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67" r:id="rId6"/>
    <p:sldId id="262" r:id="rId7"/>
    <p:sldId id="259" r:id="rId8"/>
    <p:sldId id="260" r:id="rId9"/>
    <p:sldId id="268" r:id="rId10"/>
    <p:sldId id="261" r:id="rId11"/>
    <p:sldId id="269" r:id="rId12"/>
    <p:sldId id="270" r:id="rId13"/>
    <p:sldId id="265" r:id="rId14"/>
    <p:sldId id="271" r:id="rId15"/>
    <p:sldId id="272" r:id="rId16"/>
    <p:sldId id="273" r:id="rId17"/>
    <p:sldId id="264" r:id="rId18"/>
  </p:sldIdLst>
  <p:sldSz cx="18288000" cy="10287000"/>
  <p:notesSz cx="6858000" cy="9144000"/>
  <p:embeddedFontLst>
    <p:embeddedFont>
      <p:font typeface="Ahkio" panose="020B0604020202020204" charset="0"/>
      <p:regular r:id="rId19"/>
    </p:embeddedFont>
    <p:embeddedFont>
      <p:font typeface="Calibri" panose="020F0502020204030204" pitchFamily="34" charset="0"/>
      <p:regular r:id="rId20"/>
      <p:bold r:id="rId21"/>
      <p:italic r:id="rId22"/>
      <p:boldItalic r:id="rId23"/>
    </p:embeddedFont>
    <p:embeddedFont>
      <p:font typeface="Cerebri" panose="020B0604020202020204"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4" d="100"/>
          <a:sy n="54" d="100"/>
        </p:scale>
        <p:origin x="75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Johnson" userId="eecbd8cc-0320-4e72-b5b2-26ca9b1e2928" providerId="ADAL" clId="{19EC86BE-6DEA-43CE-97AA-E401BB427D79}"/>
    <pc:docChg chg="custSel modSld">
      <pc:chgData name="Sam Johnson" userId="eecbd8cc-0320-4e72-b5b2-26ca9b1e2928" providerId="ADAL" clId="{19EC86BE-6DEA-43CE-97AA-E401BB427D79}" dt="2026-09-21T14:37:18.817" v="19" actId="403"/>
      <pc:docMkLst>
        <pc:docMk/>
      </pc:docMkLst>
      <pc:sldChg chg="modSp mod">
        <pc:chgData name="Sam Johnson" userId="eecbd8cc-0320-4e72-b5b2-26ca9b1e2928" providerId="ADAL" clId="{19EC86BE-6DEA-43CE-97AA-E401BB427D79}" dt="2026-09-21T14:37:08.145" v="16" actId="2710"/>
        <pc:sldMkLst>
          <pc:docMk/>
          <pc:sldMk cId="40760275" sldId="269"/>
        </pc:sldMkLst>
        <pc:spChg chg="mod">
          <ac:chgData name="Sam Johnson" userId="eecbd8cc-0320-4e72-b5b2-26ca9b1e2928" providerId="ADAL" clId="{19EC86BE-6DEA-43CE-97AA-E401BB427D79}" dt="2026-09-21T14:37:08.145" v="16" actId="2710"/>
          <ac:spMkLst>
            <pc:docMk/>
            <pc:sldMk cId="40760275" sldId="269"/>
            <ac:spMk id="23" creationId="{FCFD9B06-453C-8BFC-C3DF-AD30672EC1CB}"/>
          </ac:spMkLst>
        </pc:spChg>
      </pc:sldChg>
      <pc:sldChg chg="modSp mod">
        <pc:chgData name="Sam Johnson" userId="eecbd8cc-0320-4e72-b5b2-26ca9b1e2928" providerId="ADAL" clId="{19EC86BE-6DEA-43CE-97AA-E401BB427D79}" dt="2026-09-21T14:37:18.817" v="19" actId="403"/>
        <pc:sldMkLst>
          <pc:docMk/>
          <pc:sldMk cId="3080467875" sldId="270"/>
        </pc:sldMkLst>
        <pc:spChg chg="mod">
          <ac:chgData name="Sam Johnson" userId="eecbd8cc-0320-4e72-b5b2-26ca9b1e2928" providerId="ADAL" clId="{19EC86BE-6DEA-43CE-97AA-E401BB427D79}" dt="2026-09-21T14:37:18.817" v="19" actId="403"/>
          <ac:spMkLst>
            <pc:docMk/>
            <pc:sldMk cId="3080467875" sldId="270"/>
            <ac:spMk id="23" creationId="{76145103-0B24-61B1-F78A-D1D719425C4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4.jpe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5.jpe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sp>
        <p:nvSpPr>
          <p:cNvPr id="2" name="TextBox 2"/>
          <p:cNvSpPr txBox="1"/>
          <p:nvPr/>
        </p:nvSpPr>
        <p:spPr>
          <a:xfrm>
            <a:off x="1791086" y="3236311"/>
            <a:ext cx="14705828" cy="4033453"/>
          </a:xfrm>
          <a:prstGeom prst="rect">
            <a:avLst/>
          </a:prstGeom>
        </p:spPr>
        <p:txBody>
          <a:bodyPr lIns="0" tIns="0" rIns="0" bIns="0" rtlCol="0" anchor="t">
            <a:spAutoFit/>
          </a:bodyPr>
          <a:lstStyle/>
          <a:p>
            <a:pPr algn="ctr">
              <a:lnSpc>
                <a:spcPts val="15333"/>
              </a:lnSpc>
            </a:pPr>
            <a:r>
              <a:rPr lang="en-US" sz="15181">
                <a:solidFill>
                  <a:srgbClr val="355FB5"/>
                </a:solidFill>
                <a:latin typeface="Ahkio"/>
                <a:ea typeface="Ahkio"/>
                <a:cs typeface="Ahkio"/>
                <a:sym typeface="Ahkio"/>
              </a:rPr>
              <a:t>Solvers parent meeting</a:t>
            </a:r>
          </a:p>
        </p:txBody>
      </p:sp>
      <p:sp>
        <p:nvSpPr>
          <p:cNvPr id="3" name="Freeform 3"/>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a:off x="13250274" y="861338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flipH="1">
            <a:off x="1407683" y="3556453"/>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Freeform 10"/>
          <p:cNvSpPr/>
          <p:nvPr/>
        </p:nvSpPr>
        <p:spPr>
          <a:xfrm>
            <a:off x="605510" y="6498754"/>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3" name="Freeform 13"/>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4" name="Freeform 14"/>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6" name="Freeform 16"/>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8" name="Freeform 18"/>
          <p:cNvSpPr/>
          <p:nvPr/>
        </p:nvSpPr>
        <p:spPr>
          <a:xfrm rot="1211930">
            <a:off x="9947581" y="7472037"/>
            <a:ext cx="1824739" cy="1848262"/>
          </a:xfrm>
          <a:custGeom>
            <a:avLst/>
            <a:gdLst/>
            <a:ahLst/>
            <a:cxnLst/>
            <a:rect l="l" t="t" r="r" b="b"/>
            <a:pathLst>
              <a:path w="1824739" h="1848262">
                <a:moveTo>
                  <a:pt x="0" y="0"/>
                </a:moveTo>
                <a:lnTo>
                  <a:pt x="1824739" y="0"/>
                </a:lnTo>
                <a:lnTo>
                  <a:pt x="1824739" y="1848263"/>
                </a:lnTo>
                <a:lnTo>
                  <a:pt x="0" y="184826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0" name="Freeform 20"/>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76F462B1-DB22-E9B9-50B0-15432D1B711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248ABF9-DBD5-9E72-99AE-0B0661D1A850}"/>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00F2D096-907D-9B19-1444-72FB72C8BF2F}"/>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7AF68713-269B-3700-97FE-8ED042EB4708}"/>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D23D6ABA-46D7-CBAF-8393-A477EC528CFB}"/>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D8478434-A733-4154-6D82-DFC49A5BC24D}"/>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0312D1BA-04ED-9974-9775-98F83819805E}"/>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DDA1B9F7-8F78-0F18-C8D6-DA8717AB5E55}"/>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A68EED7A-F15A-5C9D-32BB-A01FF46E5CB5}"/>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7CF1BAFD-6D80-B4EF-521B-8BE97834F049}"/>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ED8096BD-80A5-C90C-A733-2675293EF80B}"/>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35E7FD98-05E3-0C27-31BC-F1E3800FDB32}"/>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D2830950-7266-1B16-D0D3-928DD2CA4A1F}"/>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30D5A0F3-243F-5D18-BD5A-8270CB019355}"/>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06B92E42-79BC-F1E6-5A1B-8946EA6E2476}"/>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288923CF-86B7-AAF2-AC9E-B047789D8E57}"/>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752902D4-7D7B-A067-54AA-DD42D186B3B7}"/>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7C042DBE-ADDA-5D02-4394-783B09DAB195}"/>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F10E9B42-C4B7-9A9C-B12E-0CEA89D59EEB}"/>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7C111D3A-56C9-5570-3421-D9E7381EFDED}"/>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BF1FD997-81C0-AB31-9582-4E5EBE24FEEB}"/>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a:extLst>
              <a:ext uri="{FF2B5EF4-FFF2-40B4-BE49-F238E27FC236}">
                <a16:creationId xmlns:a16="http://schemas.microsoft.com/office/drawing/2014/main" id="{0F5FEF50-5289-C1AC-786C-81319717E7D7}"/>
              </a:ext>
            </a:extLst>
          </p:cNvPr>
          <p:cNvSpPr txBox="1"/>
          <p:nvPr/>
        </p:nvSpPr>
        <p:spPr>
          <a:xfrm>
            <a:off x="1652653" y="2099265"/>
            <a:ext cx="15373031" cy="962828"/>
          </a:xfrm>
          <a:prstGeom prst="rect">
            <a:avLst/>
          </a:prstGeom>
        </p:spPr>
        <p:txBody>
          <a:bodyPr lIns="0" tIns="0" rIns="0" bIns="0" rtlCol="0" anchor="t">
            <a:spAutoFit/>
          </a:bodyPr>
          <a:lstStyle/>
          <a:p>
            <a:pPr algn="ctr">
              <a:lnSpc>
                <a:spcPts val="7190"/>
              </a:lnSpc>
            </a:pPr>
            <a:r>
              <a:rPr lang="en-US" sz="8250" dirty="0">
                <a:solidFill>
                  <a:srgbClr val="355FB5"/>
                </a:solidFill>
                <a:latin typeface="Ahkio"/>
                <a:sym typeface="Ahkio"/>
              </a:rPr>
              <a:t>Speech and language support</a:t>
            </a:r>
            <a:endParaRPr lang="en-US" dirty="0"/>
          </a:p>
        </p:txBody>
      </p:sp>
      <p:sp>
        <p:nvSpPr>
          <p:cNvPr id="25" name="TextBox 24">
            <a:extLst>
              <a:ext uri="{FF2B5EF4-FFF2-40B4-BE49-F238E27FC236}">
                <a16:creationId xmlns:a16="http://schemas.microsoft.com/office/drawing/2014/main" id="{B7FD6E35-17FF-CC5E-2C79-31F39C8859B5}"/>
              </a:ext>
            </a:extLst>
          </p:cNvPr>
          <p:cNvSpPr txBox="1"/>
          <p:nvPr/>
        </p:nvSpPr>
        <p:spPr>
          <a:xfrm>
            <a:off x="1870364" y="3619501"/>
            <a:ext cx="15505545" cy="51706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28625" lvl="0" indent="-428625" algn="l" rtl="0">
              <a:buFont typeface="Arial,Sans-Serif"/>
              <a:buChar char="•"/>
            </a:pPr>
            <a:r>
              <a:rPr lang="en-GB" sz="4200" b="0" i="0" u="none" strike="noStrike" baseline="0" dirty="0">
                <a:solidFill>
                  <a:srgbClr val="000000"/>
                </a:solidFill>
                <a:latin typeface="Calibri"/>
                <a:ea typeface="Arial"/>
                <a:cs typeface="Arial"/>
              </a:rPr>
              <a:t>Regular speech and language support according to EHCP</a:t>
            </a:r>
            <a:r>
              <a:rPr lang="en-US" sz="4200" b="0" i="0" dirty="0">
                <a:latin typeface="Calibri"/>
                <a:ea typeface="Arial"/>
                <a:cs typeface="Arial"/>
              </a:rPr>
              <a:t>​</a:t>
            </a:r>
            <a:r>
              <a:rPr lang="en-GB" sz="4200" b="0" i="0" u="none" strike="noStrike" baseline="0" dirty="0">
                <a:solidFill>
                  <a:srgbClr val="000000"/>
                </a:solidFill>
                <a:latin typeface="Calibri"/>
                <a:ea typeface="Arial"/>
                <a:cs typeface="Arial"/>
              </a:rPr>
              <a:t> </a:t>
            </a:r>
            <a:r>
              <a:rPr lang="en-US" sz="4200" b="0" i="0" dirty="0">
                <a:latin typeface="Calibri"/>
                <a:ea typeface="Arial"/>
                <a:cs typeface="Arial"/>
              </a:rPr>
              <a:t>​</a:t>
            </a:r>
            <a:endParaRPr lang="en-US"/>
          </a:p>
          <a:p>
            <a:pPr marL="428625" lvl="0" indent="-428625" algn="l" rtl="0">
              <a:buFont typeface="Arial,Sans-Serif"/>
              <a:buChar char="•"/>
            </a:pPr>
            <a:r>
              <a:rPr lang="en-GB" sz="4200" b="0" i="0" u="none" strike="noStrike" baseline="0" dirty="0">
                <a:solidFill>
                  <a:srgbClr val="000000"/>
                </a:solidFill>
                <a:latin typeface="Calibri"/>
                <a:ea typeface="Arial"/>
                <a:cs typeface="Arial"/>
              </a:rPr>
              <a:t>Robyn in every Thursday</a:t>
            </a:r>
            <a:r>
              <a:rPr lang="en-US" sz="4200" b="0" i="0" dirty="0">
                <a:latin typeface="Calibri"/>
                <a:ea typeface="Arial"/>
                <a:cs typeface="Arial"/>
              </a:rPr>
              <a:t>​</a:t>
            </a:r>
          </a:p>
          <a:p>
            <a:pPr marL="428625" indent="-428625">
              <a:buFont typeface="Arial,Sans-Serif"/>
              <a:buChar char="•"/>
            </a:pPr>
            <a:r>
              <a:rPr lang="en-GB" sz="4200" dirty="0">
                <a:latin typeface="Calibri"/>
                <a:ea typeface="Arial"/>
                <a:cs typeface="Arial"/>
              </a:rPr>
              <a:t>Additional sessions by Mrs Chalmers</a:t>
            </a:r>
            <a:endParaRPr lang="en-GB" sz="4200" b="0" i="0" dirty="0">
              <a:latin typeface="Calibri"/>
              <a:ea typeface="Arial"/>
              <a:cs typeface="Arial"/>
            </a:endParaRPr>
          </a:p>
          <a:p>
            <a:pPr algn="l" rtl="0"/>
            <a:r>
              <a:rPr lang="en-GB" sz="4200" b="0" i="0" dirty="0">
                <a:latin typeface="Calibri"/>
              </a:rPr>
              <a:t>​</a:t>
            </a:r>
            <a:endParaRPr lang="en-GB" sz="4200" b="0" i="0" dirty="0">
              <a:latin typeface="Calibri"/>
              <a:ea typeface="Calibri"/>
              <a:cs typeface="Calibri"/>
            </a:endParaRPr>
          </a:p>
          <a:p>
            <a:pPr marL="428625" indent="-428625">
              <a:buFont typeface="Arial,Sans-Serif"/>
              <a:buChar char="•"/>
            </a:pPr>
            <a:r>
              <a:rPr lang="en-GB" sz="4200" dirty="0">
                <a:solidFill>
                  <a:srgbClr val="000000"/>
                </a:solidFill>
                <a:latin typeface="Calibri"/>
                <a:cs typeface="Arial"/>
              </a:rPr>
              <a:t>Communication and social skills built into the timetable each day.</a:t>
            </a:r>
            <a:endParaRPr lang="en-US" dirty="0"/>
          </a:p>
          <a:p>
            <a:pPr marL="428625" indent="-428625">
              <a:buFont typeface="Arial,Sans-Serif"/>
              <a:buChar char="•"/>
            </a:pPr>
            <a:r>
              <a:rPr lang="en-GB" sz="4200" b="0" i="0" u="none" strike="noStrike" baseline="0" dirty="0">
                <a:solidFill>
                  <a:srgbClr val="000000"/>
                </a:solidFill>
                <a:latin typeface="Calibri"/>
                <a:ea typeface="Arial"/>
                <a:cs typeface="Arial"/>
              </a:rPr>
              <a:t>Every lesson taught has a focus on spoken language</a:t>
            </a:r>
            <a:r>
              <a:rPr lang="en-US" sz="4200" b="0" i="0" dirty="0">
                <a:latin typeface="Calibri"/>
                <a:ea typeface="Arial"/>
                <a:cs typeface="Arial"/>
              </a:rPr>
              <a:t>​</a:t>
            </a:r>
            <a:r>
              <a:rPr lang="en-US" sz="4200" dirty="0">
                <a:latin typeface="Calibri"/>
                <a:ea typeface="Arial"/>
                <a:cs typeface="Arial"/>
              </a:rPr>
              <a:t> and opportunities to develop language.</a:t>
            </a:r>
            <a:endParaRPr lang="en-US" sz="4200" b="0" i="0" dirty="0">
              <a:latin typeface="Calibri"/>
              <a:ea typeface="Arial"/>
              <a:cs typeface="Arial"/>
            </a:endParaRPr>
          </a:p>
          <a:p>
            <a:endParaRPr/>
          </a:p>
          <a:p>
            <a:pPr algn="ctr"/>
            <a:endParaRPr lang="en-US"/>
          </a:p>
        </p:txBody>
      </p:sp>
    </p:spTree>
    <p:extLst>
      <p:ext uri="{BB962C8B-B14F-4D97-AF65-F5344CB8AC3E}">
        <p14:creationId xmlns:p14="http://schemas.microsoft.com/office/powerpoint/2010/main" val="3428380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sp>
        <p:nvSpPr>
          <p:cNvPr id="2" name="Freeform 2"/>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p:cNvGrpSpPr/>
          <p:nvPr/>
        </p:nvGrpSpPr>
        <p:grpSpPr>
          <a:xfrm>
            <a:off x="1289771" y="1028700"/>
            <a:ext cx="15969529" cy="8182928"/>
            <a:chOff x="0" y="0"/>
            <a:chExt cx="5402038" cy="2768052"/>
          </a:xfrm>
        </p:grpSpPr>
        <p:sp>
          <p:nvSpPr>
            <p:cNvPr id="21" name="Freeform 21"/>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p:cNvSpPr txBox="1"/>
          <p:nvPr/>
        </p:nvSpPr>
        <p:spPr>
          <a:xfrm>
            <a:off x="1652653" y="1352485"/>
            <a:ext cx="15373031" cy="1022636"/>
          </a:xfrm>
          <a:prstGeom prst="rect">
            <a:avLst/>
          </a:prstGeom>
        </p:spPr>
        <p:txBody>
          <a:bodyPr lIns="0" tIns="0" rIns="0" bIns="0" rtlCol="0" anchor="t">
            <a:spAutoFit/>
          </a:bodyPr>
          <a:lstStyle/>
          <a:p>
            <a:pPr algn="ctr">
              <a:lnSpc>
                <a:spcPts val="7190"/>
              </a:lnSpc>
            </a:pPr>
            <a:r>
              <a:rPr lang="en-US" sz="8264">
                <a:solidFill>
                  <a:srgbClr val="355FB5"/>
                </a:solidFill>
                <a:latin typeface="Ahkio"/>
                <a:ea typeface="Ahkio"/>
                <a:cs typeface="Ahkio"/>
                <a:sym typeface="Ahkio"/>
              </a:rPr>
              <a:t>Communication</a:t>
            </a:r>
          </a:p>
        </p:txBody>
      </p:sp>
      <p:sp>
        <p:nvSpPr>
          <p:cNvPr id="23" name="TextBox 23"/>
          <p:cNvSpPr txBox="1"/>
          <p:nvPr/>
        </p:nvSpPr>
        <p:spPr>
          <a:xfrm>
            <a:off x="1823228" y="2755255"/>
            <a:ext cx="14902616" cy="4763933"/>
          </a:xfrm>
          <a:prstGeom prst="rect">
            <a:avLst/>
          </a:prstGeom>
        </p:spPr>
        <p:txBody>
          <a:bodyPr lIns="0" tIns="0" rIns="0" bIns="0" rtlCol="0" anchor="t">
            <a:spAutoFit/>
          </a:bodyPr>
          <a:lstStyle/>
          <a:p>
            <a:pPr>
              <a:lnSpc>
                <a:spcPts val="7575"/>
              </a:lnSpc>
            </a:pPr>
            <a:r>
              <a:rPr lang="en-US" sz="3750" dirty="0">
                <a:solidFill>
                  <a:srgbClr val="355FB5"/>
                </a:solidFill>
                <a:latin typeface="Cerebri"/>
                <a:ea typeface="Cerebri"/>
                <a:cs typeface="Cerebri"/>
                <a:sym typeface="Cerebri"/>
              </a:rPr>
              <a:t>Time built into the curriculum to develop social skills and how to communicate effectively with others. </a:t>
            </a:r>
          </a:p>
          <a:p>
            <a:pPr algn="l">
              <a:lnSpc>
                <a:spcPts val="7575"/>
              </a:lnSpc>
            </a:pPr>
            <a:endParaRPr lang="en-US" sz="3787">
              <a:solidFill>
                <a:srgbClr val="355FB5"/>
              </a:solidFill>
              <a:latin typeface="Cerebri"/>
              <a:ea typeface="Cerebri"/>
              <a:cs typeface="Cerebri"/>
              <a:sym typeface="Cerebri"/>
            </a:endParaRPr>
          </a:p>
          <a:p>
            <a:pPr>
              <a:lnSpc>
                <a:spcPts val="7575"/>
              </a:lnSpc>
            </a:pPr>
            <a:r>
              <a:rPr lang="en-US" sz="3750" dirty="0">
                <a:solidFill>
                  <a:srgbClr val="355FB5"/>
                </a:solidFill>
                <a:latin typeface="Cerebri"/>
                <a:ea typeface="Cerebri"/>
                <a:cs typeface="Cerebri"/>
                <a:sym typeface="Cerebri"/>
              </a:rPr>
              <a:t>Turn taking games, question cards, would you rather cards, inference cards and memory games to support working memory </a:t>
            </a:r>
            <a:endParaRPr lang="en-US" sz="3750" dirty="0">
              <a:solidFill>
                <a:srgbClr val="355FB5"/>
              </a:solidFill>
              <a:latin typeface="Cerebri"/>
              <a:ea typeface="Cerebri"/>
              <a:cs typeface="Cere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sp>
        <p:nvSpPr>
          <p:cNvPr id="2" name="Freeform 2"/>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p:cNvGrpSpPr/>
          <p:nvPr/>
        </p:nvGrpSpPr>
        <p:grpSpPr>
          <a:xfrm>
            <a:off x="1289771" y="1028700"/>
            <a:ext cx="15969529" cy="8182928"/>
            <a:chOff x="0" y="0"/>
            <a:chExt cx="5402038" cy="2768052"/>
          </a:xfrm>
        </p:grpSpPr>
        <p:sp>
          <p:nvSpPr>
            <p:cNvPr id="21" name="Freeform 21"/>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p:cNvSpPr txBox="1"/>
          <p:nvPr/>
        </p:nvSpPr>
        <p:spPr>
          <a:xfrm>
            <a:off x="1883562" y="1179303"/>
            <a:ext cx="15373031" cy="1022636"/>
          </a:xfrm>
          <a:prstGeom prst="rect">
            <a:avLst/>
          </a:prstGeom>
        </p:spPr>
        <p:txBody>
          <a:bodyPr lIns="0" tIns="0" rIns="0" bIns="0" rtlCol="0" anchor="t">
            <a:spAutoFit/>
          </a:bodyPr>
          <a:lstStyle/>
          <a:p>
            <a:pPr algn="ctr">
              <a:lnSpc>
                <a:spcPts val="7190"/>
              </a:lnSpc>
            </a:pPr>
            <a:r>
              <a:rPr lang="en-US" sz="8264">
                <a:solidFill>
                  <a:srgbClr val="355FB5"/>
                </a:solidFill>
                <a:latin typeface="Ahkio"/>
                <a:ea typeface="Ahkio"/>
                <a:cs typeface="Ahkio"/>
                <a:sym typeface="Ahkio"/>
              </a:rPr>
              <a:t>Our curriculum</a:t>
            </a:r>
          </a:p>
        </p:txBody>
      </p:sp>
      <p:sp>
        <p:nvSpPr>
          <p:cNvPr id="23" name="TextBox 23"/>
          <p:cNvSpPr txBox="1"/>
          <p:nvPr/>
        </p:nvSpPr>
        <p:spPr>
          <a:xfrm>
            <a:off x="1887860" y="2491803"/>
            <a:ext cx="14902616" cy="6713184"/>
          </a:xfrm>
          <a:prstGeom prst="rect">
            <a:avLst/>
          </a:prstGeom>
        </p:spPr>
        <p:txBody>
          <a:bodyPr lIns="0" tIns="0" rIns="0" bIns="0" rtlCol="0" anchor="t">
            <a:spAutoFit/>
          </a:bodyPr>
          <a:lstStyle/>
          <a:p>
            <a:pPr>
              <a:lnSpc>
                <a:spcPts val="7575"/>
              </a:lnSpc>
            </a:pPr>
            <a:r>
              <a:rPr lang="en-US" sz="3750" dirty="0">
                <a:solidFill>
                  <a:srgbClr val="355FB5"/>
                </a:solidFill>
                <a:latin typeface="Cerebri"/>
                <a:ea typeface="Cerebri"/>
                <a:cs typeface="Cerebri"/>
                <a:sym typeface="Cerebri"/>
              </a:rPr>
              <a:t>Writing - </a:t>
            </a:r>
            <a:r>
              <a:rPr lang="en-US" sz="3750" dirty="0" err="1">
                <a:solidFill>
                  <a:srgbClr val="355FB5"/>
                </a:solidFill>
                <a:latin typeface="Cerebri"/>
                <a:ea typeface="Cerebri"/>
                <a:cs typeface="Cerebri"/>
                <a:sym typeface="Cerebri"/>
              </a:rPr>
              <a:t>colourful</a:t>
            </a:r>
            <a:r>
              <a:rPr lang="en-US" sz="3750" dirty="0">
                <a:solidFill>
                  <a:srgbClr val="355FB5"/>
                </a:solidFill>
                <a:latin typeface="Cerebri"/>
                <a:ea typeface="Cerebri"/>
                <a:cs typeface="Cerebri"/>
                <a:sym typeface="Cerebri"/>
              </a:rPr>
              <a:t> semantics, high interest texts, large focus on sentence structure. Small group work to support.</a:t>
            </a:r>
            <a:endParaRPr lang="en-US" sz="3750" dirty="0">
              <a:solidFill>
                <a:srgbClr val="355FB5"/>
              </a:solidFill>
              <a:latin typeface="Cerebri"/>
              <a:ea typeface="Cerebri"/>
              <a:cs typeface="Cerebri"/>
            </a:endParaRPr>
          </a:p>
          <a:p>
            <a:pPr>
              <a:lnSpc>
                <a:spcPts val="7575"/>
              </a:lnSpc>
            </a:pPr>
            <a:r>
              <a:rPr lang="en-US" sz="3750" dirty="0">
                <a:solidFill>
                  <a:srgbClr val="355FB5"/>
                </a:solidFill>
                <a:latin typeface="Cerebri"/>
                <a:ea typeface="Cerebri"/>
                <a:cs typeface="Cerebri"/>
                <a:sym typeface="Cerebri"/>
              </a:rPr>
              <a:t>Spelling - ELS- suffixes and spelling rules and how to apply them. Individual spellings with practice 3 times a week and test on a Friday afternoon.</a:t>
            </a:r>
            <a:endParaRPr lang="en-US" sz="3750" dirty="0">
              <a:solidFill>
                <a:srgbClr val="355FB5"/>
              </a:solidFill>
              <a:latin typeface="Cerebri"/>
              <a:ea typeface="Cerebri"/>
              <a:cs typeface="Cerebri"/>
            </a:endParaRPr>
          </a:p>
          <a:p>
            <a:pPr>
              <a:lnSpc>
                <a:spcPts val="7575"/>
              </a:lnSpc>
            </a:pPr>
            <a:r>
              <a:rPr lang="en-US" sz="3750" dirty="0">
                <a:solidFill>
                  <a:srgbClr val="355FB5"/>
                </a:solidFill>
                <a:latin typeface="Cerebri"/>
                <a:ea typeface="Cerebri"/>
                <a:cs typeface="Cerebri"/>
                <a:sym typeface="Cerebri"/>
              </a:rPr>
              <a:t>Handwriting - three times a week to support letter formation, hand strength and motor skills.</a:t>
            </a:r>
            <a:endParaRPr lang="en-US" sz="3750" dirty="0">
              <a:solidFill>
                <a:srgbClr val="355FB5"/>
              </a:solidFill>
              <a:latin typeface="Cerebri"/>
              <a:ea typeface="Cerebri"/>
              <a:cs typeface="Cere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sp>
        <p:nvSpPr>
          <p:cNvPr id="2" name="Freeform 2"/>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p:cNvGrpSpPr/>
          <p:nvPr/>
        </p:nvGrpSpPr>
        <p:grpSpPr>
          <a:xfrm>
            <a:off x="1289771" y="1028700"/>
            <a:ext cx="15969529" cy="8182928"/>
            <a:chOff x="0" y="0"/>
            <a:chExt cx="5402038" cy="2768052"/>
          </a:xfrm>
        </p:grpSpPr>
        <p:sp>
          <p:nvSpPr>
            <p:cNvPr id="21" name="Freeform 21"/>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p:cNvSpPr txBox="1"/>
          <p:nvPr/>
        </p:nvSpPr>
        <p:spPr>
          <a:xfrm>
            <a:off x="1652653" y="1182550"/>
            <a:ext cx="15373031" cy="1022636"/>
          </a:xfrm>
          <a:prstGeom prst="rect">
            <a:avLst/>
          </a:prstGeom>
        </p:spPr>
        <p:txBody>
          <a:bodyPr lIns="0" tIns="0" rIns="0" bIns="0" rtlCol="0" anchor="t">
            <a:spAutoFit/>
          </a:bodyPr>
          <a:lstStyle/>
          <a:p>
            <a:pPr algn="ctr">
              <a:lnSpc>
                <a:spcPts val="7190"/>
              </a:lnSpc>
            </a:pPr>
            <a:r>
              <a:rPr lang="en-US" sz="8264" dirty="0">
                <a:solidFill>
                  <a:srgbClr val="355FB5"/>
                </a:solidFill>
                <a:latin typeface="Ahkio"/>
                <a:ea typeface="Ahkio"/>
                <a:cs typeface="Ahkio"/>
                <a:sym typeface="Ahkio"/>
              </a:rPr>
              <a:t>Our curriculum</a:t>
            </a:r>
          </a:p>
        </p:txBody>
      </p:sp>
      <p:sp>
        <p:nvSpPr>
          <p:cNvPr id="23" name="TextBox 23"/>
          <p:cNvSpPr txBox="1"/>
          <p:nvPr/>
        </p:nvSpPr>
        <p:spPr>
          <a:xfrm>
            <a:off x="2127328" y="2491803"/>
            <a:ext cx="14902616" cy="2813334"/>
          </a:xfrm>
          <a:prstGeom prst="rect">
            <a:avLst/>
          </a:prstGeom>
        </p:spPr>
        <p:txBody>
          <a:bodyPr lIns="0" tIns="0" rIns="0" bIns="0" rtlCol="0" anchor="t">
            <a:spAutoFit/>
          </a:bodyPr>
          <a:lstStyle/>
          <a:p>
            <a:pPr>
              <a:lnSpc>
                <a:spcPts val="7575"/>
              </a:lnSpc>
            </a:pPr>
            <a:r>
              <a:rPr lang="en-US" sz="3750" dirty="0" err="1">
                <a:solidFill>
                  <a:srgbClr val="355FB5"/>
                </a:solidFill>
                <a:latin typeface="Cerebri"/>
                <a:ea typeface="Cerebri"/>
                <a:cs typeface="Cerebri"/>
                <a:sym typeface="Cerebri"/>
              </a:rPr>
              <a:t>Maths</a:t>
            </a:r>
            <a:r>
              <a:rPr lang="en-US" sz="3750" dirty="0">
                <a:solidFill>
                  <a:srgbClr val="355FB5"/>
                </a:solidFill>
                <a:latin typeface="Cerebri"/>
                <a:ea typeface="Cerebri"/>
                <a:cs typeface="Cerebri"/>
                <a:sym typeface="Cerebri"/>
              </a:rPr>
              <a:t> - following year 3 power </a:t>
            </a:r>
            <a:r>
              <a:rPr lang="en-US" sz="3750" dirty="0" err="1">
                <a:solidFill>
                  <a:srgbClr val="355FB5"/>
                </a:solidFill>
                <a:latin typeface="Cerebri"/>
                <a:ea typeface="Cerebri"/>
                <a:cs typeface="Cerebri"/>
                <a:sym typeface="Cerebri"/>
              </a:rPr>
              <a:t>maths</a:t>
            </a:r>
            <a:r>
              <a:rPr lang="en-US" sz="3750" dirty="0">
                <a:solidFill>
                  <a:srgbClr val="355FB5"/>
                </a:solidFill>
                <a:latin typeface="Cerebri"/>
                <a:ea typeface="Cerebri"/>
                <a:cs typeface="Cerebri"/>
                <a:sym typeface="Cerebri"/>
              </a:rPr>
              <a:t> with scaffolds and additional rehearsal lessons with concrete resources, reasoning problems built into every lesson to deepen understanding and provide challenge.</a:t>
            </a:r>
            <a:endParaRPr lang="en-US" sz="3750" dirty="0">
              <a:solidFill>
                <a:srgbClr val="355FB5"/>
              </a:solidFill>
              <a:latin typeface="Cerebri"/>
              <a:ea typeface="Cerebri"/>
              <a:cs typeface="Cere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EDA69D8F-A535-D93D-C035-CDF253AB441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3158FA6-382E-4FFC-0451-7CFCA37990C7}"/>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9723AF33-30E0-355B-63B4-232B29BF6DB1}"/>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4F4BB5D2-6EC4-A94E-6079-ECFBA36863D2}"/>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533D1BA7-0653-B7A6-6E0B-CB681746E883}"/>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6A579925-8B9A-2FC9-1E28-5BCD2B7229D2}"/>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517DC60D-57D1-E71B-6C67-61BA9096B8BB}"/>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EAC427F8-B5EF-7BBF-AFA8-9B9BAFEC61BE}"/>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F9842DF8-4D1C-9FD2-3DA3-22999D00AB5F}"/>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ED1A2F16-3E27-2CC4-DAC3-25B76B0FF5BD}"/>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16597532-2F96-B454-DE06-15FE9C0A274D}"/>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2ACF5B3D-DB3E-655F-DCE2-BD51DFFEDB99}"/>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D96D1DF3-BDB7-8FC4-DF7E-AB183E298E47}"/>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85658329-77E6-B8FD-5001-3DC7D909A87E}"/>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0E848D91-E413-9AA8-4551-B1CCECE4EF46}"/>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95F91CA4-E288-B11D-354A-94B8B730701D}"/>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330B923E-D746-3969-9C06-EA7361D18ECC}"/>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5701B842-FE02-07D2-9A3C-ADD3C15099D4}"/>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F73D1C11-24FE-8218-4D93-4ED238A2F7F7}"/>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5B755AAA-2124-0937-4B7A-912C5A290840}"/>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8ABD3EAF-E76E-336A-9F05-AA62093415F3}"/>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a:extLst>
              <a:ext uri="{FF2B5EF4-FFF2-40B4-BE49-F238E27FC236}">
                <a16:creationId xmlns:a16="http://schemas.microsoft.com/office/drawing/2014/main" id="{049C3A62-2AD6-C0CA-8565-65F117D80197}"/>
              </a:ext>
            </a:extLst>
          </p:cNvPr>
          <p:cNvSpPr txBox="1"/>
          <p:nvPr/>
        </p:nvSpPr>
        <p:spPr>
          <a:xfrm>
            <a:off x="1652653" y="1182550"/>
            <a:ext cx="15373031" cy="1022636"/>
          </a:xfrm>
          <a:prstGeom prst="rect">
            <a:avLst/>
          </a:prstGeom>
        </p:spPr>
        <p:txBody>
          <a:bodyPr lIns="0" tIns="0" rIns="0" bIns="0" rtlCol="0" anchor="t">
            <a:spAutoFit/>
          </a:bodyPr>
          <a:lstStyle/>
          <a:p>
            <a:pPr algn="ctr">
              <a:lnSpc>
                <a:spcPts val="7190"/>
              </a:lnSpc>
            </a:pPr>
            <a:r>
              <a:rPr lang="en-US" sz="8264" dirty="0">
                <a:solidFill>
                  <a:srgbClr val="355FB5"/>
                </a:solidFill>
                <a:latin typeface="Ahkio"/>
                <a:ea typeface="Ahkio"/>
                <a:cs typeface="Ahkio"/>
                <a:sym typeface="Ahkio"/>
              </a:rPr>
              <a:t>Our curriculum</a:t>
            </a:r>
          </a:p>
        </p:txBody>
      </p:sp>
      <p:sp>
        <p:nvSpPr>
          <p:cNvPr id="23" name="TextBox 23">
            <a:extLst>
              <a:ext uri="{FF2B5EF4-FFF2-40B4-BE49-F238E27FC236}">
                <a16:creationId xmlns:a16="http://schemas.microsoft.com/office/drawing/2014/main" id="{5325FC67-F932-E9BD-FF50-CDC308A8658D}"/>
              </a:ext>
            </a:extLst>
          </p:cNvPr>
          <p:cNvSpPr txBox="1"/>
          <p:nvPr/>
        </p:nvSpPr>
        <p:spPr>
          <a:xfrm>
            <a:off x="2127328" y="2491803"/>
            <a:ext cx="14902616" cy="5737212"/>
          </a:xfrm>
          <a:prstGeom prst="rect">
            <a:avLst/>
          </a:prstGeom>
        </p:spPr>
        <p:txBody>
          <a:bodyPr lIns="0" tIns="0" rIns="0" bIns="0" rtlCol="0" anchor="t">
            <a:spAutoFit/>
          </a:bodyPr>
          <a:lstStyle/>
          <a:p>
            <a:pPr>
              <a:lnSpc>
                <a:spcPts val="7575"/>
              </a:lnSpc>
            </a:pPr>
            <a:r>
              <a:rPr lang="en-US" sz="3750" dirty="0">
                <a:solidFill>
                  <a:srgbClr val="355FB5"/>
                </a:solidFill>
                <a:latin typeface="Cerebri"/>
                <a:ea typeface="Cerebri"/>
                <a:cs typeface="Cerebri"/>
                <a:sym typeface="Cerebri"/>
              </a:rPr>
              <a:t>Reading - Taught everyday focusing on reading comprehension skills and understanding a text (Vocabulary, retrieval, inference, sequencing, </a:t>
            </a:r>
            <a:r>
              <a:rPr lang="en-US" sz="3750" dirty="0" err="1">
                <a:solidFill>
                  <a:srgbClr val="355FB5"/>
                </a:solidFill>
                <a:latin typeface="Cerebri"/>
                <a:ea typeface="Cerebri"/>
                <a:cs typeface="Cerebri"/>
                <a:sym typeface="Cerebri"/>
              </a:rPr>
              <a:t>summarising</a:t>
            </a:r>
            <a:r>
              <a:rPr lang="en-US" sz="3750" dirty="0">
                <a:solidFill>
                  <a:srgbClr val="355FB5"/>
                </a:solidFill>
                <a:latin typeface="Cerebri"/>
                <a:ea typeface="Cerebri"/>
                <a:cs typeface="Cerebri"/>
                <a:sym typeface="Cerebri"/>
              </a:rPr>
              <a:t>)  </a:t>
            </a:r>
          </a:p>
          <a:p>
            <a:pPr>
              <a:lnSpc>
                <a:spcPts val="7575"/>
              </a:lnSpc>
            </a:pPr>
            <a:endParaRPr lang="en-US" sz="3750" dirty="0">
              <a:solidFill>
                <a:srgbClr val="355FB5"/>
              </a:solidFill>
              <a:latin typeface="Cerebri"/>
              <a:ea typeface="Cerebri"/>
              <a:cs typeface="Cerebri"/>
              <a:sym typeface="Cerebri"/>
            </a:endParaRPr>
          </a:p>
          <a:p>
            <a:pPr>
              <a:lnSpc>
                <a:spcPts val="7575"/>
              </a:lnSpc>
            </a:pPr>
            <a:r>
              <a:rPr lang="en-US" sz="3750" dirty="0">
                <a:solidFill>
                  <a:srgbClr val="355FB5"/>
                </a:solidFill>
                <a:latin typeface="Cerebri"/>
                <a:ea typeface="Cerebri"/>
                <a:cs typeface="Cerebri"/>
                <a:sym typeface="Cerebri"/>
              </a:rPr>
              <a:t>Time for reading for pleasure and 1:1 reading with adults 3 times a week.</a:t>
            </a:r>
            <a:endParaRPr lang="en-US" sz="3750" dirty="0">
              <a:solidFill>
                <a:srgbClr val="355FB5"/>
              </a:solidFill>
              <a:latin typeface="Cerebri"/>
              <a:ea typeface="Cerebri"/>
              <a:cs typeface="Cerebri"/>
            </a:endParaRPr>
          </a:p>
        </p:txBody>
      </p:sp>
    </p:spTree>
    <p:extLst>
      <p:ext uri="{BB962C8B-B14F-4D97-AF65-F5344CB8AC3E}">
        <p14:creationId xmlns:p14="http://schemas.microsoft.com/office/powerpoint/2010/main" val="4177461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sp>
        <p:nvSpPr>
          <p:cNvPr id="2" name="Freeform 2"/>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p:cNvGrpSpPr/>
          <p:nvPr/>
        </p:nvGrpSpPr>
        <p:grpSpPr>
          <a:xfrm>
            <a:off x="1289771" y="1028700"/>
            <a:ext cx="15969529" cy="8182928"/>
            <a:chOff x="0" y="0"/>
            <a:chExt cx="5402038" cy="2768052"/>
          </a:xfrm>
        </p:grpSpPr>
        <p:sp>
          <p:nvSpPr>
            <p:cNvPr id="21" name="Freeform 21"/>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p:cNvSpPr txBox="1"/>
          <p:nvPr/>
        </p:nvSpPr>
        <p:spPr>
          <a:xfrm>
            <a:off x="1652653" y="1837394"/>
            <a:ext cx="15373031" cy="1022636"/>
          </a:xfrm>
          <a:prstGeom prst="rect">
            <a:avLst/>
          </a:prstGeom>
        </p:spPr>
        <p:txBody>
          <a:bodyPr lIns="0" tIns="0" rIns="0" bIns="0" rtlCol="0" anchor="t">
            <a:spAutoFit/>
          </a:bodyPr>
          <a:lstStyle/>
          <a:p>
            <a:pPr algn="ctr">
              <a:lnSpc>
                <a:spcPts val="7190"/>
              </a:lnSpc>
            </a:pPr>
            <a:r>
              <a:rPr lang="en-US" sz="8264">
                <a:solidFill>
                  <a:srgbClr val="355FB5"/>
                </a:solidFill>
                <a:latin typeface="Ahkio"/>
                <a:ea typeface="Ahkio"/>
                <a:cs typeface="Ahkio"/>
                <a:sym typeface="Ahkio"/>
              </a:rPr>
              <a:t>Enquiry</a:t>
            </a:r>
          </a:p>
        </p:txBody>
      </p:sp>
      <p:sp>
        <p:nvSpPr>
          <p:cNvPr id="23" name="TextBox 23"/>
          <p:cNvSpPr txBox="1"/>
          <p:nvPr/>
        </p:nvSpPr>
        <p:spPr>
          <a:xfrm>
            <a:off x="1823228" y="2755255"/>
            <a:ext cx="14902616" cy="5673040"/>
          </a:xfrm>
          <a:prstGeom prst="rect">
            <a:avLst/>
          </a:prstGeom>
        </p:spPr>
        <p:txBody>
          <a:bodyPr lIns="0" tIns="0" rIns="0" bIns="0" rtlCol="0" anchor="t">
            <a:spAutoFit/>
          </a:bodyPr>
          <a:lstStyle/>
          <a:p>
            <a:pPr algn="l">
              <a:lnSpc>
                <a:spcPts val="7575"/>
              </a:lnSpc>
            </a:pPr>
            <a:r>
              <a:rPr lang="en-US" sz="3787" dirty="0">
                <a:solidFill>
                  <a:srgbClr val="355FB5"/>
                </a:solidFill>
                <a:latin typeface="Cerebri"/>
                <a:ea typeface="Cerebri"/>
                <a:cs typeface="Cerebri"/>
                <a:sym typeface="Cerebri"/>
              </a:rPr>
              <a:t>New way of teaching foundation subjects where we are focused on a question. </a:t>
            </a:r>
          </a:p>
          <a:p>
            <a:pPr algn="l">
              <a:lnSpc>
                <a:spcPts val="7575"/>
              </a:lnSpc>
            </a:pPr>
            <a:r>
              <a:rPr lang="en-US" sz="3787" dirty="0">
                <a:solidFill>
                  <a:srgbClr val="355FB5"/>
                </a:solidFill>
                <a:latin typeface="Cerebri"/>
                <a:ea typeface="Cerebri"/>
                <a:cs typeface="Cerebri"/>
                <a:sym typeface="Cerebri"/>
              </a:rPr>
              <a:t>It allows children to understand how different topics link together in the real world. More hands on learning to support memory.</a:t>
            </a:r>
          </a:p>
          <a:p>
            <a:pPr algn="l">
              <a:lnSpc>
                <a:spcPts val="7575"/>
              </a:lnSpc>
            </a:pPr>
            <a:r>
              <a:rPr lang="en-US" sz="3787" dirty="0">
                <a:solidFill>
                  <a:srgbClr val="355FB5"/>
                </a:solidFill>
                <a:latin typeface="Cerebri"/>
                <a:ea typeface="Cerebri"/>
                <a:cs typeface="Cerebri"/>
                <a:sym typeface="Cerebri"/>
              </a:rPr>
              <a:t>How do past decisions shape the future? - History focus (Romans) with Geography elements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0515DCBD-7B21-02EB-765A-1B6AE10870B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30A3BBC-3241-853F-6AF9-54CFB54767F1}"/>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C0E7506A-67AC-4310-4CF7-BD1B3830F6DD}"/>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02622C15-F787-B1CE-D4F3-E04432F084AB}"/>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CAB7FC69-9636-1B6B-E6B5-1CED62C261AA}"/>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38E8A943-AFCF-889E-7C34-2FF2A354F368}"/>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4289E73A-F7B2-81FE-A4E3-161EFD82F1CA}"/>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790ED857-CF5D-49F7-198B-76C12366B6C0}"/>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99B79AC2-9C0F-1352-4882-D1ADC7339741}"/>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86A65234-6D87-4C4E-F317-7D51F6CAA851}"/>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4D394C9E-8BF4-75A0-7A98-45F271D87ED7}"/>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F6BC6828-0B6B-15BC-4F87-C226FC498A57}"/>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E1981BF0-A9B5-96EB-982E-792D60F65202}"/>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35B04D27-53C8-229F-CDD3-1ADD70286EF7}"/>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5D4C4E17-9593-3B14-B8A8-6A1343A16B58}"/>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B6D4CBFB-6393-3290-78AB-8F17ED370F12}"/>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46D79CD0-0D5C-0F17-BC7C-51FA33F3FE21}"/>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9C66DF2C-C431-DAAC-352E-E4E03A8F3F22}"/>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D7989125-7108-F881-C035-0C8EF4E529A8}"/>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5762B983-C4CE-67E0-43D2-55C3679D4073}"/>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218E52F5-B79D-9744-E917-D4F07B831F0D}"/>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a:extLst>
              <a:ext uri="{FF2B5EF4-FFF2-40B4-BE49-F238E27FC236}">
                <a16:creationId xmlns:a16="http://schemas.microsoft.com/office/drawing/2014/main" id="{5E2ECADF-E1C6-32BA-CB1D-452B45DD7DA9}"/>
              </a:ext>
            </a:extLst>
          </p:cNvPr>
          <p:cNvSpPr txBox="1"/>
          <p:nvPr/>
        </p:nvSpPr>
        <p:spPr>
          <a:xfrm>
            <a:off x="1652653" y="1837394"/>
            <a:ext cx="15373031" cy="962828"/>
          </a:xfrm>
          <a:prstGeom prst="rect">
            <a:avLst/>
          </a:prstGeom>
        </p:spPr>
        <p:txBody>
          <a:bodyPr lIns="0" tIns="0" rIns="0" bIns="0" rtlCol="0" anchor="t">
            <a:spAutoFit/>
          </a:bodyPr>
          <a:lstStyle/>
          <a:p>
            <a:pPr algn="ctr">
              <a:lnSpc>
                <a:spcPts val="7190"/>
              </a:lnSpc>
            </a:pPr>
            <a:r>
              <a:rPr lang="en-US" sz="8250" dirty="0">
                <a:solidFill>
                  <a:srgbClr val="355FB5"/>
                </a:solidFill>
                <a:latin typeface="Ahkio"/>
                <a:sym typeface="Ahkio"/>
              </a:rPr>
              <a:t>EHCP targets</a:t>
            </a:r>
            <a:endParaRPr lang="en-US" dirty="0"/>
          </a:p>
        </p:txBody>
      </p:sp>
      <p:sp>
        <p:nvSpPr>
          <p:cNvPr id="23" name="TextBox 23">
            <a:extLst>
              <a:ext uri="{FF2B5EF4-FFF2-40B4-BE49-F238E27FC236}">
                <a16:creationId xmlns:a16="http://schemas.microsoft.com/office/drawing/2014/main" id="{FCFD9B06-453C-8BFC-C3DF-AD30672EC1CB}"/>
              </a:ext>
            </a:extLst>
          </p:cNvPr>
          <p:cNvSpPr txBox="1"/>
          <p:nvPr/>
        </p:nvSpPr>
        <p:spPr>
          <a:xfrm>
            <a:off x="1892501" y="2974619"/>
            <a:ext cx="14902616" cy="3622274"/>
          </a:xfrm>
          <a:prstGeom prst="rect">
            <a:avLst/>
          </a:prstGeom>
        </p:spPr>
        <p:txBody>
          <a:bodyPr lIns="0" tIns="0" rIns="0" bIns="0" rtlCol="0" anchor="t">
            <a:spAutoFit/>
          </a:bodyPr>
          <a:lstStyle/>
          <a:p>
            <a:pPr marL="228600" lvl="0" indent="-228600" algn="l" rtl="0">
              <a:lnSpc>
                <a:spcPct val="150000"/>
              </a:lnSpc>
              <a:buFont typeface=""/>
              <a:buChar char="•"/>
            </a:pPr>
            <a:r>
              <a:rPr lang="en-GB" sz="3200" b="0" i="0" u="none" strike="noStrike" baseline="0" dirty="0">
                <a:solidFill>
                  <a:srgbClr val="0070C0"/>
                </a:solidFill>
                <a:latin typeface="Cerebri" panose="020B0604020202020204" charset="0"/>
                <a:ea typeface="Arial"/>
                <a:cs typeface="Arial"/>
              </a:rPr>
              <a:t>Worked on with an adult 3 times per week, per pupil.</a:t>
            </a:r>
            <a:r>
              <a:rPr lang="en-US" sz="3200" b="0" i="0" dirty="0">
                <a:solidFill>
                  <a:srgbClr val="0070C0"/>
                </a:solidFill>
                <a:latin typeface="Cerebri" panose="020B0604020202020204" charset="0"/>
                <a:ea typeface="Arial"/>
                <a:cs typeface="Arial"/>
              </a:rPr>
              <a:t>​</a:t>
            </a:r>
          </a:p>
          <a:p>
            <a:pPr marL="228600" lvl="0" indent="-228600" algn="l" rtl="0">
              <a:lnSpc>
                <a:spcPct val="150000"/>
              </a:lnSpc>
              <a:buFont typeface=""/>
              <a:buChar char="•"/>
            </a:pPr>
            <a:r>
              <a:rPr lang="en-GB" sz="3200" b="0" i="0" u="none" strike="noStrike" baseline="0" dirty="0">
                <a:solidFill>
                  <a:srgbClr val="0070C0"/>
                </a:solidFill>
                <a:latin typeface="Cerebri" panose="020B0604020202020204" charset="0"/>
                <a:ea typeface="Arial"/>
                <a:cs typeface="Arial"/>
              </a:rPr>
              <a:t>Regularly adapted and updated throughout the year</a:t>
            </a:r>
            <a:r>
              <a:rPr lang="en-US" sz="3200" b="0" i="0" dirty="0">
                <a:solidFill>
                  <a:srgbClr val="0070C0"/>
                </a:solidFill>
                <a:latin typeface="Cerebri" panose="020B0604020202020204" charset="0"/>
                <a:ea typeface="Arial"/>
                <a:cs typeface="Arial"/>
              </a:rPr>
              <a:t>​</a:t>
            </a:r>
          </a:p>
          <a:p>
            <a:pPr marL="228600" lvl="0" indent="-228600" algn="l" rtl="0">
              <a:lnSpc>
                <a:spcPct val="150000"/>
              </a:lnSpc>
              <a:buFont typeface=""/>
              <a:buChar char="•"/>
            </a:pPr>
            <a:r>
              <a:rPr lang="en-GB" sz="3200" b="0" i="0" u="none" strike="noStrike" baseline="0" dirty="0">
                <a:solidFill>
                  <a:srgbClr val="0070C0"/>
                </a:solidFill>
                <a:latin typeface="Cerebri" panose="020B0604020202020204" charset="0"/>
                <a:ea typeface="Arial"/>
                <a:cs typeface="Arial"/>
              </a:rPr>
              <a:t>Focused tracking completed to ensure they can be met prior to annual reviews.</a:t>
            </a:r>
            <a:r>
              <a:rPr lang="en-US" sz="3200" b="0" i="0" dirty="0">
                <a:solidFill>
                  <a:srgbClr val="0070C0"/>
                </a:solidFill>
                <a:latin typeface="Cerebri" panose="020B0604020202020204" charset="0"/>
                <a:ea typeface="Arial"/>
                <a:cs typeface="Arial"/>
              </a:rPr>
              <a:t>​</a:t>
            </a:r>
          </a:p>
          <a:p>
            <a:pPr marL="228600" indent="-228600">
              <a:lnSpc>
                <a:spcPct val="150000"/>
              </a:lnSpc>
              <a:buFont typeface=""/>
              <a:buChar char="•"/>
            </a:pPr>
            <a:r>
              <a:rPr lang="en-US" sz="3200" dirty="0">
                <a:solidFill>
                  <a:srgbClr val="0070C0"/>
                </a:solidFill>
                <a:latin typeface="Cerebri" panose="020B0604020202020204" charset="0"/>
                <a:ea typeface="Arial"/>
                <a:cs typeface="Arial"/>
              </a:rPr>
              <a:t> Targets built into reading, writing and </a:t>
            </a:r>
            <a:r>
              <a:rPr lang="en-US" sz="3200" dirty="0" err="1">
                <a:solidFill>
                  <a:srgbClr val="0070C0"/>
                </a:solidFill>
                <a:latin typeface="Cerebri" panose="020B0604020202020204" charset="0"/>
                <a:ea typeface="Arial"/>
                <a:cs typeface="Arial"/>
              </a:rPr>
              <a:t>maths</a:t>
            </a:r>
            <a:r>
              <a:rPr lang="en-US" sz="3200" dirty="0">
                <a:solidFill>
                  <a:srgbClr val="0070C0"/>
                </a:solidFill>
                <a:latin typeface="Cerebri" panose="020B0604020202020204" charset="0"/>
                <a:ea typeface="Arial"/>
                <a:cs typeface="Arial"/>
              </a:rPr>
              <a:t> lessons to provide additional practice and fluency.</a:t>
            </a:r>
          </a:p>
        </p:txBody>
      </p:sp>
    </p:spTree>
    <p:extLst>
      <p:ext uri="{BB962C8B-B14F-4D97-AF65-F5344CB8AC3E}">
        <p14:creationId xmlns:p14="http://schemas.microsoft.com/office/powerpoint/2010/main" val="40760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288C0C48-7C53-90B7-0E27-21F81AE90DF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2129107-41B4-FEDC-9CE6-BB26249868D4}"/>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FEB3D20C-F635-7A1E-D214-E0A9313D018F}"/>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37D2450E-D9C2-4BA7-13B0-A1D381861CAF}"/>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DB80950E-0280-08EA-4CEC-70DBEFB2C466}"/>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9C1A4D17-9C8E-1D1C-0A9E-12E6A599525B}"/>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267372E5-4E0D-3DAF-0052-00EF30DF33D6}"/>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61FBB953-490B-46BE-DB8A-BF1710CE7558}"/>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87B2107B-04A1-B25B-E9FA-339D22D6ACCC}"/>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B3C00CEE-32EE-48AB-BD79-ED0778B2A289}"/>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84B6E727-E6DC-9880-D4BD-875D13ACD4BF}"/>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AE77AE00-DA44-B467-9A18-5A25547C885B}"/>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9AD0AB46-E844-5737-94E2-12B43729CD96}"/>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2D921587-9A01-12EB-7DC8-2A3F5FCA16C4}"/>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DD7F9DE8-B6C0-23E8-E828-FE0297545B19}"/>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0A31D16D-58BA-BD06-4F4A-4C5F2C9ACB3A}"/>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098DA866-FA3B-39F9-92C5-41C0AD5BBB2D}"/>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22230EE8-C2C1-B5B7-AA4C-4A2E30FA09FE}"/>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F298E6A5-18FB-376D-C41D-36855001AB3E}"/>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48412E98-FF32-AE59-B4B5-ACCF964963B7}"/>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FEB6D7A9-461E-0F96-E7A8-E8AA7B0A0BB4}"/>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a:extLst>
              <a:ext uri="{FF2B5EF4-FFF2-40B4-BE49-F238E27FC236}">
                <a16:creationId xmlns:a16="http://schemas.microsoft.com/office/drawing/2014/main" id="{38C344BD-68CC-BAAA-3183-D82C67D36AB7}"/>
              </a:ext>
            </a:extLst>
          </p:cNvPr>
          <p:cNvSpPr txBox="1"/>
          <p:nvPr/>
        </p:nvSpPr>
        <p:spPr>
          <a:xfrm>
            <a:off x="1652653" y="1837394"/>
            <a:ext cx="15373031" cy="962828"/>
          </a:xfrm>
          <a:prstGeom prst="rect">
            <a:avLst/>
          </a:prstGeom>
        </p:spPr>
        <p:txBody>
          <a:bodyPr lIns="0" tIns="0" rIns="0" bIns="0" rtlCol="0" anchor="t">
            <a:spAutoFit/>
          </a:bodyPr>
          <a:lstStyle/>
          <a:p>
            <a:pPr algn="ctr">
              <a:lnSpc>
                <a:spcPts val="7190"/>
              </a:lnSpc>
            </a:pPr>
            <a:r>
              <a:rPr lang="en-US" sz="8250" dirty="0">
                <a:solidFill>
                  <a:srgbClr val="355FB5"/>
                </a:solidFill>
                <a:latin typeface="Ahkio"/>
                <a:sym typeface="Ahkio"/>
              </a:rPr>
              <a:t>Annual reviews</a:t>
            </a:r>
            <a:endParaRPr lang="en-US" dirty="0"/>
          </a:p>
        </p:txBody>
      </p:sp>
      <p:sp>
        <p:nvSpPr>
          <p:cNvPr id="23" name="TextBox 23">
            <a:extLst>
              <a:ext uri="{FF2B5EF4-FFF2-40B4-BE49-F238E27FC236}">
                <a16:creationId xmlns:a16="http://schemas.microsoft.com/office/drawing/2014/main" id="{76145103-0B24-61B1-F78A-D1D719425C46}"/>
              </a:ext>
            </a:extLst>
          </p:cNvPr>
          <p:cNvSpPr txBox="1"/>
          <p:nvPr/>
        </p:nvSpPr>
        <p:spPr>
          <a:xfrm>
            <a:off x="1892501" y="2974619"/>
            <a:ext cx="14902616" cy="4862870"/>
          </a:xfrm>
          <a:prstGeom prst="rect">
            <a:avLst/>
          </a:prstGeom>
        </p:spPr>
        <p:txBody>
          <a:bodyPr lIns="0" tIns="0" rIns="0" bIns="0" rtlCol="0" anchor="t">
            <a:spAutoFit/>
          </a:bodyPr>
          <a:lstStyle/>
          <a:p>
            <a:pPr marL="285750" indent="-285750">
              <a:buFont typeface="Arial"/>
              <a:buChar char="•"/>
            </a:pPr>
            <a:r>
              <a:rPr lang="en-GB" sz="3200" dirty="0">
                <a:solidFill>
                  <a:srgbClr val="0070C0"/>
                </a:solidFill>
                <a:latin typeface="Cerebri" panose="020B0604020202020204" charset="0"/>
                <a:ea typeface="Calibri"/>
                <a:cs typeface="Calibri"/>
              </a:rPr>
              <a:t>Y6: September/October </a:t>
            </a:r>
            <a:endParaRPr lang="en-US" sz="3200" dirty="0">
              <a:solidFill>
                <a:srgbClr val="0070C0"/>
              </a:solidFill>
              <a:latin typeface="Cerebri" panose="020B0604020202020204" charset="0"/>
              <a:ea typeface="Calibri"/>
              <a:cs typeface="Calibri"/>
            </a:endParaRPr>
          </a:p>
          <a:p>
            <a:pPr marL="285750" indent="-285750">
              <a:buFont typeface="Arial"/>
              <a:buChar char="•"/>
            </a:pPr>
            <a:r>
              <a:rPr lang="en-GB" sz="3200" dirty="0">
                <a:solidFill>
                  <a:srgbClr val="0070C0"/>
                </a:solidFill>
                <a:latin typeface="Cerebri" panose="020B0604020202020204" charset="0"/>
                <a:ea typeface="Calibri"/>
                <a:cs typeface="Calibri"/>
              </a:rPr>
              <a:t>Y5: January</a:t>
            </a:r>
          </a:p>
          <a:p>
            <a:pPr marL="285750" indent="-285750">
              <a:buFont typeface="Arial"/>
              <a:buChar char="•"/>
            </a:pPr>
            <a:r>
              <a:rPr lang="en-GB" sz="3200" dirty="0">
                <a:solidFill>
                  <a:srgbClr val="0070C0"/>
                </a:solidFill>
                <a:latin typeface="Cerebri" panose="020B0604020202020204" charset="0"/>
                <a:ea typeface="Calibri"/>
                <a:cs typeface="Calibri"/>
              </a:rPr>
              <a:t>Y4: April</a:t>
            </a:r>
            <a:endParaRPr lang="en-US" sz="3200" dirty="0">
              <a:solidFill>
                <a:srgbClr val="0070C0"/>
              </a:solidFill>
              <a:latin typeface="Cerebri" panose="020B0604020202020204" charset="0"/>
              <a:ea typeface="Calibri"/>
              <a:cs typeface="Calibri"/>
            </a:endParaRPr>
          </a:p>
          <a:p>
            <a:endParaRPr lang="en-GB" sz="3200" dirty="0">
              <a:solidFill>
                <a:srgbClr val="0070C0"/>
              </a:solidFill>
              <a:latin typeface="Cerebri" panose="020B0604020202020204" charset="0"/>
              <a:ea typeface="Calibri"/>
              <a:cs typeface="Calibri"/>
            </a:endParaRPr>
          </a:p>
          <a:p>
            <a:pPr marL="285750" indent="-285750">
              <a:buFont typeface="Arial"/>
              <a:buChar char="•"/>
            </a:pPr>
            <a:endParaRPr lang="en-GB" sz="3200" dirty="0">
              <a:solidFill>
                <a:srgbClr val="0070C0"/>
              </a:solidFill>
              <a:latin typeface="Cerebri" panose="020B0604020202020204" charset="0"/>
              <a:ea typeface="Calibri"/>
              <a:cs typeface="Calibri"/>
            </a:endParaRPr>
          </a:p>
          <a:p>
            <a:pPr marL="285750" indent="-285750">
              <a:buFont typeface="Arial,Sans-Serif"/>
              <a:buChar char="•"/>
            </a:pPr>
            <a:r>
              <a:rPr lang="en-GB" sz="3200" dirty="0">
                <a:solidFill>
                  <a:srgbClr val="0070C0"/>
                </a:solidFill>
                <a:latin typeface="Cerebri" panose="020B0604020202020204" charset="0"/>
                <a:ea typeface="Calibri"/>
                <a:cs typeface="Calibri"/>
              </a:rPr>
              <a:t>Invites will be sent out in good time prior to the date</a:t>
            </a:r>
            <a:endParaRPr lang="en-US" sz="3200" dirty="0">
              <a:solidFill>
                <a:srgbClr val="0070C0"/>
              </a:solidFill>
              <a:latin typeface="Cerebri" panose="020B0604020202020204" charset="0"/>
              <a:ea typeface="Calibri"/>
              <a:cs typeface="Calibri"/>
            </a:endParaRPr>
          </a:p>
          <a:p>
            <a:pPr marL="285750" indent="-285750">
              <a:buFont typeface="Arial,Sans-Serif"/>
              <a:buChar char="•"/>
            </a:pPr>
            <a:r>
              <a:rPr lang="en-GB" sz="3200" dirty="0">
                <a:solidFill>
                  <a:srgbClr val="0070C0"/>
                </a:solidFill>
                <a:latin typeface="Cerebri" panose="020B0604020202020204" charset="0"/>
                <a:ea typeface="Calibri"/>
                <a:cs typeface="Calibri"/>
              </a:rPr>
              <a:t>Paperwork will be sent home two weeks before the date</a:t>
            </a:r>
            <a:endParaRPr lang="en-US" sz="3200" dirty="0">
              <a:solidFill>
                <a:srgbClr val="0070C0"/>
              </a:solidFill>
              <a:latin typeface="Cerebri" panose="020B0604020202020204" charset="0"/>
              <a:ea typeface="Calibri"/>
              <a:cs typeface="Calibri"/>
            </a:endParaRPr>
          </a:p>
          <a:p>
            <a:pPr marL="285750" indent="-285750">
              <a:buFont typeface="Arial,Sans-Serif"/>
              <a:buChar char="•"/>
            </a:pPr>
            <a:r>
              <a:rPr lang="en-GB" sz="3200" dirty="0">
                <a:solidFill>
                  <a:srgbClr val="0070C0"/>
                </a:solidFill>
                <a:latin typeface="Cerebri" panose="020B0604020202020204" charset="0"/>
                <a:ea typeface="Calibri"/>
                <a:cs typeface="Calibri"/>
              </a:rPr>
              <a:t>Planned for a Wednesday afternoon at 1.30pm, if you have a request, please let me know in plenty of time.</a:t>
            </a:r>
            <a:endParaRPr lang="en-US" sz="3200" dirty="0">
              <a:solidFill>
                <a:srgbClr val="0070C0"/>
              </a:solidFill>
              <a:latin typeface="Cerebri" panose="020B0604020202020204" charset="0"/>
              <a:ea typeface="Calibri"/>
              <a:cs typeface="Calibri"/>
            </a:endParaRPr>
          </a:p>
          <a:p>
            <a:pPr marL="228600" lvl="0" indent="-228600" algn="l">
              <a:buFont typeface=""/>
              <a:buChar char="•"/>
            </a:pPr>
            <a:endParaRPr lang="en-US" sz="2800" dirty="0">
              <a:latin typeface="Calibri"/>
              <a:ea typeface="Arial"/>
              <a:cs typeface="Arial"/>
            </a:endParaRPr>
          </a:p>
        </p:txBody>
      </p:sp>
    </p:spTree>
    <p:extLst>
      <p:ext uri="{BB962C8B-B14F-4D97-AF65-F5344CB8AC3E}">
        <p14:creationId xmlns:p14="http://schemas.microsoft.com/office/powerpoint/2010/main" val="3080467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sp>
        <p:nvSpPr>
          <p:cNvPr id="2" name="Freeform 2"/>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p:cNvGrpSpPr/>
          <p:nvPr/>
        </p:nvGrpSpPr>
        <p:grpSpPr>
          <a:xfrm>
            <a:off x="1289771" y="1028700"/>
            <a:ext cx="15969529" cy="8182928"/>
            <a:chOff x="0" y="0"/>
            <a:chExt cx="5402038" cy="2768052"/>
          </a:xfrm>
        </p:grpSpPr>
        <p:sp>
          <p:nvSpPr>
            <p:cNvPr id="21" name="Freeform 21"/>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p:cNvSpPr txBox="1"/>
          <p:nvPr/>
        </p:nvSpPr>
        <p:spPr>
          <a:xfrm>
            <a:off x="1652653" y="1837394"/>
            <a:ext cx="15373031" cy="930126"/>
          </a:xfrm>
          <a:prstGeom prst="rect">
            <a:avLst/>
          </a:prstGeom>
        </p:spPr>
        <p:txBody>
          <a:bodyPr lIns="0" tIns="0" rIns="0" bIns="0" rtlCol="0" anchor="t">
            <a:spAutoFit/>
          </a:bodyPr>
          <a:lstStyle/>
          <a:p>
            <a:pPr algn="ctr">
              <a:lnSpc>
                <a:spcPts val="7190"/>
              </a:lnSpc>
            </a:pPr>
            <a:r>
              <a:rPr lang="en-US" sz="8264" dirty="0">
                <a:solidFill>
                  <a:srgbClr val="355FB5"/>
                </a:solidFill>
                <a:latin typeface="Ahkio"/>
                <a:ea typeface="Ahkio"/>
                <a:cs typeface="Ahkio"/>
                <a:sym typeface="Ahkio"/>
              </a:rPr>
              <a:t>Year 6 SATs</a:t>
            </a:r>
          </a:p>
        </p:txBody>
      </p:sp>
      <p:sp>
        <p:nvSpPr>
          <p:cNvPr id="23" name="TextBox 23"/>
          <p:cNvSpPr txBox="1"/>
          <p:nvPr/>
        </p:nvSpPr>
        <p:spPr>
          <a:xfrm>
            <a:off x="1823228" y="2755255"/>
            <a:ext cx="14902616" cy="5738559"/>
          </a:xfrm>
          <a:prstGeom prst="rect">
            <a:avLst/>
          </a:prstGeom>
        </p:spPr>
        <p:txBody>
          <a:bodyPr lIns="0" tIns="0" rIns="0" bIns="0" rtlCol="0" anchor="t">
            <a:spAutoFit/>
          </a:bodyPr>
          <a:lstStyle/>
          <a:p>
            <a:pPr algn="l">
              <a:lnSpc>
                <a:spcPts val="7575"/>
              </a:lnSpc>
            </a:pPr>
            <a:r>
              <a:rPr lang="en-US" sz="3787" dirty="0">
                <a:solidFill>
                  <a:srgbClr val="355FB5"/>
                </a:solidFill>
                <a:latin typeface="Cerebri"/>
                <a:ea typeface="Cerebri"/>
                <a:cs typeface="Cerebri"/>
                <a:sym typeface="Cerebri"/>
              </a:rPr>
              <a:t>Individual conversations about the year 6 SATs will take place within annual reviews. </a:t>
            </a:r>
          </a:p>
          <a:p>
            <a:pPr algn="l">
              <a:lnSpc>
                <a:spcPts val="7575"/>
              </a:lnSpc>
            </a:pPr>
            <a:endParaRPr lang="en-US" sz="3787" dirty="0">
              <a:solidFill>
                <a:srgbClr val="355FB5"/>
              </a:solidFill>
              <a:latin typeface="Cerebri"/>
              <a:ea typeface="Cerebri"/>
              <a:cs typeface="Cerebri"/>
              <a:sym typeface="Cerebri"/>
            </a:endParaRPr>
          </a:p>
          <a:p>
            <a:pPr algn="l">
              <a:lnSpc>
                <a:spcPts val="7575"/>
              </a:lnSpc>
            </a:pPr>
            <a:r>
              <a:rPr lang="en-US" sz="3787" dirty="0">
                <a:solidFill>
                  <a:srgbClr val="355FB5"/>
                </a:solidFill>
                <a:latin typeface="Cerebri"/>
                <a:ea typeface="Cerebri"/>
                <a:cs typeface="Cerebri"/>
                <a:sym typeface="Cerebri"/>
              </a:rPr>
              <a:t>Low pressure, try your best attitude, exposing them early to reduce the fear of the unknown. Additional allowances to reduce stress and pressure e.g. extra time, smaller groups, increased adults in room.</a:t>
            </a:r>
          </a:p>
        </p:txBody>
      </p:sp>
    </p:spTree>
    <p:extLst>
      <p:ext uri="{BB962C8B-B14F-4D97-AF65-F5344CB8AC3E}">
        <p14:creationId xmlns:p14="http://schemas.microsoft.com/office/powerpoint/2010/main" val="1056784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DE388C15-3613-B58C-4320-E282F4BBFE7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D542D04-FFF7-0D0E-D660-069A271D64B8}"/>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6D18E1E0-D257-1339-D701-E1517F82AFA5}"/>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6EB9D56F-87E8-05D4-7020-A413F22DD6D2}"/>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795BD6E9-5193-3B68-DE85-8F7ADB5424C5}"/>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CD80DE48-D82D-CC0F-206A-F7DE25914AB7}"/>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F80F028E-C8DE-AE6C-BB30-CE01ADEDD5C7}"/>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C1C73EC6-88E4-9DFA-2C1F-E398B4B89F68}"/>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9BA1D76E-93E7-5DB5-A0C4-13F340A90C7F}"/>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4DFA577B-A1F8-69CB-3739-32497B7B71EE}"/>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0D88E4D0-6FFF-3EEA-6A5E-5B05F0010B06}"/>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76AF5C48-B20A-A4D0-2E0E-A65291F916BD}"/>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DCDD16BA-BBD6-856F-9C42-7E9CBAF7B3C8}"/>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43BE7EB6-C4C1-028E-AE68-EAA2DD12DB3C}"/>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67D95F19-9DA1-C2D9-614C-15FC775695FE}"/>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9C108918-4F7B-58FF-3142-09C0392F0252}"/>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C5147B1C-CFD8-9EC9-1C72-CD68D49BBCB8}"/>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639E6BCA-41CE-D6E5-7CEE-4A23C53577E5}"/>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7CE0F116-857B-0E20-551C-049D85D52B78}"/>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D440791A-BF78-8C96-F04A-3F0E8EBE5753}"/>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A5DCD052-6E87-1925-B849-E39101DC49CA}"/>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sp>
        <p:nvSpPr>
          <p:cNvPr id="22" name="TextBox 22">
            <a:extLst>
              <a:ext uri="{FF2B5EF4-FFF2-40B4-BE49-F238E27FC236}">
                <a16:creationId xmlns:a16="http://schemas.microsoft.com/office/drawing/2014/main" id="{C17A822B-A7A3-1C1C-E471-F198B13167C1}"/>
              </a:ext>
            </a:extLst>
          </p:cNvPr>
          <p:cNvSpPr txBox="1"/>
          <p:nvPr/>
        </p:nvSpPr>
        <p:spPr>
          <a:xfrm>
            <a:off x="1652653" y="1837394"/>
            <a:ext cx="15373031" cy="930126"/>
          </a:xfrm>
          <a:prstGeom prst="rect">
            <a:avLst/>
          </a:prstGeom>
        </p:spPr>
        <p:txBody>
          <a:bodyPr lIns="0" tIns="0" rIns="0" bIns="0" rtlCol="0" anchor="t">
            <a:spAutoFit/>
          </a:bodyPr>
          <a:lstStyle/>
          <a:p>
            <a:pPr algn="ctr">
              <a:lnSpc>
                <a:spcPts val="7190"/>
              </a:lnSpc>
            </a:pPr>
            <a:r>
              <a:rPr lang="en-US" sz="8250" dirty="0">
                <a:solidFill>
                  <a:srgbClr val="355FB5"/>
                </a:solidFill>
                <a:latin typeface="Ahkio"/>
                <a:ea typeface="Ahkio"/>
                <a:cs typeface="Ahkio"/>
                <a:sym typeface="Ahkio"/>
              </a:rPr>
              <a:t>Zones of regulation</a:t>
            </a:r>
            <a:endParaRPr lang="en-US" sz="8264" dirty="0">
              <a:solidFill>
                <a:srgbClr val="355FB5"/>
              </a:solidFill>
              <a:latin typeface="Ahkio"/>
              <a:ea typeface="Ahkio"/>
              <a:cs typeface="Ahkio"/>
              <a:sym typeface="Ahkio"/>
            </a:endParaRPr>
          </a:p>
        </p:txBody>
      </p:sp>
      <p:pic>
        <p:nvPicPr>
          <p:cNvPr id="24" name="Picture 23">
            <a:extLst>
              <a:ext uri="{FF2B5EF4-FFF2-40B4-BE49-F238E27FC236}">
                <a16:creationId xmlns:a16="http://schemas.microsoft.com/office/drawing/2014/main" id="{F7CF561D-9EB9-E4D7-2A04-D6A96A27F083}"/>
              </a:ext>
            </a:extLst>
          </p:cNvPr>
          <p:cNvPicPr>
            <a:picLocks noChangeAspect="1"/>
          </p:cNvPicPr>
          <p:nvPr/>
        </p:nvPicPr>
        <p:blipFill>
          <a:blip r:embed="rId14"/>
          <a:stretch>
            <a:fillRect/>
          </a:stretch>
        </p:blipFill>
        <p:spPr>
          <a:xfrm>
            <a:off x="4705350" y="3600450"/>
            <a:ext cx="8877300" cy="3086100"/>
          </a:xfrm>
          <a:prstGeom prst="rect">
            <a:avLst/>
          </a:prstGeom>
        </p:spPr>
      </p:pic>
    </p:spTree>
    <p:extLst>
      <p:ext uri="{BB962C8B-B14F-4D97-AF65-F5344CB8AC3E}">
        <p14:creationId xmlns:p14="http://schemas.microsoft.com/office/powerpoint/2010/main" val="654803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513726F1-E232-036C-4DD2-72A2C15E213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7F219F0-2E0C-EE38-D2D9-9708C5F4B897}"/>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3304BED6-AB2E-2AEE-87B6-AAC66F31F210}"/>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66B450B7-0BA8-58C8-80EA-433286F7D1A9}"/>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DAA5AC3B-D67C-4F5B-E6F8-9ADE1BA64A6C}"/>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0DA2B4DC-7854-0B5F-75DE-A97D60F52204}"/>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F2864324-FC64-1182-7D2A-B438C2C53083}"/>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4460B886-C4A3-6D58-8207-2DE95A9DDD93}"/>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5E5D5519-CD58-473C-7F7B-45A7A5DA9E0F}"/>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D9F203FF-7710-DBED-54F4-1CA283FCA0FE}"/>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9686A222-F629-8848-1007-A6978A8C2ABD}"/>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C7C9DF8E-8FEE-23F2-E63E-0E61CE070FA1}"/>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443A6851-0572-8C1D-BA3B-C025A6DA010C}"/>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AF733F47-A2E9-39A7-325B-111C16C49EF7}"/>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636626FE-8193-F5EB-A884-D202CF1034BF}"/>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AF5B0ED2-37BF-C1C5-6FF7-70B0CB8C3E3C}"/>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BD9B724C-69AF-5FA7-7B5B-FC5413A0F444}"/>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D51C23FB-B238-4A7F-9A28-358980CA3B67}"/>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0766B896-F76A-F4D0-DEB2-9D00E8F8D08B}"/>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830C828B-D8D8-FCE4-8B54-A737735FC1EE}"/>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5903F7CF-7AB9-98A0-7D52-8F214DE2DBDB}"/>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pic>
        <p:nvPicPr>
          <p:cNvPr id="23" name="Picture 22">
            <a:extLst>
              <a:ext uri="{FF2B5EF4-FFF2-40B4-BE49-F238E27FC236}">
                <a16:creationId xmlns:a16="http://schemas.microsoft.com/office/drawing/2014/main" id="{E28D6B0B-0B99-6751-960F-6B8D3E3E795A}"/>
              </a:ext>
            </a:extLst>
          </p:cNvPr>
          <p:cNvPicPr>
            <a:picLocks noChangeAspect="1"/>
          </p:cNvPicPr>
          <p:nvPr/>
        </p:nvPicPr>
        <p:blipFill>
          <a:blip r:embed="rId14"/>
          <a:srcRect r="139"/>
          <a:stretch>
            <a:fillRect/>
          </a:stretch>
        </p:blipFill>
        <p:spPr>
          <a:xfrm>
            <a:off x="4567670" y="1873394"/>
            <a:ext cx="9416598" cy="5362575"/>
          </a:xfrm>
          <a:prstGeom prst="rect">
            <a:avLst/>
          </a:prstGeom>
        </p:spPr>
      </p:pic>
    </p:spTree>
    <p:extLst>
      <p:ext uri="{BB962C8B-B14F-4D97-AF65-F5344CB8AC3E}">
        <p14:creationId xmlns:p14="http://schemas.microsoft.com/office/powerpoint/2010/main" val="1804281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a:extLst>
            <a:ext uri="{FF2B5EF4-FFF2-40B4-BE49-F238E27FC236}">
              <a16:creationId xmlns:a16="http://schemas.microsoft.com/office/drawing/2014/main" id="{15093CF1-F547-6C89-8D39-08F43EEA133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ECE57EF-1AD8-B2A0-6FB7-B1180012C030}"/>
              </a:ext>
            </a:extLst>
          </p:cNvPr>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a:extLst>
              <a:ext uri="{FF2B5EF4-FFF2-40B4-BE49-F238E27FC236}">
                <a16:creationId xmlns:a16="http://schemas.microsoft.com/office/drawing/2014/main" id="{5A238099-916E-E271-0BDE-5DD6A9A5DCB3}"/>
              </a:ext>
            </a:extLst>
          </p:cNvPr>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a:extLst>
              <a:ext uri="{FF2B5EF4-FFF2-40B4-BE49-F238E27FC236}">
                <a16:creationId xmlns:a16="http://schemas.microsoft.com/office/drawing/2014/main" id="{8B3E7967-551F-9EAD-60F6-52FDFAEF1DB8}"/>
              </a:ext>
            </a:extLst>
          </p:cNvPr>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a:extLst>
              <a:ext uri="{FF2B5EF4-FFF2-40B4-BE49-F238E27FC236}">
                <a16:creationId xmlns:a16="http://schemas.microsoft.com/office/drawing/2014/main" id="{1AAC9B2D-0C51-99D4-ED8F-F06868BC79CD}"/>
              </a:ext>
            </a:extLst>
          </p:cNvPr>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a:extLst>
              <a:ext uri="{FF2B5EF4-FFF2-40B4-BE49-F238E27FC236}">
                <a16:creationId xmlns:a16="http://schemas.microsoft.com/office/drawing/2014/main" id="{BEB184B5-512C-2BAA-F3D1-729D7403DFC7}"/>
              </a:ext>
            </a:extLst>
          </p:cNvPr>
          <p:cNvSpPr/>
          <p:nvPr/>
        </p:nvSpPr>
        <p:spPr>
          <a:xfrm>
            <a:off x="13934536" y="901274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a:extLst>
              <a:ext uri="{FF2B5EF4-FFF2-40B4-BE49-F238E27FC236}">
                <a16:creationId xmlns:a16="http://schemas.microsoft.com/office/drawing/2014/main" id="{F7930E5F-5CA3-C5CB-A1AF-C98507470FAE}"/>
              </a:ext>
            </a:extLst>
          </p:cNvPr>
          <p:cNvSpPr/>
          <p:nvPr/>
        </p:nvSpPr>
        <p:spPr>
          <a:xfrm flipH="1">
            <a:off x="402042" y="3830340"/>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a:extLst>
              <a:ext uri="{FF2B5EF4-FFF2-40B4-BE49-F238E27FC236}">
                <a16:creationId xmlns:a16="http://schemas.microsoft.com/office/drawing/2014/main" id="{0967C3F7-FD8E-F0AF-19B1-9C9A6FBB8984}"/>
              </a:ext>
            </a:extLst>
          </p:cNvPr>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a:extLst>
              <a:ext uri="{FF2B5EF4-FFF2-40B4-BE49-F238E27FC236}">
                <a16:creationId xmlns:a16="http://schemas.microsoft.com/office/drawing/2014/main" id="{21336B24-03C8-A138-DB63-88FF95A43A2C}"/>
              </a:ext>
            </a:extLst>
          </p:cNvPr>
          <p:cNvSpPr/>
          <p:nvPr/>
        </p:nvSpPr>
        <p:spPr>
          <a:xfrm>
            <a:off x="284130" y="6415129"/>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a:extLst>
              <a:ext uri="{FF2B5EF4-FFF2-40B4-BE49-F238E27FC236}">
                <a16:creationId xmlns:a16="http://schemas.microsoft.com/office/drawing/2014/main" id="{CEC90AE9-A2DD-0FFD-36F5-DFFBFA50FF62}"/>
              </a:ext>
            </a:extLst>
          </p:cNvPr>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a:extLst>
              <a:ext uri="{FF2B5EF4-FFF2-40B4-BE49-F238E27FC236}">
                <a16:creationId xmlns:a16="http://schemas.microsoft.com/office/drawing/2014/main" id="{2B701FC5-B2EE-B61F-60C3-9185C193F584}"/>
              </a:ext>
            </a:extLst>
          </p:cNvPr>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a:extLst>
              <a:ext uri="{FF2B5EF4-FFF2-40B4-BE49-F238E27FC236}">
                <a16:creationId xmlns:a16="http://schemas.microsoft.com/office/drawing/2014/main" id="{1CC6A73C-25AD-5A4C-DA86-7F8E0A4DB2B3}"/>
              </a:ext>
            </a:extLst>
          </p:cNvPr>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3" name="Freeform 13">
            <a:extLst>
              <a:ext uri="{FF2B5EF4-FFF2-40B4-BE49-F238E27FC236}">
                <a16:creationId xmlns:a16="http://schemas.microsoft.com/office/drawing/2014/main" id="{649B311E-EEE3-F47E-50DA-29F65C112E04}"/>
              </a:ext>
            </a:extLst>
          </p:cNvPr>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a:extLst>
              <a:ext uri="{FF2B5EF4-FFF2-40B4-BE49-F238E27FC236}">
                <a16:creationId xmlns:a16="http://schemas.microsoft.com/office/drawing/2014/main" id="{99E038A6-C729-132D-5617-D44B72DFB2F4}"/>
              </a:ext>
            </a:extLst>
          </p:cNvPr>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a:extLst>
              <a:ext uri="{FF2B5EF4-FFF2-40B4-BE49-F238E27FC236}">
                <a16:creationId xmlns:a16="http://schemas.microsoft.com/office/drawing/2014/main" id="{B01C2928-DC87-B775-26F6-F0DB01E1E8D1}"/>
              </a:ext>
            </a:extLst>
          </p:cNvPr>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a:extLst>
              <a:ext uri="{FF2B5EF4-FFF2-40B4-BE49-F238E27FC236}">
                <a16:creationId xmlns:a16="http://schemas.microsoft.com/office/drawing/2014/main" id="{0741A433-5A5E-2B02-0938-EFED2DFCE0D1}"/>
              </a:ext>
            </a:extLst>
          </p:cNvPr>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a:extLst>
              <a:ext uri="{FF2B5EF4-FFF2-40B4-BE49-F238E27FC236}">
                <a16:creationId xmlns:a16="http://schemas.microsoft.com/office/drawing/2014/main" id="{B56CCC10-37C8-CB13-C295-674E50EEDCDA}"/>
              </a:ext>
            </a:extLst>
          </p:cNvPr>
          <p:cNvSpPr/>
          <p:nvPr/>
        </p:nvSpPr>
        <p:spPr>
          <a:xfrm rot="1211930">
            <a:off x="10804800" y="7849672"/>
            <a:ext cx="1824739" cy="1848262"/>
          </a:xfrm>
          <a:custGeom>
            <a:avLst/>
            <a:gdLst/>
            <a:ahLst/>
            <a:cxnLst/>
            <a:rect l="l" t="t" r="r" b="b"/>
            <a:pathLst>
              <a:path w="1824739" h="1848262">
                <a:moveTo>
                  <a:pt x="0" y="0"/>
                </a:moveTo>
                <a:lnTo>
                  <a:pt x="1824739" y="0"/>
                </a:lnTo>
                <a:lnTo>
                  <a:pt x="1824739" y="1848262"/>
                </a:lnTo>
                <a:lnTo>
                  <a:pt x="0" y="18482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a:extLst>
              <a:ext uri="{FF2B5EF4-FFF2-40B4-BE49-F238E27FC236}">
                <a16:creationId xmlns:a16="http://schemas.microsoft.com/office/drawing/2014/main" id="{89B7804F-41F0-2032-BB13-4586EAC644D6}"/>
              </a:ext>
            </a:extLst>
          </p:cNvPr>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9" name="Freeform 19">
            <a:extLst>
              <a:ext uri="{FF2B5EF4-FFF2-40B4-BE49-F238E27FC236}">
                <a16:creationId xmlns:a16="http://schemas.microsoft.com/office/drawing/2014/main" id="{CB2F10BF-3A6D-D266-5130-F786474C2E4B}"/>
              </a:ext>
            </a:extLst>
          </p:cNvPr>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a:extLst>
              <a:ext uri="{FF2B5EF4-FFF2-40B4-BE49-F238E27FC236}">
                <a16:creationId xmlns:a16="http://schemas.microsoft.com/office/drawing/2014/main" id="{E4BAC0CA-AE8B-5732-0D64-28CAC725410C}"/>
              </a:ext>
            </a:extLst>
          </p:cNvPr>
          <p:cNvGrpSpPr/>
          <p:nvPr/>
        </p:nvGrpSpPr>
        <p:grpSpPr>
          <a:xfrm>
            <a:off x="1289771" y="1028700"/>
            <a:ext cx="15969529" cy="8182928"/>
            <a:chOff x="0" y="0"/>
            <a:chExt cx="5402038" cy="2768052"/>
          </a:xfrm>
        </p:grpSpPr>
        <p:sp>
          <p:nvSpPr>
            <p:cNvPr id="21" name="Freeform 21">
              <a:extLst>
                <a:ext uri="{FF2B5EF4-FFF2-40B4-BE49-F238E27FC236}">
                  <a16:creationId xmlns:a16="http://schemas.microsoft.com/office/drawing/2014/main" id="{A0D23516-CBA5-215B-5087-CB4FECC8F3BC}"/>
                </a:ext>
              </a:extLst>
            </p:cNvPr>
            <p:cNvSpPr/>
            <p:nvPr/>
          </p:nvSpPr>
          <p:spPr>
            <a:xfrm>
              <a:off x="0" y="0"/>
              <a:ext cx="5402038" cy="2768052"/>
            </a:xfrm>
            <a:custGeom>
              <a:avLst/>
              <a:gdLst/>
              <a:ahLst/>
              <a:cxnLst/>
              <a:rect l="l" t="t" r="r" b="b"/>
              <a:pathLst>
                <a:path w="5402038" h="2768052">
                  <a:moveTo>
                    <a:pt x="5277578" y="2768052"/>
                  </a:moveTo>
                  <a:lnTo>
                    <a:pt x="124460" y="2768052"/>
                  </a:lnTo>
                  <a:cubicBezTo>
                    <a:pt x="55880" y="2768052"/>
                    <a:pt x="0" y="2712172"/>
                    <a:pt x="0" y="2643592"/>
                  </a:cubicBezTo>
                  <a:lnTo>
                    <a:pt x="0" y="124460"/>
                  </a:lnTo>
                  <a:cubicBezTo>
                    <a:pt x="0" y="55880"/>
                    <a:pt x="55880" y="0"/>
                    <a:pt x="124460" y="0"/>
                  </a:cubicBezTo>
                  <a:lnTo>
                    <a:pt x="5277578" y="0"/>
                  </a:lnTo>
                  <a:cubicBezTo>
                    <a:pt x="5346158" y="0"/>
                    <a:pt x="5402038" y="55880"/>
                    <a:pt x="5402038" y="124460"/>
                  </a:cubicBezTo>
                  <a:lnTo>
                    <a:pt x="5402038" y="2643592"/>
                  </a:lnTo>
                  <a:cubicBezTo>
                    <a:pt x="5402038" y="2712172"/>
                    <a:pt x="5346158" y="2768052"/>
                    <a:pt x="5277578" y="2768052"/>
                  </a:cubicBezTo>
                  <a:close/>
                </a:path>
              </a:pathLst>
            </a:custGeom>
            <a:solidFill>
              <a:srgbClr val="FFFFFF"/>
            </a:solidFill>
          </p:spPr>
        </p:sp>
      </p:grpSp>
      <p:pic>
        <p:nvPicPr>
          <p:cNvPr id="22" name="Picture 21">
            <a:extLst>
              <a:ext uri="{FF2B5EF4-FFF2-40B4-BE49-F238E27FC236}">
                <a16:creationId xmlns:a16="http://schemas.microsoft.com/office/drawing/2014/main" id="{3EC727B2-CBE7-1EB8-950E-80B102B329FB}"/>
              </a:ext>
            </a:extLst>
          </p:cNvPr>
          <p:cNvPicPr>
            <a:picLocks noChangeAspect="1"/>
          </p:cNvPicPr>
          <p:nvPr/>
        </p:nvPicPr>
        <p:blipFill>
          <a:blip r:embed="rId14"/>
          <a:srcRect r="-292" b="205"/>
          <a:stretch>
            <a:fillRect/>
          </a:stretch>
        </p:blipFill>
        <p:spPr>
          <a:xfrm>
            <a:off x="6886575" y="1933575"/>
            <a:ext cx="4528012" cy="6406695"/>
          </a:xfrm>
          <a:prstGeom prst="rect">
            <a:avLst/>
          </a:prstGeom>
        </p:spPr>
      </p:pic>
    </p:spTree>
    <p:extLst>
      <p:ext uri="{BB962C8B-B14F-4D97-AF65-F5344CB8AC3E}">
        <p14:creationId xmlns:p14="http://schemas.microsoft.com/office/powerpoint/2010/main" val="3570816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8DB"/>
        </a:solidFill>
        <a:effectLst/>
      </p:bgPr>
    </p:bg>
    <p:spTree>
      <p:nvGrpSpPr>
        <p:cNvPr id="1" name=""/>
        <p:cNvGrpSpPr/>
        <p:nvPr/>
      </p:nvGrpSpPr>
      <p:grpSpPr>
        <a:xfrm>
          <a:off x="0" y="0"/>
          <a:ext cx="0" cy="0"/>
          <a:chOff x="0" y="0"/>
          <a:chExt cx="0" cy="0"/>
        </a:xfrm>
      </p:grpSpPr>
      <p:grpSp>
        <p:nvGrpSpPr>
          <p:cNvPr id="2" name="Group 2"/>
          <p:cNvGrpSpPr/>
          <p:nvPr/>
        </p:nvGrpSpPr>
        <p:grpSpPr>
          <a:xfrm>
            <a:off x="2954708" y="2685077"/>
            <a:ext cx="12617225" cy="4786960"/>
            <a:chOff x="0" y="0"/>
            <a:chExt cx="7295890" cy="2768052"/>
          </a:xfrm>
        </p:grpSpPr>
        <p:sp>
          <p:nvSpPr>
            <p:cNvPr id="3" name="Freeform 3"/>
            <p:cNvSpPr/>
            <p:nvPr/>
          </p:nvSpPr>
          <p:spPr>
            <a:xfrm>
              <a:off x="0" y="0"/>
              <a:ext cx="7295890" cy="2768052"/>
            </a:xfrm>
            <a:custGeom>
              <a:avLst/>
              <a:gdLst/>
              <a:ahLst/>
              <a:cxnLst/>
              <a:rect l="l" t="t" r="r" b="b"/>
              <a:pathLst>
                <a:path w="7295890" h="2768052">
                  <a:moveTo>
                    <a:pt x="7171430" y="2768052"/>
                  </a:moveTo>
                  <a:lnTo>
                    <a:pt x="124460" y="2768052"/>
                  </a:lnTo>
                  <a:cubicBezTo>
                    <a:pt x="55880" y="2768052"/>
                    <a:pt x="0" y="2712172"/>
                    <a:pt x="0" y="2643592"/>
                  </a:cubicBezTo>
                  <a:lnTo>
                    <a:pt x="0" y="124460"/>
                  </a:lnTo>
                  <a:cubicBezTo>
                    <a:pt x="0" y="55880"/>
                    <a:pt x="55880" y="0"/>
                    <a:pt x="124460" y="0"/>
                  </a:cubicBezTo>
                  <a:lnTo>
                    <a:pt x="7171430" y="0"/>
                  </a:lnTo>
                  <a:cubicBezTo>
                    <a:pt x="7240010" y="0"/>
                    <a:pt x="7295890" y="55880"/>
                    <a:pt x="7295890" y="124460"/>
                  </a:cubicBezTo>
                  <a:lnTo>
                    <a:pt x="7295890" y="2643592"/>
                  </a:lnTo>
                  <a:cubicBezTo>
                    <a:pt x="7295890" y="2712172"/>
                    <a:pt x="7240010" y="2768052"/>
                    <a:pt x="7171430" y="2768052"/>
                  </a:cubicBezTo>
                  <a:close/>
                </a:path>
              </a:pathLst>
            </a:custGeom>
            <a:solidFill>
              <a:srgbClr val="FFFFFF"/>
            </a:solidFill>
          </p:spPr>
        </p:sp>
      </p:grpSp>
      <p:sp>
        <p:nvSpPr>
          <p:cNvPr id="4" name="TextBox 4"/>
          <p:cNvSpPr txBox="1"/>
          <p:nvPr/>
        </p:nvSpPr>
        <p:spPr>
          <a:xfrm>
            <a:off x="3273402" y="3719592"/>
            <a:ext cx="12002362" cy="1714341"/>
          </a:xfrm>
          <a:prstGeom prst="rect">
            <a:avLst/>
          </a:prstGeom>
        </p:spPr>
        <p:txBody>
          <a:bodyPr lIns="0" tIns="0" rIns="0" bIns="0" rtlCol="0" anchor="t">
            <a:spAutoFit/>
          </a:bodyPr>
          <a:lstStyle/>
          <a:p>
            <a:pPr algn="ctr">
              <a:lnSpc>
                <a:spcPts val="12058"/>
              </a:lnSpc>
            </a:pPr>
            <a:r>
              <a:rPr lang="en-US" sz="13859">
                <a:solidFill>
                  <a:srgbClr val="355FB5"/>
                </a:solidFill>
                <a:latin typeface="Ahkio"/>
                <a:ea typeface="Ahkio"/>
                <a:cs typeface="Ahkio"/>
                <a:sym typeface="Ahkio"/>
              </a:rPr>
              <a:t>Any questions?</a:t>
            </a:r>
          </a:p>
        </p:txBody>
      </p:sp>
      <p:sp>
        <p:nvSpPr>
          <p:cNvPr id="5" name="Freeform 5"/>
          <p:cNvSpPr/>
          <p:nvPr/>
        </p:nvSpPr>
        <p:spPr>
          <a:xfrm>
            <a:off x="0" y="-28404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rot="4108967">
            <a:off x="9342072" y="-786275"/>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rot="-6987632">
            <a:off x="15735914" y="7898884"/>
            <a:ext cx="2579542" cy="2625488"/>
          </a:xfrm>
          <a:custGeom>
            <a:avLst/>
            <a:gdLst/>
            <a:ahLst/>
            <a:cxnLst/>
            <a:rect l="l" t="t" r="r" b="b"/>
            <a:pathLst>
              <a:path w="2579542" h="2625488">
                <a:moveTo>
                  <a:pt x="0" y="0"/>
                </a:moveTo>
                <a:lnTo>
                  <a:pt x="2579542" y="0"/>
                </a:lnTo>
                <a:lnTo>
                  <a:pt x="2579542" y="2625488"/>
                </a:lnTo>
                <a:lnTo>
                  <a:pt x="0" y="26254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Freeform 8"/>
          <p:cNvSpPr/>
          <p:nvPr/>
        </p:nvSpPr>
        <p:spPr>
          <a:xfrm rot="8203258" flipH="1">
            <a:off x="833297" y="8431969"/>
            <a:ext cx="2579542" cy="2625488"/>
          </a:xfrm>
          <a:custGeom>
            <a:avLst/>
            <a:gdLst/>
            <a:ahLst/>
            <a:cxnLst/>
            <a:rect l="l" t="t" r="r" b="b"/>
            <a:pathLst>
              <a:path w="2579542" h="2625488">
                <a:moveTo>
                  <a:pt x="2579543" y="0"/>
                </a:moveTo>
                <a:lnTo>
                  <a:pt x="0" y="0"/>
                </a:lnTo>
                <a:lnTo>
                  <a:pt x="0" y="2625488"/>
                </a:lnTo>
                <a:lnTo>
                  <a:pt x="2579543" y="2625488"/>
                </a:lnTo>
                <a:lnTo>
                  <a:pt x="2579543"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Freeform 9"/>
          <p:cNvSpPr/>
          <p:nvPr/>
        </p:nvSpPr>
        <p:spPr>
          <a:xfrm>
            <a:off x="13250274" y="8613388"/>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Freeform 10"/>
          <p:cNvSpPr/>
          <p:nvPr/>
        </p:nvSpPr>
        <p:spPr>
          <a:xfrm flipH="1">
            <a:off x="1407683" y="3556453"/>
            <a:ext cx="1132700" cy="1289824"/>
          </a:xfrm>
          <a:custGeom>
            <a:avLst/>
            <a:gdLst/>
            <a:ahLst/>
            <a:cxnLst/>
            <a:rect l="l" t="t" r="r" b="b"/>
            <a:pathLst>
              <a:path w="1132700" h="1289824">
                <a:moveTo>
                  <a:pt x="1132700" y="0"/>
                </a:moveTo>
                <a:lnTo>
                  <a:pt x="0" y="0"/>
                </a:lnTo>
                <a:lnTo>
                  <a:pt x="0" y="1289824"/>
                </a:lnTo>
                <a:lnTo>
                  <a:pt x="1132700" y="1289824"/>
                </a:lnTo>
                <a:lnTo>
                  <a:pt x="113270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1" name="Freeform 11"/>
          <p:cNvSpPr/>
          <p:nvPr/>
        </p:nvSpPr>
        <p:spPr>
          <a:xfrm>
            <a:off x="12326162" y="1870665"/>
            <a:ext cx="1132700" cy="1289824"/>
          </a:xfrm>
          <a:custGeom>
            <a:avLst/>
            <a:gdLst/>
            <a:ahLst/>
            <a:cxnLst/>
            <a:rect l="l" t="t" r="r" b="b"/>
            <a:pathLst>
              <a:path w="1132700" h="1289824">
                <a:moveTo>
                  <a:pt x="0" y="0"/>
                </a:moveTo>
                <a:lnTo>
                  <a:pt x="1132700" y="0"/>
                </a:lnTo>
                <a:lnTo>
                  <a:pt x="1132700"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2" name="Freeform 12"/>
          <p:cNvSpPr/>
          <p:nvPr/>
        </p:nvSpPr>
        <p:spPr>
          <a:xfrm>
            <a:off x="605510" y="6498754"/>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3" name="Freeform 13"/>
          <p:cNvSpPr/>
          <p:nvPr/>
        </p:nvSpPr>
        <p:spPr>
          <a:xfrm>
            <a:off x="14382974" y="-272251"/>
            <a:ext cx="1368523" cy="798720"/>
          </a:xfrm>
          <a:custGeom>
            <a:avLst/>
            <a:gdLst/>
            <a:ahLst/>
            <a:cxnLst/>
            <a:rect l="l" t="t" r="r" b="b"/>
            <a:pathLst>
              <a:path w="1368523" h="798720">
                <a:moveTo>
                  <a:pt x="0" y="0"/>
                </a:moveTo>
                <a:lnTo>
                  <a:pt x="1368523" y="0"/>
                </a:lnTo>
                <a:lnTo>
                  <a:pt x="1368523" y="798720"/>
                </a:lnTo>
                <a:lnTo>
                  <a:pt x="0" y="798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4" name="Freeform 14"/>
          <p:cNvSpPr/>
          <p:nvPr/>
        </p:nvSpPr>
        <p:spPr>
          <a:xfrm flipH="1">
            <a:off x="9263320" y="9903212"/>
            <a:ext cx="1368523" cy="798720"/>
          </a:xfrm>
          <a:custGeom>
            <a:avLst/>
            <a:gdLst/>
            <a:ahLst/>
            <a:cxnLst/>
            <a:rect l="l" t="t" r="r" b="b"/>
            <a:pathLst>
              <a:path w="1368523" h="798720">
                <a:moveTo>
                  <a:pt x="1368523" y="0"/>
                </a:moveTo>
                <a:lnTo>
                  <a:pt x="0" y="0"/>
                </a:lnTo>
                <a:lnTo>
                  <a:pt x="0" y="798720"/>
                </a:lnTo>
                <a:lnTo>
                  <a:pt x="1368523" y="798720"/>
                </a:lnTo>
                <a:lnTo>
                  <a:pt x="1368523"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5" name="Freeform 15"/>
          <p:cNvSpPr/>
          <p:nvPr/>
        </p:nvSpPr>
        <p:spPr>
          <a:xfrm>
            <a:off x="5964214" y="9361987"/>
            <a:ext cx="2579542" cy="1339945"/>
          </a:xfrm>
          <a:custGeom>
            <a:avLst/>
            <a:gdLst/>
            <a:ahLst/>
            <a:cxnLst/>
            <a:rect l="l" t="t" r="r" b="b"/>
            <a:pathLst>
              <a:path w="2579542" h="1339945">
                <a:moveTo>
                  <a:pt x="0" y="0"/>
                </a:moveTo>
                <a:lnTo>
                  <a:pt x="2579543" y="0"/>
                </a:lnTo>
                <a:lnTo>
                  <a:pt x="2579543" y="1339945"/>
                </a:lnTo>
                <a:lnTo>
                  <a:pt x="0" y="1339945"/>
                </a:lnTo>
                <a:lnTo>
                  <a:pt x="0" y="0"/>
                </a:lnTo>
                <a:close/>
              </a:path>
            </a:pathLst>
          </a:custGeom>
          <a:blipFill>
            <a:blip r:embed="rId2">
              <a:extLst>
                <a:ext uri="{96DAC541-7B7A-43D3-8B79-37D633B846F1}">
                  <asvg:svgBlip xmlns:asvg="http://schemas.microsoft.com/office/drawing/2016/SVG/main" r:embed="rId3"/>
                </a:ext>
              </a:extLst>
            </a:blip>
            <a:stretch>
              <a:fillRect b="-95939"/>
            </a:stretch>
          </a:blipFill>
        </p:spPr>
      </p:sp>
      <p:sp>
        <p:nvSpPr>
          <p:cNvPr id="16" name="Freeform 16"/>
          <p:cNvSpPr/>
          <p:nvPr/>
        </p:nvSpPr>
        <p:spPr>
          <a:xfrm>
            <a:off x="6838250" y="828195"/>
            <a:ext cx="1705506" cy="1513249"/>
          </a:xfrm>
          <a:custGeom>
            <a:avLst/>
            <a:gdLst/>
            <a:ahLst/>
            <a:cxnLst/>
            <a:rect l="l" t="t" r="r" b="b"/>
            <a:pathLst>
              <a:path w="1705506" h="1513249">
                <a:moveTo>
                  <a:pt x="0" y="0"/>
                </a:moveTo>
                <a:lnTo>
                  <a:pt x="1705507" y="0"/>
                </a:lnTo>
                <a:lnTo>
                  <a:pt x="1705507" y="1513249"/>
                </a:lnTo>
                <a:lnTo>
                  <a:pt x="0" y="15132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7" name="Freeform 17"/>
          <p:cNvSpPr/>
          <p:nvPr/>
        </p:nvSpPr>
        <p:spPr>
          <a:xfrm flipH="1">
            <a:off x="16496914" y="3160489"/>
            <a:ext cx="3301932" cy="2929714"/>
          </a:xfrm>
          <a:custGeom>
            <a:avLst/>
            <a:gdLst/>
            <a:ahLst/>
            <a:cxnLst/>
            <a:rect l="l" t="t" r="r" b="b"/>
            <a:pathLst>
              <a:path w="3301932" h="2929714">
                <a:moveTo>
                  <a:pt x="3301932" y="0"/>
                </a:moveTo>
                <a:lnTo>
                  <a:pt x="0" y="0"/>
                </a:lnTo>
                <a:lnTo>
                  <a:pt x="0" y="2929714"/>
                </a:lnTo>
                <a:lnTo>
                  <a:pt x="3301932" y="2929714"/>
                </a:lnTo>
                <a:lnTo>
                  <a:pt x="3301932"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8" name="Freeform 18"/>
          <p:cNvSpPr/>
          <p:nvPr/>
        </p:nvSpPr>
        <p:spPr>
          <a:xfrm>
            <a:off x="4870099" y="7644394"/>
            <a:ext cx="2188230" cy="2258818"/>
          </a:xfrm>
          <a:custGeom>
            <a:avLst/>
            <a:gdLst/>
            <a:ahLst/>
            <a:cxnLst/>
            <a:rect l="l" t="t" r="r" b="b"/>
            <a:pathLst>
              <a:path w="2188230" h="2258818">
                <a:moveTo>
                  <a:pt x="0" y="0"/>
                </a:moveTo>
                <a:lnTo>
                  <a:pt x="2188230" y="0"/>
                </a:lnTo>
                <a:lnTo>
                  <a:pt x="2188230" y="2258818"/>
                </a:lnTo>
                <a:lnTo>
                  <a:pt x="0" y="225881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9" name="Freeform 19"/>
          <p:cNvSpPr/>
          <p:nvPr/>
        </p:nvSpPr>
        <p:spPr>
          <a:xfrm flipH="1">
            <a:off x="15067236" y="901671"/>
            <a:ext cx="2188230" cy="2258818"/>
          </a:xfrm>
          <a:custGeom>
            <a:avLst/>
            <a:gdLst/>
            <a:ahLst/>
            <a:cxnLst/>
            <a:rect l="l" t="t" r="r" b="b"/>
            <a:pathLst>
              <a:path w="2188230" h="2258818">
                <a:moveTo>
                  <a:pt x="2188230" y="0"/>
                </a:moveTo>
                <a:lnTo>
                  <a:pt x="0" y="0"/>
                </a:lnTo>
                <a:lnTo>
                  <a:pt x="0" y="2258818"/>
                </a:lnTo>
                <a:lnTo>
                  <a:pt x="2188230" y="2258818"/>
                </a:lnTo>
                <a:lnTo>
                  <a:pt x="218823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0" name="Freeform 20"/>
          <p:cNvSpPr/>
          <p:nvPr/>
        </p:nvSpPr>
        <p:spPr>
          <a:xfrm rot="1211930">
            <a:off x="9947581" y="7472037"/>
            <a:ext cx="1824739" cy="1848262"/>
          </a:xfrm>
          <a:custGeom>
            <a:avLst/>
            <a:gdLst/>
            <a:ahLst/>
            <a:cxnLst/>
            <a:rect l="l" t="t" r="r" b="b"/>
            <a:pathLst>
              <a:path w="1824739" h="1848262">
                <a:moveTo>
                  <a:pt x="0" y="0"/>
                </a:moveTo>
                <a:lnTo>
                  <a:pt x="1824739" y="0"/>
                </a:lnTo>
                <a:lnTo>
                  <a:pt x="1824739" y="1848263"/>
                </a:lnTo>
                <a:lnTo>
                  <a:pt x="0" y="184826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1" name="Freeform 21"/>
          <p:cNvSpPr/>
          <p:nvPr/>
        </p:nvSpPr>
        <p:spPr>
          <a:xfrm rot="1211930" flipH="1">
            <a:off x="3957730" y="1286888"/>
            <a:ext cx="1824739" cy="1848262"/>
          </a:xfrm>
          <a:custGeom>
            <a:avLst/>
            <a:gdLst/>
            <a:ahLst/>
            <a:cxnLst/>
            <a:rect l="l" t="t" r="r" b="b"/>
            <a:pathLst>
              <a:path w="1824739" h="1848262">
                <a:moveTo>
                  <a:pt x="1824739" y="0"/>
                </a:moveTo>
                <a:lnTo>
                  <a:pt x="0" y="0"/>
                </a:lnTo>
                <a:lnTo>
                  <a:pt x="0" y="1848263"/>
                </a:lnTo>
                <a:lnTo>
                  <a:pt x="1824739" y="1848263"/>
                </a:lnTo>
                <a:lnTo>
                  <a:pt x="1824739"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2" name="Freeform 22"/>
          <p:cNvSpPr/>
          <p:nvPr/>
        </p:nvSpPr>
        <p:spPr>
          <a:xfrm>
            <a:off x="4831515" y="-644912"/>
            <a:ext cx="1132700" cy="1289824"/>
          </a:xfrm>
          <a:custGeom>
            <a:avLst/>
            <a:gdLst/>
            <a:ahLst/>
            <a:cxnLst/>
            <a:rect l="l" t="t" r="r" b="b"/>
            <a:pathLst>
              <a:path w="1132700" h="1289824">
                <a:moveTo>
                  <a:pt x="0" y="0"/>
                </a:moveTo>
                <a:lnTo>
                  <a:pt x="1132699" y="0"/>
                </a:lnTo>
                <a:lnTo>
                  <a:pt x="1132699" y="1289824"/>
                </a:lnTo>
                <a:lnTo>
                  <a:pt x="0" y="12898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D0F7B20A97B445825B7DBF2F735D2E" ma:contentTypeVersion="19" ma:contentTypeDescription="Create a new document." ma:contentTypeScope="" ma:versionID="fa41945636f4ff74e3b2a22a560303aa">
  <xsd:schema xmlns:xsd="http://www.w3.org/2001/XMLSchema" xmlns:xs="http://www.w3.org/2001/XMLSchema" xmlns:p="http://schemas.microsoft.com/office/2006/metadata/properties" xmlns:ns2="0b55928f-eb5a-406f-a12f-3473716bded9" xmlns:ns3="ffd53066-35f3-4750-a749-bdfeb1215f1c" targetNamespace="http://schemas.microsoft.com/office/2006/metadata/properties" ma:root="true" ma:fieldsID="47b8cdb2101ffb838497151bac026a9f" ns2:_="" ns3:_="">
    <xsd:import namespace="0b55928f-eb5a-406f-a12f-3473716bded9"/>
    <xsd:import namespace="ffd53066-35f3-4750-a749-bdfeb1215f1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5928f-eb5a-406f-a12f-3473716bde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954c4b-6ed7-412c-90ef-98934329949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d53066-35f3-4750-a749-bdfeb1215f1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03f28db-0fad-4245-b92a-c3334661c402}" ma:internalName="TaxCatchAll" ma:showField="CatchAllData" ma:web="ffd53066-35f3-4750-a749-bdfeb1215f1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b55928f-eb5a-406f-a12f-3473716bded9">
      <Terms xmlns="http://schemas.microsoft.com/office/infopath/2007/PartnerControls"/>
    </lcf76f155ced4ddcb4097134ff3c332f>
    <TaxCatchAll xmlns="ffd53066-35f3-4750-a749-bdfeb1215f1c" xsi:nil="true"/>
  </documentManagement>
</p:properties>
</file>

<file path=customXml/itemProps1.xml><?xml version="1.0" encoding="utf-8"?>
<ds:datastoreItem xmlns:ds="http://schemas.openxmlformats.org/officeDocument/2006/customXml" ds:itemID="{449A925F-09AF-4C63-8FB0-A8728F0A44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5928f-eb5a-406f-a12f-3473716bded9"/>
    <ds:schemaRef ds:uri="ffd53066-35f3-4750-a749-bdfeb1215f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D77031F-956D-43E0-9CEC-82CFB9B317EE}">
  <ds:schemaRefs>
    <ds:schemaRef ds:uri="http://schemas.microsoft.com/sharepoint/v3/contenttype/forms"/>
  </ds:schemaRefs>
</ds:datastoreItem>
</file>

<file path=customXml/itemProps3.xml><?xml version="1.0" encoding="utf-8"?>
<ds:datastoreItem xmlns:ds="http://schemas.openxmlformats.org/officeDocument/2006/customXml" ds:itemID="{7A036173-E574-4EF0-9A93-0C3406A46654}">
  <ds:schemaRefs>
    <ds:schemaRef ds:uri="http://schemas.microsoft.com/office/2006/metadata/properties"/>
    <ds:schemaRef ds:uri="http://schemas.microsoft.com/office/infopath/2007/PartnerControls"/>
    <ds:schemaRef ds:uri="0b55928f-eb5a-406f-a12f-3473716bded9"/>
    <ds:schemaRef ds:uri="ffd53066-35f3-4750-a749-bdfeb1215f1c"/>
  </ds:schemaRefs>
</ds:datastoreItem>
</file>

<file path=docProps/app.xml><?xml version="1.0" encoding="utf-8"?>
<Properties xmlns="http://schemas.openxmlformats.org/officeDocument/2006/extended-properties" xmlns:vt="http://schemas.openxmlformats.org/officeDocument/2006/docPropsVTypes">
  <TotalTime>11</TotalTime>
  <Words>468</Words>
  <Application>Microsoft Office PowerPoint</Application>
  <PresentationFormat>Custom</PresentationFormat>
  <Paragraphs>46</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Ahkio</vt:lpstr>
      <vt:lpstr>Arial</vt:lpstr>
      <vt:lpstr>Calibri</vt:lpstr>
      <vt:lpstr>Cerebri</vt:lpstr>
      <vt:lpstr>Arial,Sans-Serif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Back to School Night Parent Introduction Educational Presentation</dc:title>
  <dc:creator>Samantha Johnson</dc:creator>
  <cp:lastModifiedBy>Samantha Johnson</cp:lastModifiedBy>
  <cp:revision>98</cp:revision>
  <dcterms:created xsi:type="dcterms:W3CDTF">2006-08-16T00:00:00Z</dcterms:created>
  <dcterms:modified xsi:type="dcterms:W3CDTF">2026-09-21T14:37:29Z</dcterms:modified>
  <dc:identifier>DAHRMbYmUTw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0x01010088D0F7B20A97B445825B7DBF2F735D2E</vt:lpwstr>
  </property>
</Properties>
</file>