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70" r:id="rId18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Milk Tea Font TH" panose="020B0604020202020204" charset="-34"/>
      <p:regular r:id="rId23"/>
    </p:embeddedFont>
    <p:embeddedFont>
      <p:font typeface="Milk Tea Font TH Bold" panose="020B0604020202020204" charset="-34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Baugh" userId="66e585ef-40a9-4fb0-b32b-a84927c9f810" providerId="ADAL" clId="{92491DEB-0149-4121-B1F7-30A42674A262}"/>
    <pc:docChg chg="delSld">
      <pc:chgData name="Emma Baugh" userId="66e585ef-40a9-4fb0-b32b-a84927c9f810" providerId="ADAL" clId="{92491DEB-0149-4121-B1F7-30A42674A262}" dt="2026-09-09T07:22:40.187" v="0" actId="47"/>
      <pc:docMkLst>
        <pc:docMk/>
      </pc:docMkLst>
      <pc:sldChg chg="del">
        <pc:chgData name="Emma Baugh" userId="66e585ef-40a9-4fb0-b32b-a84927c9f810" providerId="ADAL" clId="{92491DEB-0149-4121-B1F7-30A42674A262}" dt="2026-09-09T07:22:40.187" v="0" actId="47"/>
        <pc:sldMkLst>
          <pc:docMk/>
          <pc:sldMk cId="0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952552" y="4998596"/>
            <a:ext cx="4382896" cy="4427168"/>
          </a:xfrm>
          <a:custGeom>
            <a:avLst/>
            <a:gdLst/>
            <a:ahLst/>
            <a:cxnLst/>
            <a:rect l="l" t="t" r="r" b="b"/>
            <a:pathLst>
              <a:path w="4382896" h="4427168">
                <a:moveTo>
                  <a:pt x="0" y="0"/>
                </a:moveTo>
                <a:lnTo>
                  <a:pt x="4382896" y="0"/>
                </a:lnTo>
                <a:lnTo>
                  <a:pt x="4382896" y="4427168"/>
                </a:lnTo>
                <a:lnTo>
                  <a:pt x="0" y="44271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444716" y="1276350"/>
            <a:ext cx="13398569" cy="33792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40"/>
              </a:lnSpc>
            </a:pPr>
            <a:r>
              <a:rPr lang="en-US" sz="13040" spc="2047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Welcome to Year 1!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233987" y="167455"/>
            <a:ext cx="2636715" cy="2865995"/>
          </a:xfrm>
          <a:custGeom>
            <a:avLst/>
            <a:gdLst/>
            <a:ahLst/>
            <a:cxnLst/>
            <a:rect l="l" t="t" r="r" b="b"/>
            <a:pathLst>
              <a:path w="2636715" h="2865995">
                <a:moveTo>
                  <a:pt x="0" y="0"/>
                </a:moveTo>
                <a:lnTo>
                  <a:pt x="2636715" y="0"/>
                </a:lnTo>
                <a:lnTo>
                  <a:pt x="2636715" y="2865995"/>
                </a:lnTo>
                <a:lnTo>
                  <a:pt x="0" y="28659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833247"/>
            <a:ext cx="8115300" cy="894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53"/>
              </a:lnSpc>
            </a:pPr>
            <a:r>
              <a:rPr lang="en-US" sz="6099" spc="1146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Meet the team...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02384" y="3131425"/>
            <a:ext cx="8115300" cy="12054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47"/>
              </a:lnSpc>
            </a:pPr>
            <a:r>
              <a:rPr lang="en-US" sz="8199" spc="1541">
                <a:solidFill>
                  <a:srgbClr val="82BFD6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Detectives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144000" y="3131424"/>
            <a:ext cx="8115300" cy="12054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47"/>
              </a:lnSpc>
            </a:pPr>
            <a:r>
              <a:rPr lang="en-US" sz="8199" spc="1541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Discoverers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02384" y="5172075"/>
            <a:ext cx="8115300" cy="3210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53"/>
              </a:lnSpc>
            </a:pPr>
            <a:r>
              <a:rPr lang="en-US" sz="6099" spc="1146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Mrs Baugh</a:t>
            </a:r>
          </a:p>
          <a:p>
            <a:pPr algn="ctr">
              <a:lnSpc>
                <a:spcPts val="6953"/>
              </a:lnSpc>
            </a:pPr>
            <a:endParaRPr lang="en-US" sz="6099" spc="1146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6953"/>
              </a:lnSpc>
            </a:pPr>
            <a:r>
              <a:rPr lang="en-US" sz="6099" spc="1146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Miss Harris </a:t>
            </a:r>
          </a:p>
          <a:p>
            <a:pPr algn="ctr">
              <a:lnSpc>
                <a:spcPts val="4559"/>
              </a:lnSpc>
            </a:pPr>
            <a:r>
              <a:rPr lang="en-US" sz="3999" spc="751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1:1 support (AM)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144000" y="5172075"/>
            <a:ext cx="8115300" cy="32103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53"/>
              </a:lnSpc>
            </a:pPr>
            <a:r>
              <a:rPr lang="en-US" sz="6099" spc="1146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Miss Thompson</a:t>
            </a:r>
          </a:p>
          <a:p>
            <a:pPr algn="ctr">
              <a:lnSpc>
                <a:spcPts val="6953"/>
              </a:lnSpc>
            </a:pPr>
            <a:endParaRPr lang="en-US" sz="6099" spc="1146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6953"/>
              </a:lnSpc>
            </a:pPr>
            <a:r>
              <a:rPr lang="en-US" sz="6099" spc="1146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Miss Warner</a:t>
            </a:r>
          </a:p>
          <a:p>
            <a:pPr algn="ctr">
              <a:lnSpc>
                <a:spcPts val="4559"/>
              </a:lnSpc>
            </a:pPr>
            <a:r>
              <a:rPr lang="en-US" sz="3999" spc="751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1:1 support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38077" y="2465653"/>
            <a:ext cx="7585062" cy="6674855"/>
          </a:xfrm>
          <a:custGeom>
            <a:avLst/>
            <a:gdLst/>
            <a:ahLst/>
            <a:cxnLst/>
            <a:rect l="l" t="t" r="r" b="b"/>
            <a:pathLst>
              <a:path w="7585062" h="6674855">
                <a:moveTo>
                  <a:pt x="0" y="0"/>
                </a:moveTo>
                <a:lnTo>
                  <a:pt x="7585062" y="0"/>
                </a:lnTo>
                <a:lnTo>
                  <a:pt x="7585062" y="6674854"/>
                </a:lnTo>
                <a:lnTo>
                  <a:pt x="0" y="66748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171812" y="820150"/>
            <a:ext cx="12732530" cy="9905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7499" spc="140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The leap from EYFS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698616" y="8994140"/>
            <a:ext cx="4560684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239"/>
              </a:lnSpc>
            </a:pPr>
            <a:r>
              <a:rPr lang="en-US" sz="159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42366" y="2354626"/>
            <a:ext cx="9600887" cy="8159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1"/>
              </a:lnSpc>
              <a:spcBef>
                <a:spcPct val="0"/>
              </a:spcBef>
            </a:pPr>
            <a:r>
              <a:rPr lang="en-US" sz="4629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More structured timetable</a:t>
            </a:r>
            <a:r>
              <a:rPr lang="en-US" sz="4629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 (less free play)</a:t>
            </a:r>
          </a:p>
          <a:p>
            <a:pPr algn="ctr">
              <a:lnSpc>
                <a:spcPts val="6481"/>
              </a:lnSpc>
              <a:spcBef>
                <a:spcPct val="0"/>
              </a:spcBef>
            </a:pPr>
            <a:endParaRPr lang="en-US" sz="4629" b="1" spc="412">
              <a:solidFill>
                <a:srgbClr val="000000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  <a:p>
            <a:pPr algn="ctr">
              <a:lnSpc>
                <a:spcPts val="6481"/>
              </a:lnSpc>
              <a:spcBef>
                <a:spcPct val="0"/>
              </a:spcBef>
            </a:pPr>
            <a:r>
              <a:rPr lang="en-US" sz="4629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Play-based learning → </a:t>
            </a:r>
            <a:r>
              <a:rPr lang="en-US" sz="4629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formal teaching</a:t>
            </a:r>
          </a:p>
          <a:p>
            <a:pPr algn="ctr">
              <a:lnSpc>
                <a:spcPts val="6481"/>
              </a:lnSpc>
              <a:spcBef>
                <a:spcPct val="0"/>
              </a:spcBef>
            </a:pPr>
            <a:endParaRPr lang="en-US" sz="4629" b="1" spc="412">
              <a:solidFill>
                <a:srgbClr val="A3BDEC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  <a:p>
            <a:pPr algn="ctr">
              <a:lnSpc>
                <a:spcPts val="6481"/>
              </a:lnSpc>
              <a:spcBef>
                <a:spcPct val="0"/>
              </a:spcBef>
            </a:pPr>
            <a:r>
              <a:rPr lang="en-US" sz="4629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EYFS framework →</a:t>
            </a:r>
            <a:r>
              <a:rPr lang="en-US" sz="4629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 </a:t>
            </a:r>
          </a:p>
          <a:p>
            <a:pPr algn="ctr">
              <a:lnSpc>
                <a:spcPts val="6481"/>
              </a:lnSpc>
              <a:spcBef>
                <a:spcPct val="0"/>
              </a:spcBef>
            </a:pPr>
            <a:r>
              <a:rPr lang="en-US" sz="4629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National Curriculum</a:t>
            </a:r>
          </a:p>
          <a:p>
            <a:pPr algn="ctr">
              <a:lnSpc>
                <a:spcPts val="6481"/>
              </a:lnSpc>
              <a:spcBef>
                <a:spcPct val="0"/>
              </a:spcBef>
            </a:pPr>
            <a:endParaRPr lang="en-US" sz="4629" b="1" spc="412">
              <a:solidFill>
                <a:srgbClr val="A3BDEC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  <a:p>
            <a:pPr algn="ctr">
              <a:lnSpc>
                <a:spcPts val="6481"/>
              </a:lnSpc>
              <a:spcBef>
                <a:spcPct val="0"/>
              </a:spcBef>
            </a:pPr>
            <a:endParaRPr lang="en-US" sz="4629" b="1" spc="412">
              <a:solidFill>
                <a:srgbClr val="A3BDEC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698616" y="8994140"/>
            <a:ext cx="4560684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239"/>
              </a:lnSpc>
            </a:pPr>
            <a:r>
              <a:rPr lang="en-US" sz="159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3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-85725"/>
            <a:ext cx="13274084" cy="9718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2"/>
              </a:lnSpc>
              <a:spcBef>
                <a:spcPct val="0"/>
              </a:spcBef>
            </a:pPr>
            <a:endParaRPr/>
          </a:p>
          <a:p>
            <a:pPr algn="ctr">
              <a:lnSpc>
                <a:spcPts val="6482"/>
              </a:lnSpc>
              <a:spcBef>
                <a:spcPct val="0"/>
              </a:spcBef>
            </a:pPr>
            <a:r>
              <a:rPr lang="en-US" sz="4630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Adult support → </a:t>
            </a:r>
            <a:r>
              <a:rPr lang="en-US" sz="4630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greater independence</a:t>
            </a:r>
          </a:p>
          <a:p>
            <a:pPr algn="ctr">
              <a:lnSpc>
                <a:spcPts val="6482"/>
              </a:lnSpc>
              <a:spcBef>
                <a:spcPct val="0"/>
              </a:spcBef>
            </a:pPr>
            <a:endParaRPr lang="en-US" sz="4630" b="1" spc="412">
              <a:solidFill>
                <a:srgbClr val="A3BDEC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  <a:p>
            <a:pPr algn="ctr">
              <a:lnSpc>
                <a:spcPts val="6482"/>
              </a:lnSpc>
              <a:spcBef>
                <a:spcPct val="0"/>
              </a:spcBef>
            </a:pPr>
            <a:r>
              <a:rPr lang="en-US" sz="4630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Early literacy focus → </a:t>
            </a:r>
            <a:r>
              <a:rPr lang="en-US" sz="4630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clear subject outcomes</a:t>
            </a:r>
          </a:p>
          <a:p>
            <a:pPr algn="ctr">
              <a:lnSpc>
                <a:spcPts val="6482"/>
              </a:lnSpc>
              <a:spcBef>
                <a:spcPct val="0"/>
              </a:spcBef>
            </a:pPr>
            <a:endParaRPr lang="en-US" sz="4630" b="1" spc="412">
              <a:solidFill>
                <a:srgbClr val="A3BDEC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  <a:p>
            <a:pPr algn="ctr">
              <a:lnSpc>
                <a:spcPts val="6482"/>
              </a:lnSpc>
              <a:spcBef>
                <a:spcPct val="0"/>
              </a:spcBef>
            </a:pPr>
            <a:r>
              <a:rPr lang="en-US" sz="4630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Play-based classrooms → </a:t>
            </a:r>
            <a:r>
              <a:rPr lang="en-US" sz="4630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desk-based learning</a:t>
            </a:r>
          </a:p>
          <a:p>
            <a:pPr algn="ctr">
              <a:lnSpc>
                <a:spcPts val="6482"/>
              </a:lnSpc>
              <a:spcBef>
                <a:spcPct val="0"/>
              </a:spcBef>
            </a:pPr>
            <a:endParaRPr lang="en-US" sz="4630" b="1" spc="412">
              <a:solidFill>
                <a:srgbClr val="A3BDEC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  <a:p>
            <a:pPr algn="ctr">
              <a:lnSpc>
                <a:spcPts val="6482"/>
              </a:lnSpc>
              <a:spcBef>
                <a:spcPct val="0"/>
              </a:spcBef>
            </a:pPr>
            <a:r>
              <a:rPr lang="en-US" sz="4630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Observations → </a:t>
            </a:r>
            <a:r>
              <a:rPr lang="en-US" sz="4630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formal assessments</a:t>
            </a:r>
          </a:p>
          <a:p>
            <a:pPr algn="ctr">
              <a:lnSpc>
                <a:spcPts val="6482"/>
              </a:lnSpc>
              <a:spcBef>
                <a:spcPct val="0"/>
              </a:spcBef>
            </a:pPr>
            <a:endParaRPr lang="en-US" sz="4630" b="1" spc="412">
              <a:solidFill>
                <a:srgbClr val="A3BDEC"/>
              </a:solidFill>
              <a:latin typeface="Milk Tea Font TH Bold"/>
              <a:ea typeface="Milk Tea Font TH Bold"/>
              <a:cs typeface="Milk Tea Font TH Bold"/>
              <a:sym typeface="Milk Tea Font TH Bold"/>
            </a:endParaRPr>
          </a:p>
          <a:p>
            <a:pPr algn="ctr">
              <a:lnSpc>
                <a:spcPts val="6482"/>
              </a:lnSpc>
              <a:spcBef>
                <a:spcPct val="0"/>
              </a:spcBef>
            </a:pPr>
            <a:r>
              <a:rPr lang="en-US" sz="4630" b="1" spc="412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Slower pace →  </a:t>
            </a:r>
            <a:r>
              <a:rPr lang="en-US" sz="4630" b="1" spc="412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faster pace &amp; challenge</a:t>
            </a:r>
          </a:p>
        </p:txBody>
      </p:sp>
      <p:sp>
        <p:nvSpPr>
          <p:cNvPr id="4" name="Freeform 4"/>
          <p:cNvSpPr/>
          <p:nvPr/>
        </p:nvSpPr>
        <p:spPr>
          <a:xfrm>
            <a:off x="14555930" y="510038"/>
            <a:ext cx="3310261" cy="2350285"/>
          </a:xfrm>
          <a:custGeom>
            <a:avLst/>
            <a:gdLst/>
            <a:ahLst/>
            <a:cxnLst/>
            <a:rect l="l" t="t" r="r" b="b"/>
            <a:pathLst>
              <a:path w="3310261" h="2350285">
                <a:moveTo>
                  <a:pt x="0" y="0"/>
                </a:moveTo>
                <a:lnTo>
                  <a:pt x="3310261" y="0"/>
                </a:lnTo>
                <a:lnTo>
                  <a:pt x="3310261" y="2350285"/>
                </a:lnTo>
                <a:lnTo>
                  <a:pt x="0" y="23502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978958" y="3480183"/>
            <a:ext cx="2573381" cy="2891439"/>
          </a:xfrm>
          <a:custGeom>
            <a:avLst/>
            <a:gdLst/>
            <a:ahLst/>
            <a:cxnLst/>
            <a:rect l="l" t="t" r="r" b="b"/>
            <a:pathLst>
              <a:path w="2573381" h="2891439">
                <a:moveTo>
                  <a:pt x="0" y="0"/>
                </a:moveTo>
                <a:lnTo>
                  <a:pt x="2573380" y="0"/>
                </a:lnTo>
                <a:lnTo>
                  <a:pt x="2573380" y="2891439"/>
                </a:lnTo>
                <a:lnTo>
                  <a:pt x="0" y="28914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932470" y="6991481"/>
            <a:ext cx="2933721" cy="2449657"/>
          </a:xfrm>
          <a:custGeom>
            <a:avLst/>
            <a:gdLst/>
            <a:ahLst/>
            <a:cxnLst/>
            <a:rect l="l" t="t" r="r" b="b"/>
            <a:pathLst>
              <a:path w="2933721" h="2449657">
                <a:moveTo>
                  <a:pt x="0" y="0"/>
                </a:moveTo>
                <a:lnTo>
                  <a:pt x="2933721" y="0"/>
                </a:lnTo>
                <a:lnTo>
                  <a:pt x="2933721" y="2449658"/>
                </a:lnTo>
                <a:lnTo>
                  <a:pt x="0" y="24496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4136" y="1766064"/>
            <a:ext cx="12447780" cy="8038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82"/>
              </a:lnSpc>
            </a:pPr>
            <a:r>
              <a:rPr lang="en-US" sz="4130" b="1" spc="367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AM</a:t>
            </a:r>
          </a:p>
          <a:p>
            <a:pPr algn="ctr">
              <a:lnSpc>
                <a:spcPts val="5782"/>
              </a:lnSpc>
            </a:pPr>
            <a:r>
              <a:rPr lang="en-US" sz="4130" b="1" spc="367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Early Morning Task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Phonics session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Writing session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BREAK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Maths session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LUNCH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Handwriting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000000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Reading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A3BDE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Curriculum: Enquiry/discretely-taught</a:t>
            </a:r>
          </a:p>
          <a:p>
            <a:pPr algn="ctr">
              <a:lnSpc>
                <a:spcPts val="5782"/>
              </a:lnSpc>
              <a:spcBef>
                <a:spcPct val="0"/>
              </a:spcBef>
            </a:pPr>
            <a:r>
              <a:rPr lang="en-US" sz="4130" b="1" spc="367">
                <a:solidFill>
                  <a:srgbClr val="331B0D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Assembly</a:t>
            </a:r>
          </a:p>
        </p:txBody>
      </p:sp>
      <p:sp>
        <p:nvSpPr>
          <p:cNvPr id="3" name="Freeform 3"/>
          <p:cNvSpPr/>
          <p:nvPr/>
        </p:nvSpPr>
        <p:spPr>
          <a:xfrm>
            <a:off x="12891750" y="1876294"/>
            <a:ext cx="4370542" cy="4459737"/>
          </a:xfrm>
          <a:custGeom>
            <a:avLst/>
            <a:gdLst/>
            <a:ahLst/>
            <a:cxnLst/>
            <a:rect l="l" t="t" r="r" b="b"/>
            <a:pathLst>
              <a:path w="4370542" h="4459737">
                <a:moveTo>
                  <a:pt x="0" y="0"/>
                </a:moveTo>
                <a:lnTo>
                  <a:pt x="4370542" y="0"/>
                </a:lnTo>
                <a:lnTo>
                  <a:pt x="4370542" y="4459737"/>
                </a:lnTo>
                <a:lnTo>
                  <a:pt x="0" y="445973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868643" y="595313"/>
            <a:ext cx="14550714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A typical day in Year 1...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129201" y="6665783"/>
            <a:ext cx="5895641" cy="12515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9"/>
              </a:lnSpc>
              <a:spcBef>
                <a:spcPct val="0"/>
              </a:spcBef>
            </a:pPr>
            <a:r>
              <a:rPr lang="en-US" sz="3599" spc="676">
                <a:solidFill>
                  <a:srgbClr val="000000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Includes 2 x 1 hour PE sessions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5039" y="1771796"/>
            <a:ext cx="17817921" cy="8140563"/>
          </a:xfrm>
          <a:custGeom>
            <a:avLst/>
            <a:gdLst/>
            <a:ahLst/>
            <a:cxnLst/>
            <a:rect l="l" t="t" r="r" b="b"/>
            <a:pathLst>
              <a:path w="17817921" h="8140563">
                <a:moveTo>
                  <a:pt x="0" y="0"/>
                </a:moveTo>
                <a:lnTo>
                  <a:pt x="17817922" y="0"/>
                </a:lnTo>
                <a:lnTo>
                  <a:pt x="17817922" y="8140562"/>
                </a:lnTo>
                <a:lnTo>
                  <a:pt x="0" y="81405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934321" y="653098"/>
            <a:ext cx="16419357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The Glenfield Way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20644" y="1286775"/>
            <a:ext cx="15446712" cy="8740529"/>
          </a:xfrm>
          <a:custGeom>
            <a:avLst/>
            <a:gdLst/>
            <a:ahLst/>
            <a:cxnLst/>
            <a:rect l="l" t="t" r="r" b="b"/>
            <a:pathLst>
              <a:path w="15446712" h="8740529">
                <a:moveTo>
                  <a:pt x="0" y="0"/>
                </a:moveTo>
                <a:lnTo>
                  <a:pt x="15446712" y="0"/>
                </a:lnTo>
                <a:lnTo>
                  <a:pt x="15446712" y="8740529"/>
                </a:lnTo>
                <a:lnTo>
                  <a:pt x="0" y="87405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934321" y="402221"/>
            <a:ext cx="16419357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School Values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955778" y="1674615"/>
            <a:ext cx="2785425" cy="2757570"/>
          </a:xfrm>
          <a:custGeom>
            <a:avLst/>
            <a:gdLst/>
            <a:ahLst/>
            <a:cxnLst/>
            <a:rect l="l" t="t" r="r" b="b"/>
            <a:pathLst>
              <a:path w="2785425" h="2757570">
                <a:moveTo>
                  <a:pt x="0" y="0"/>
                </a:moveTo>
                <a:lnTo>
                  <a:pt x="2785425" y="0"/>
                </a:lnTo>
                <a:lnTo>
                  <a:pt x="2785425" y="2757570"/>
                </a:lnTo>
                <a:lnTo>
                  <a:pt x="0" y="27575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810760" y="1863724"/>
            <a:ext cx="8666481" cy="8423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spc="751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Class sticker/stamps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 spc="751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spc="751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Visit Headteacher, Deputy Headteacher or member of SLT for praise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 spc="751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spc="751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Dojo Points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 spc="751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 spc="751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Proud post from teacher to families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 spc="751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5599"/>
              </a:lnSpc>
              <a:spcBef>
                <a:spcPct val="0"/>
              </a:spcBef>
            </a:pPr>
            <a:endParaRPr lang="en-US" sz="3999" spc="751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934321" y="4675139"/>
            <a:ext cx="3364955" cy="3364955"/>
          </a:xfrm>
          <a:custGeom>
            <a:avLst/>
            <a:gdLst/>
            <a:ahLst/>
            <a:cxnLst/>
            <a:rect l="l" t="t" r="r" b="b"/>
            <a:pathLst>
              <a:path w="3364955" h="3364955">
                <a:moveTo>
                  <a:pt x="0" y="0"/>
                </a:moveTo>
                <a:lnTo>
                  <a:pt x="3364956" y="0"/>
                </a:lnTo>
                <a:lnTo>
                  <a:pt x="3364956" y="3364955"/>
                </a:lnTo>
                <a:lnTo>
                  <a:pt x="0" y="33649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120782" y="6108699"/>
            <a:ext cx="3232897" cy="2877278"/>
          </a:xfrm>
          <a:custGeom>
            <a:avLst/>
            <a:gdLst/>
            <a:ahLst/>
            <a:cxnLst/>
            <a:rect l="l" t="t" r="r" b="b"/>
            <a:pathLst>
              <a:path w="3232897" h="2877278">
                <a:moveTo>
                  <a:pt x="0" y="0"/>
                </a:moveTo>
                <a:lnTo>
                  <a:pt x="3232897" y="0"/>
                </a:lnTo>
                <a:lnTo>
                  <a:pt x="3232897" y="2877278"/>
                </a:lnTo>
                <a:lnTo>
                  <a:pt x="0" y="28772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934321" y="402221"/>
            <a:ext cx="16419357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Recognition and Reward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962405" y="2001872"/>
            <a:ext cx="12363189" cy="72564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89"/>
              </a:lnSpc>
              <a:spcBef>
                <a:spcPct val="0"/>
              </a:spcBef>
            </a:pPr>
            <a:r>
              <a:rPr lang="en-US" sz="4563" spc="858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Golden Letters from the Headteacher</a:t>
            </a:r>
          </a:p>
          <a:p>
            <a:pPr algn="ctr">
              <a:lnSpc>
                <a:spcPts val="6389"/>
              </a:lnSpc>
              <a:spcBef>
                <a:spcPct val="0"/>
              </a:spcBef>
            </a:pPr>
            <a:endParaRPr lang="en-US" sz="4563" spc="858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6389"/>
              </a:lnSpc>
              <a:spcBef>
                <a:spcPct val="0"/>
              </a:spcBef>
            </a:pPr>
            <a:r>
              <a:rPr lang="en-US" sz="4563" spc="858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Star of the Week</a:t>
            </a:r>
          </a:p>
          <a:p>
            <a:pPr algn="ctr">
              <a:lnSpc>
                <a:spcPts val="6389"/>
              </a:lnSpc>
              <a:spcBef>
                <a:spcPct val="0"/>
              </a:spcBef>
            </a:pPr>
            <a:endParaRPr lang="en-US" sz="4563" spc="858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6389"/>
              </a:lnSpc>
              <a:spcBef>
                <a:spcPct val="0"/>
              </a:spcBef>
            </a:pPr>
            <a:r>
              <a:rPr lang="en-US" sz="4563" spc="858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Head Teacher Award in achievement assembly</a:t>
            </a:r>
          </a:p>
          <a:p>
            <a:pPr algn="ctr">
              <a:lnSpc>
                <a:spcPts val="6389"/>
              </a:lnSpc>
              <a:spcBef>
                <a:spcPct val="0"/>
              </a:spcBef>
            </a:pPr>
            <a:endParaRPr lang="en-US" sz="4563" spc="858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6389"/>
              </a:lnSpc>
              <a:spcBef>
                <a:spcPct val="0"/>
              </a:spcBef>
            </a:pPr>
            <a:r>
              <a:rPr lang="en-US" sz="4563" spc="858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Pride of Glenfield Award</a:t>
            </a:r>
          </a:p>
        </p:txBody>
      </p:sp>
      <p:sp>
        <p:nvSpPr>
          <p:cNvPr id="3" name="Freeform 3"/>
          <p:cNvSpPr/>
          <p:nvPr/>
        </p:nvSpPr>
        <p:spPr>
          <a:xfrm>
            <a:off x="1407348" y="1626787"/>
            <a:ext cx="3110115" cy="2581395"/>
          </a:xfrm>
          <a:custGeom>
            <a:avLst/>
            <a:gdLst/>
            <a:ahLst/>
            <a:cxnLst/>
            <a:rect l="l" t="t" r="r" b="b"/>
            <a:pathLst>
              <a:path w="3110115" h="2581395">
                <a:moveTo>
                  <a:pt x="0" y="0"/>
                </a:moveTo>
                <a:lnTo>
                  <a:pt x="3110115" y="0"/>
                </a:lnTo>
                <a:lnTo>
                  <a:pt x="3110115" y="2581395"/>
                </a:lnTo>
                <a:lnTo>
                  <a:pt x="0" y="25813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4609893" y="5143500"/>
            <a:ext cx="2649407" cy="2803606"/>
          </a:xfrm>
          <a:custGeom>
            <a:avLst/>
            <a:gdLst/>
            <a:ahLst/>
            <a:cxnLst/>
            <a:rect l="l" t="t" r="r" b="b"/>
            <a:pathLst>
              <a:path w="2649407" h="2803606">
                <a:moveTo>
                  <a:pt x="0" y="0"/>
                </a:moveTo>
                <a:lnTo>
                  <a:pt x="2649407" y="0"/>
                </a:lnTo>
                <a:lnTo>
                  <a:pt x="2649407" y="2803606"/>
                </a:lnTo>
                <a:lnTo>
                  <a:pt x="0" y="28036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79930" y="5136581"/>
            <a:ext cx="3407277" cy="3356168"/>
          </a:xfrm>
          <a:custGeom>
            <a:avLst/>
            <a:gdLst/>
            <a:ahLst/>
            <a:cxnLst/>
            <a:rect l="l" t="t" r="r" b="b"/>
            <a:pathLst>
              <a:path w="3407277" h="3356168">
                <a:moveTo>
                  <a:pt x="0" y="0"/>
                </a:moveTo>
                <a:lnTo>
                  <a:pt x="3407277" y="0"/>
                </a:lnTo>
                <a:lnTo>
                  <a:pt x="3407277" y="3356168"/>
                </a:lnTo>
                <a:lnTo>
                  <a:pt x="0" y="33561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934321" y="402221"/>
            <a:ext cx="16419357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Recognition and Reward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93025" y="1600046"/>
            <a:ext cx="16501950" cy="9117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29"/>
              </a:lnSpc>
            </a:pPr>
            <a:r>
              <a:rPr lang="en-US" sz="5163" spc="970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Homework - 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ELS Ebooks, reading books, phonics practise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endParaRPr lang="en-US" sz="5163" spc="970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PE Kits-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Monday, Tuesday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endParaRPr lang="en-US" sz="5163" spc="970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Bookbag - every day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endParaRPr lang="en-US" sz="5163" spc="970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7229"/>
              </a:lnSpc>
              <a:spcBef>
                <a:spcPct val="0"/>
              </a:spcBef>
            </a:pPr>
            <a:endParaRPr lang="en-US" sz="5163" spc="970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3139239" y="3712149"/>
            <a:ext cx="3482966" cy="3482966"/>
          </a:xfrm>
          <a:custGeom>
            <a:avLst/>
            <a:gdLst/>
            <a:ahLst/>
            <a:cxnLst/>
            <a:rect l="l" t="t" r="r" b="b"/>
            <a:pathLst>
              <a:path w="3482966" h="3482966">
                <a:moveTo>
                  <a:pt x="0" y="0"/>
                </a:moveTo>
                <a:lnTo>
                  <a:pt x="3482966" y="0"/>
                </a:lnTo>
                <a:lnTo>
                  <a:pt x="3482966" y="3482965"/>
                </a:lnTo>
                <a:lnTo>
                  <a:pt x="0" y="34829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605943" y="6259449"/>
            <a:ext cx="3845371" cy="3756563"/>
          </a:xfrm>
          <a:custGeom>
            <a:avLst/>
            <a:gdLst/>
            <a:ahLst/>
            <a:cxnLst/>
            <a:rect l="l" t="t" r="r" b="b"/>
            <a:pathLst>
              <a:path w="3845371" h="3756563">
                <a:moveTo>
                  <a:pt x="0" y="0"/>
                </a:moveTo>
                <a:lnTo>
                  <a:pt x="3845371" y="0"/>
                </a:lnTo>
                <a:lnTo>
                  <a:pt x="3845371" y="3756564"/>
                </a:lnTo>
                <a:lnTo>
                  <a:pt x="0" y="37565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2495898" y="3857943"/>
            <a:ext cx="2510573" cy="2472915"/>
          </a:xfrm>
          <a:custGeom>
            <a:avLst/>
            <a:gdLst/>
            <a:ahLst/>
            <a:cxnLst/>
            <a:rect l="l" t="t" r="r" b="b"/>
            <a:pathLst>
              <a:path w="2510573" h="2472915">
                <a:moveTo>
                  <a:pt x="0" y="0"/>
                </a:moveTo>
                <a:lnTo>
                  <a:pt x="2510573" y="0"/>
                </a:lnTo>
                <a:lnTo>
                  <a:pt x="2510573" y="2472915"/>
                </a:lnTo>
                <a:lnTo>
                  <a:pt x="0" y="24729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14652171" y="7298222"/>
            <a:ext cx="2103420" cy="2534241"/>
          </a:xfrm>
          <a:custGeom>
            <a:avLst/>
            <a:gdLst/>
            <a:ahLst/>
            <a:cxnLst/>
            <a:rect l="l" t="t" r="r" b="b"/>
            <a:pathLst>
              <a:path w="2103420" h="2534241">
                <a:moveTo>
                  <a:pt x="0" y="0"/>
                </a:moveTo>
                <a:lnTo>
                  <a:pt x="2103421" y="0"/>
                </a:lnTo>
                <a:lnTo>
                  <a:pt x="2103421" y="2534241"/>
                </a:lnTo>
                <a:lnTo>
                  <a:pt x="0" y="25342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TextBox 7"/>
          <p:cNvSpPr txBox="1"/>
          <p:nvPr/>
        </p:nvSpPr>
        <p:spPr>
          <a:xfrm>
            <a:off x="934321" y="402221"/>
            <a:ext cx="16419357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Bits to remember...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237525" y="1947598"/>
            <a:ext cx="11812949" cy="78767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29"/>
              </a:lnSpc>
            </a:pPr>
            <a:r>
              <a:rPr lang="en-US" sz="4063" spc="764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Monday 14th June 2027 (1 week)</a:t>
            </a:r>
          </a:p>
          <a:p>
            <a:pPr algn="ctr">
              <a:lnSpc>
                <a:spcPts val="4429"/>
              </a:lnSpc>
            </a:pPr>
            <a:endParaRPr lang="en-US" sz="4063" spc="764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429"/>
              </a:lnSpc>
            </a:pPr>
            <a:r>
              <a:rPr lang="en-US" sz="4063" spc="764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Essential Letters and Sounds (ELS)</a:t>
            </a:r>
          </a:p>
          <a:p>
            <a:pPr algn="ctr">
              <a:lnSpc>
                <a:spcPts val="4429"/>
              </a:lnSpc>
            </a:pPr>
            <a:endParaRPr lang="en-US" sz="4063" spc="764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429"/>
              </a:lnSpc>
            </a:pPr>
            <a:r>
              <a:rPr lang="en-US" sz="4063" spc="764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40 words (2 sections x 20)</a:t>
            </a:r>
          </a:p>
          <a:p>
            <a:pPr algn="ctr">
              <a:lnSpc>
                <a:spcPts val="4429"/>
              </a:lnSpc>
            </a:pPr>
            <a:endParaRPr lang="en-US" sz="4063" spc="764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429"/>
              </a:lnSpc>
            </a:pPr>
            <a:r>
              <a:rPr lang="en-US" sz="4063" spc="764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Mix of real and pseudo (‘alien’ words)</a:t>
            </a:r>
          </a:p>
          <a:p>
            <a:pPr algn="ctr">
              <a:lnSpc>
                <a:spcPts val="4429"/>
              </a:lnSpc>
            </a:pPr>
            <a:endParaRPr lang="en-US" sz="4063" spc="764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429"/>
              </a:lnSpc>
            </a:pPr>
            <a:r>
              <a:rPr lang="en-US" sz="4063" spc="764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Identify progress/additional support</a:t>
            </a:r>
          </a:p>
          <a:p>
            <a:pPr algn="ctr">
              <a:lnSpc>
                <a:spcPts val="4429"/>
              </a:lnSpc>
            </a:pPr>
            <a:endParaRPr lang="en-US" sz="4063" spc="764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429"/>
              </a:lnSpc>
            </a:pPr>
            <a:r>
              <a:rPr lang="en-US" sz="4063" spc="764">
                <a:solidFill>
                  <a:srgbClr val="000000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Phonics Meeting tbc for more information </a:t>
            </a:r>
          </a:p>
          <a:p>
            <a:pPr algn="ctr">
              <a:lnSpc>
                <a:spcPts val="4429"/>
              </a:lnSpc>
            </a:pPr>
            <a:endParaRPr lang="en-US" sz="4063" spc="764">
              <a:solidFill>
                <a:srgbClr val="000000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003261" y="1698539"/>
            <a:ext cx="2234264" cy="2268289"/>
          </a:xfrm>
          <a:custGeom>
            <a:avLst/>
            <a:gdLst/>
            <a:ahLst/>
            <a:cxnLst/>
            <a:rect l="l" t="t" r="r" b="b"/>
            <a:pathLst>
              <a:path w="2234264" h="2268289">
                <a:moveTo>
                  <a:pt x="0" y="0"/>
                </a:moveTo>
                <a:lnTo>
                  <a:pt x="2234264" y="0"/>
                </a:lnTo>
                <a:lnTo>
                  <a:pt x="2234264" y="2268288"/>
                </a:lnTo>
                <a:lnTo>
                  <a:pt x="0" y="22682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4512961" y="8927407"/>
            <a:ext cx="3570384" cy="1124915"/>
          </a:xfrm>
          <a:custGeom>
            <a:avLst/>
            <a:gdLst/>
            <a:ahLst/>
            <a:cxnLst/>
            <a:rect l="l" t="t" r="r" b="b"/>
            <a:pathLst>
              <a:path w="3570384" h="1124915">
                <a:moveTo>
                  <a:pt x="0" y="0"/>
                </a:moveTo>
                <a:lnTo>
                  <a:pt x="3570383" y="0"/>
                </a:lnTo>
                <a:lnTo>
                  <a:pt x="3570383" y="1124916"/>
                </a:lnTo>
                <a:lnTo>
                  <a:pt x="0" y="11249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04656" y="402221"/>
            <a:ext cx="17878689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PHONICS SCREENING CHECK (PSC)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51729" y="1969486"/>
            <a:ext cx="16501950" cy="72888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Reinforce our school values 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endParaRPr lang="en-US" sz="5163" spc="970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Read every day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endParaRPr lang="en-US" sz="5163" spc="970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Practise counting in different ways (forwards and backwards)</a:t>
            </a:r>
          </a:p>
          <a:p>
            <a:pPr algn="ctr">
              <a:lnSpc>
                <a:spcPts val="7229"/>
              </a:lnSpc>
              <a:spcBef>
                <a:spcPct val="0"/>
              </a:spcBef>
            </a:pPr>
            <a:endParaRPr lang="en-US" sz="5163" spc="970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7229"/>
              </a:lnSpc>
              <a:spcBef>
                <a:spcPct val="0"/>
              </a:spcBef>
            </a:pPr>
            <a:r>
              <a:rPr lang="en-US" sz="5163" spc="970">
                <a:solidFill>
                  <a:srgbClr val="000000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Ask your child about their learning</a:t>
            </a:r>
          </a:p>
        </p:txBody>
      </p:sp>
      <p:sp>
        <p:nvSpPr>
          <p:cNvPr id="3" name="Freeform 3"/>
          <p:cNvSpPr/>
          <p:nvPr/>
        </p:nvSpPr>
        <p:spPr>
          <a:xfrm rot="614504">
            <a:off x="13935264" y="2316810"/>
            <a:ext cx="2262869" cy="2262869"/>
          </a:xfrm>
          <a:custGeom>
            <a:avLst/>
            <a:gdLst/>
            <a:ahLst/>
            <a:cxnLst/>
            <a:rect l="l" t="t" r="r" b="b"/>
            <a:pathLst>
              <a:path w="2262869" h="2262869">
                <a:moveTo>
                  <a:pt x="0" y="0"/>
                </a:moveTo>
                <a:lnTo>
                  <a:pt x="2262869" y="0"/>
                </a:lnTo>
                <a:lnTo>
                  <a:pt x="2262869" y="2262868"/>
                </a:lnTo>
                <a:lnTo>
                  <a:pt x="0" y="22628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rot="-956951">
            <a:off x="362711" y="3493713"/>
            <a:ext cx="4689478" cy="1674814"/>
          </a:xfrm>
          <a:custGeom>
            <a:avLst/>
            <a:gdLst/>
            <a:ahLst/>
            <a:cxnLst/>
            <a:rect l="l" t="t" r="r" b="b"/>
            <a:pathLst>
              <a:path w="4689478" h="1674814">
                <a:moveTo>
                  <a:pt x="0" y="0"/>
                </a:moveTo>
                <a:lnTo>
                  <a:pt x="4689479" y="0"/>
                </a:lnTo>
                <a:lnTo>
                  <a:pt x="4689479" y="1674813"/>
                </a:lnTo>
                <a:lnTo>
                  <a:pt x="0" y="167481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873059" y="6887163"/>
            <a:ext cx="1912557" cy="1546921"/>
          </a:xfrm>
          <a:custGeom>
            <a:avLst/>
            <a:gdLst/>
            <a:ahLst/>
            <a:cxnLst/>
            <a:rect l="l" t="t" r="r" b="b"/>
            <a:pathLst>
              <a:path w="1912557" h="1546921">
                <a:moveTo>
                  <a:pt x="0" y="0"/>
                </a:moveTo>
                <a:lnTo>
                  <a:pt x="1912557" y="0"/>
                </a:lnTo>
                <a:lnTo>
                  <a:pt x="1912557" y="1546921"/>
                </a:lnTo>
                <a:lnTo>
                  <a:pt x="0" y="15469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TextBox 6"/>
          <p:cNvSpPr txBox="1"/>
          <p:nvPr/>
        </p:nvSpPr>
        <p:spPr>
          <a:xfrm>
            <a:off x="934321" y="402221"/>
            <a:ext cx="16419357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Supporting your child at home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053111" y="2231827"/>
            <a:ext cx="14181779" cy="7294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19"/>
              </a:lnSpc>
            </a:pPr>
            <a:r>
              <a:rPr lang="en-US" sz="3442" spc="647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Monday 29th and Wednesday 30th September (9.00am)</a:t>
            </a:r>
          </a:p>
          <a:p>
            <a:pPr algn="ctr">
              <a:lnSpc>
                <a:spcPts val="4819"/>
              </a:lnSpc>
            </a:pPr>
            <a:r>
              <a:rPr lang="en-US" sz="3442" spc="647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Phonics workshops</a:t>
            </a:r>
          </a:p>
          <a:p>
            <a:pPr algn="ctr">
              <a:lnSpc>
                <a:spcPts val="4819"/>
              </a:lnSpc>
            </a:pPr>
            <a:endParaRPr lang="en-US" sz="3442" spc="647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819"/>
              </a:lnSpc>
            </a:pPr>
            <a:r>
              <a:rPr lang="en-US" sz="3442" spc="647">
                <a:solidFill>
                  <a:srgbClr val="000000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Thursday 8th October (9.00am and 2.45pm)</a:t>
            </a:r>
          </a:p>
          <a:p>
            <a:pPr algn="ctr">
              <a:lnSpc>
                <a:spcPts val="4819"/>
              </a:lnSpc>
              <a:spcBef>
                <a:spcPct val="0"/>
              </a:spcBef>
            </a:pPr>
            <a:r>
              <a:rPr lang="en-US" sz="3442" spc="647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Harvest Festival Assembly</a:t>
            </a:r>
          </a:p>
          <a:p>
            <a:pPr algn="ctr">
              <a:lnSpc>
                <a:spcPts val="4819"/>
              </a:lnSpc>
              <a:spcBef>
                <a:spcPct val="0"/>
              </a:spcBef>
            </a:pPr>
            <a:endParaRPr lang="en-US" sz="3442" spc="647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819"/>
              </a:lnSpc>
              <a:spcBef>
                <a:spcPct val="0"/>
              </a:spcBef>
            </a:pPr>
            <a:r>
              <a:rPr lang="en-US" sz="3442" spc="647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Monday 5th October</a:t>
            </a:r>
          </a:p>
          <a:p>
            <a:pPr algn="ctr">
              <a:lnSpc>
                <a:spcPts val="4819"/>
              </a:lnSpc>
              <a:spcBef>
                <a:spcPct val="0"/>
              </a:spcBef>
            </a:pPr>
            <a:r>
              <a:rPr lang="en-US" sz="3442" spc="647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Photographs</a:t>
            </a:r>
          </a:p>
          <a:p>
            <a:pPr algn="ctr">
              <a:lnSpc>
                <a:spcPts val="4819"/>
              </a:lnSpc>
              <a:spcBef>
                <a:spcPct val="0"/>
              </a:spcBef>
            </a:pPr>
            <a:endParaRPr lang="en-US" sz="3442" spc="647">
              <a:solidFill>
                <a:srgbClr val="A3BDE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4819"/>
              </a:lnSpc>
              <a:spcBef>
                <a:spcPct val="0"/>
              </a:spcBef>
            </a:pPr>
            <a:r>
              <a:rPr lang="en-US" sz="3442" spc="647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Monday 12th, Tuesday 13th, Wednesday 14th October</a:t>
            </a:r>
          </a:p>
          <a:p>
            <a:pPr algn="ctr">
              <a:lnSpc>
                <a:spcPts val="4819"/>
              </a:lnSpc>
              <a:spcBef>
                <a:spcPct val="0"/>
              </a:spcBef>
            </a:pPr>
            <a:r>
              <a:rPr lang="en-US" sz="3442" spc="647">
                <a:solidFill>
                  <a:srgbClr val="A3BDE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Parents Evenings</a:t>
            </a:r>
          </a:p>
        </p:txBody>
      </p:sp>
      <p:sp>
        <p:nvSpPr>
          <p:cNvPr id="3" name="Freeform 3"/>
          <p:cNvSpPr/>
          <p:nvPr/>
        </p:nvSpPr>
        <p:spPr>
          <a:xfrm>
            <a:off x="443855" y="310977"/>
            <a:ext cx="2650033" cy="1987525"/>
          </a:xfrm>
          <a:custGeom>
            <a:avLst/>
            <a:gdLst/>
            <a:ahLst/>
            <a:cxnLst/>
            <a:rect l="l" t="t" r="r" b="b"/>
            <a:pathLst>
              <a:path w="2650033" h="1987525">
                <a:moveTo>
                  <a:pt x="0" y="0"/>
                </a:moveTo>
                <a:lnTo>
                  <a:pt x="2650033" y="0"/>
                </a:lnTo>
                <a:lnTo>
                  <a:pt x="2650033" y="1987525"/>
                </a:lnTo>
                <a:lnTo>
                  <a:pt x="0" y="19875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934321" y="402221"/>
            <a:ext cx="16419357" cy="884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99"/>
              </a:lnSpc>
            </a:pPr>
            <a:r>
              <a:rPr lang="en-US" sz="6699" spc="1259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Dates for your diary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444716" y="1276350"/>
            <a:ext cx="13398569" cy="66748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40"/>
              </a:lnSpc>
            </a:pPr>
            <a:r>
              <a:rPr lang="en-US" sz="13040" spc="2047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Thank you!</a:t>
            </a:r>
          </a:p>
          <a:p>
            <a:pPr algn="ctr">
              <a:lnSpc>
                <a:spcPts val="13040"/>
              </a:lnSpc>
            </a:pPr>
            <a:endParaRPr lang="en-US" sz="13040" spc="2047">
              <a:solidFill>
                <a:srgbClr val="331B0D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13040"/>
              </a:lnSpc>
            </a:pPr>
            <a:r>
              <a:rPr lang="en-US" sz="13040" spc="2047">
                <a:solidFill>
                  <a:srgbClr val="331B0D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Let’s have a great year!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55928f-eb5a-406f-a12f-3473716bded9">
      <Terms xmlns="http://schemas.microsoft.com/office/infopath/2007/PartnerControls"/>
    </lcf76f155ced4ddcb4097134ff3c332f>
    <TaxCatchAll xmlns="ffd53066-35f3-4750-a749-bdfeb1215f1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D0F7B20A97B445825B7DBF2F735D2E" ma:contentTypeVersion="19" ma:contentTypeDescription="Create a new document." ma:contentTypeScope="" ma:versionID="fa41945636f4ff74e3b2a22a560303aa">
  <xsd:schema xmlns:xsd="http://www.w3.org/2001/XMLSchema" xmlns:xs="http://www.w3.org/2001/XMLSchema" xmlns:p="http://schemas.microsoft.com/office/2006/metadata/properties" xmlns:ns2="0b55928f-eb5a-406f-a12f-3473716bded9" xmlns:ns3="ffd53066-35f3-4750-a749-bdfeb1215f1c" targetNamespace="http://schemas.microsoft.com/office/2006/metadata/properties" ma:root="true" ma:fieldsID="47b8cdb2101ffb838497151bac026a9f" ns2:_="" ns3:_="">
    <xsd:import namespace="0b55928f-eb5a-406f-a12f-3473716bded9"/>
    <xsd:import namespace="ffd53066-35f3-4750-a749-bdfeb1215f1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55928f-eb5a-406f-a12f-3473716bde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3954c4b-6ed7-412c-90ef-9893432994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d53066-35f3-4750-a749-bdfeb1215f1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03f28db-0fad-4245-b92a-c3334661c402}" ma:internalName="TaxCatchAll" ma:showField="CatchAllData" ma:web="ffd53066-35f3-4750-a749-bdfeb1215f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94BC61-A946-4B9F-A8DE-CF99EF48A3DC}">
  <ds:schemaRefs>
    <ds:schemaRef ds:uri="http://schemas.microsoft.com/office/2006/metadata/properties"/>
    <ds:schemaRef ds:uri="http://schemas.microsoft.com/office/infopath/2007/PartnerControls"/>
    <ds:schemaRef ds:uri="0b55928f-eb5a-406f-a12f-3473716bded9"/>
    <ds:schemaRef ds:uri="ffd53066-35f3-4750-a749-bdfeb1215f1c"/>
  </ds:schemaRefs>
</ds:datastoreItem>
</file>

<file path=customXml/itemProps2.xml><?xml version="1.0" encoding="utf-8"?>
<ds:datastoreItem xmlns:ds="http://schemas.openxmlformats.org/officeDocument/2006/customXml" ds:itemID="{B1D4FC54-78E2-47D5-A2FB-F4444CA270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0D5D5E-EDF8-44B5-BADD-1F427DBA14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55928f-eb5a-406f-a12f-3473716bded9"/>
    <ds:schemaRef ds:uri="ffd53066-35f3-4750-a749-bdfeb1215f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317</Words>
  <Application>Microsoft Office PowerPoint</Application>
  <PresentationFormat>Custom</PresentationFormat>
  <Paragraphs>105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Milk Tea Font TH</vt:lpstr>
      <vt:lpstr>Calibri</vt:lpstr>
      <vt:lpstr>Milk Tea Font TH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2026-2027</dc:title>
  <dc:creator>Emma Baugh</dc:creator>
  <cp:lastModifiedBy>Emma Baugh</cp:lastModifiedBy>
  <cp:revision>1</cp:revision>
  <dcterms:created xsi:type="dcterms:W3CDTF">2006-08-16T00:00:00Z</dcterms:created>
  <dcterms:modified xsi:type="dcterms:W3CDTF">2026-09-09T07:22:46Z</dcterms:modified>
  <dc:identifier>DAHTq_lEAjQ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0x01010088D0F7B20A97B445825B7DBF2F735D2E</vt:lpwstr>
  </property>
  <property fmtid="{D5CDD505-2E9C-101B-9397-08002B2CF9AE}" pid="3" name="MediaServiceImageTags">
    <vt:lpwstr/>
  </property>
</Properties>
</file>