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3.xml" ContentType="application/vnd.openxmlformats-officedocument.theme+xml"/>
  <Override PartName="/ppt/slideLayouts/slideLayout8.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2" r:id="rId2"/>
    <p:sldMasterId id="2147483664" r:id="rId3"/>
    <p:sldMasterId id="2147483670" r:id="rId4"/>
  </p:sldMasterIdLst>
  <p:notesMasterIdLst>
    <p:notesMasterId r:id="rId46"/>
  </p:notesMasterIdLst>
  <p:sldIdLst>
    <p:sldId id="291" r:id="rId5"/>
    <p:sldId id="257" r:id="rId6"/>
    <p:sldId id="258" r:id="rId7"/>
    <p:sldId id="259" r:id="rId8"/>
    <p:sldId id="260" r:id="rId9"/>
    <p:sldId id="261" r:id="rId10"/>
    <p:sldId id="262" r:id="rId11"/>
    <p:sldId id="263" r:id="rId12"/>
    <p:sldId id="264" r:id="rId13"/>
    <p:sldId id="265" r:id="rId14"/>
    <p:sldId id="266" r:id="rId15"/>
    <p:sldId id="267" r:id="rId16"/>
    <p:sldId id="268" r:id="rId17"/>
    <p:sldId id="292"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97" r:id="rId32"/>
    <p:sldId id="298" r:id="rId33"/>
    <p:sldId id="299" r:id="rId34"/>
    <p:sldId id="300" r:id="rId35"/>
    <p:sldId id="302" r:id="rId36"/>
    <p:sldId id="283" r:id="rId37"/>
    <p:sldId id="284" r:id="rId38"/>
    <p:sldId id="286" r:id="rId39"/>
    <p:sldId id="294" r:id="rId40"/>
    <p:sldId id="295" r:id="rId41"/>
    <p:sldId id="293" r:id="rId42"/>
    <p:sldId id="296" r:id="rId43"/>
    <p:sldId id="289" r:id="rId44"/>
    <p:sldId id="290"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249" autoAdjust="0"/>
  </p:normalViewPr>
  <p:slideViewPr>
    <p:cSldViewPr>
      <p:cViewPr varScale="1">
        <p:scale>
          <a:sx n="85" d="100"/>
          <a:sy n="85" d="100"/>
        </p:scale>
        <p:origin x="740" y="5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2DE8CC-C57A-44CA-897F-8B0106FDA7E2}" type="datetimeFigureOut">
              <a:rPr lang="en-GB" smtClean="0"/>
              <a:t>12/07/2024</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B321A08-6439-4704-9A2C-8DCC241FDB8F}" type="slidenum">
              <a:rPr lang="en-GB" smtClean="0"/>
              <a:t>‹#›</a:t>
            </a:fld>
            <a:endParaRPr lang="en-GB" dirty="0"/>
          </a:p>
        </p:txBody>
      </p:sp>
    </p:spTree>
    <p:extLst>
      <p:ext uri="{BB962C8B-B14F-4D97-AF65-F5344CB8AC3E}">
        <p14:creationId xmlns:p14="http://schemas.microsoft.com/office/powerpoint/2010/main" val="4059189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FDDF34B-CF5A-4E93-A76E-0436874F3B71}"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4460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Slide Image Placeholder 1"/>
          <p:cNvSpPr>
            <a:spLocks noGrp="1" noRot="1" noChangeAspect="1"/>
          </p:cNvSpPr>
          <p:nvPr>
            <p:ph type="sldImg"/>
          </p:nvPr>
        </p:nvSpPr>
        <p:spPr>
          <a:xfrm>
            <a:off x="1371600" y="1143000"/>
            <a:ext cx="4114800" cy="3086100"/>
          </a:xfrm>
          <a:ln/>
        </p:spPr>
      </p:sp>
      <p:sp>
        <p:nvSpPr>
          <p:cNvPr id="16386" name="Notes Placeholder 2"/>
          <p:cNvSpPr txBox="1">
            <a:spLocks noGrp="1"/>
          </p:cNvSpPr>
          <p:nvPr>
            <p:ph type="body" sz="quarter" idx="1"/>
          </p:nvPr>
        </p:nvSpPr>
        <p:spPr bwMode="auto">
          <a:noFill/>
        </p:spPr>
        <p:txBody>
          <a:bodyPr/>
          <a:lstStyle/>
          <a:p>
            <a:pPr marL="171450" indent="-171450">
              <a:buFont typeface="Arial" panose="020B0604020202020204" pitchFamily="34" charset="0"/>
              <a:buChar char="•"/>
            </a:pPr>
            <a:r>
              <a:rPr lang="en-GB" dirty="0">
                <a:latin typeface="Calibri" pitchFamily="34" charset="0"/>
              </a:rPr>
              <a:t>Welcome</a:t>
            </a:r>
          </a:p>
          <a:p>
            <a:pPr marL="171450" indent="-171450">
              <a:buFont typeface="Arial" panose="020B0604020202020204" pitchFamily="34" charset="0"/>
              <a:buChar char="•"/>
            </a:pPr>
            <a:r>
              <a:rPr lang="en-GB" dirty="0">
                <a:latin typeface="Calibri" pitchFamily="34" charset="0"/>
              </a:rPr>
              <a:t>Introduce Self and session</a:t>
            </a:r>
          </a:p>
          <a:p>
            <a:pPr marL="171450" indent="-171450">
              <a:buFont typeface="Arial" panose="020B0604020202020204" pitchFamily="34" charset="0"/>
              <a:buChar char="•"/>
            </a:pPr>
            <a:r>
              <a:rPr lang="en-GB" dirty="0">
                <a:latin typeface="Calibri" pitchFamily="34" charset="0"/>
              </a:rPr>
              <a:t>Explain where toilet is</a:t>
            </a:r>
          </a:p>
          <a:p>
            <a:pPr marL="171450" indent="-171450">
              <a:buFont typeface="Arial" panose="020B0604020202020204" pitchFamily="34" charset="0"/>
              <a:buChar char="•"/>
            </a:pPr>
            <a:r>
              <a:rPr lang="en-GB" dirty="0">
                <a:latin typeface="Calibri" pitchFamily="34" charset="0"/>
              </a:rPr>
              <a:t>Explain re: fire evacuation procedures</a:t>
            </a:r>
          </a:p>
          <a:p>
            <a:pPr marL="171450" indent="-171450">
              <a:buFont typeface="Arial" panose="020B0604020202020204" pitchFamily="34" charset="0"/>
              <a:buChar char="•"/>
            </a:pPr>
            <a:r>
              <a:rPr lang="en-GB" dirty="0">
                <a:latin typeface="Calibri" pitchFamily="34" charset="0"/>
              </a:rPr>
              <a:t>Staff will be available at the end of the session for any questions or to go through again any part of session</a:t>
            </a:r>
          </a:p>
          <a:p>
            <a:pPr marL="171450" indent="-171450">
              <a:buFont typeface="Arial" panose="020B0604020202020204" pitchFamily="34" charset="0"/>
              <a:buChar char="•"/>
            </a:pPr>
            <a:r>
              <a:rPr lang="en-GB" dirty="0">
                <a:latin typeface="Calibri" pitchFamily="34" charset="0"/>
              </a:rPr>
              <a:t>Session will be divided looking at day time &amp; night time wetting and constipation/soiling. Sometimes these can be linked and may not have been noticed as being an issue.</a:t>
            </a:r>
          </a:p>
        </p:txBody>
      </p:sp>
      <p:sp>
        <p:nvSpPr>
          <p:cNvPr id="4" name="Slide Number Placeholder 3"/>
          <p:cNvSpPr txBox="1"/>
          <p:nvPr/>
        </p:nvSpPr>
        <p:spPr>
          <a:xfrm>
            <a:off x="3884614" y="8685214"/>
            <a:ext cx="2971800" cy="458787"/>
          </a:xfrm>
          <a:prstGeom prst="rect">
            <a:avLst/>
          </a:prstGeom>
          <a:noFill/>
          <a:ln cap="flat">
            <a:noFill/>
          </a:ln>
        </p:spPr>
        <p:txBody>
          <a:bodyPr anchor="b"/>
          <a:lstStyle/>
          <a:p>
            <a:pPr algn="r">
              <a:defRPr sz="1800" b="0" i="0" u="none" strike="noStrike" kern="0" cap="none" spc="0" baseline="0">
                <a:solidFill>
                  <a:srgbClr val="000000"/>
                </a:solidFill>
                <a:uFillTx/>
              </a:defRPr>
            </a:pPr>
            <a:fld id="{C2B47800-3857-4F0E-B56F-FE9CC3C0CBF3}" type="slidenum">
              <a:rPr kern="0">
                <a:solidFill>
                  <a:srgbClr val="000000"/>
                </a:solidFill>
              </a:rPr>
              <a:pPr algn="r">
                <a:defRPr sz="1800" b="0" i="0" u="none" strike="noStrike" kern="0" cap="none" spc="0" baseline="0">
                  <a:solidFill>
                    <a:srgbClr val="000000"/>
                  </a:solidFill>
                  <a:uFillTx/>
                </a:defRPr>
              </a:pPr>
              <a:t>2</a:t>
            </a:fld>
            <a:endParaRPr lang="en-GB" sz="1200" kern="0" dirty="0">
              <a:solidFill>
                <a:srgbClr val="000000"/>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B786FED-58EC-478D-AE94-73E40532CFCC}" type="slidenum">
              <a:rPr lang="en-GB" smtClean="0">
                <a:solidFill>
                  <a:prstClr val="black"/>
                </a:solidFill>
              </a:rPr>
              <a:pPr>
                <a:defRPr/>
              </a:pPr>
              <a:t>3</a:t>
            </a:fld>
            <a:endParaRPr lang="en-GB" dirty="0">
              <a:solidFill>
                <a:prstClr val="black"/>
              </a:solidFill>
            </a:endParaRPr>
          </a:p>
        </p:txBody>
      </p:sp>
    </p:spTree>
    <p:extLst>
      <p:ext uri="{BB962C8B-B14F-4D97-AF65-F5344CB8AC3E}">
        <p14:creationId xmlns:p14="http://schemas.microsoft.com/office/powerpoint/2010/main" val="40228822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p:cNvSpPr>
          <p:nvPr>
            <p:ph type="sldImg"/>
          </p:nvPr>
        </p:nvSpPr>
        <p:spPr>
          <a:xfrm>
            <a:off x="1371600" y="1143000"/>
            <a:ext cx="4114800" cy="3086100"/>
          </a:xfrm>
          <a:ln/>
        </p:spPr>
      </p:sp>
      <p:sp>
        <p:nvSpPr>
          <p:cNvPr id="19458" name="Notes Placeholder 2"/>
          <p:cNvSpPr txBox="1">
            <a:spLocks noGrp="1"/>
          </p:cNvSpPr>
          <p:nvPr>
            <p:ph type="body" sz="quarter" idx="1"/>
          </p:nvPr>
        </p:nvSpPr>
        <p:spPr bwMode="auto">
          <a:noFill/>
        </p:spPr>
        <p:txBody>
          <a:bodyPr/>
          <a:lstStyle/>
          <a:p>
            <a:r>
              <a:rPr lang="en-GB" dirty="0">
                <a:latin typeface="Calibri" pitchFamily="34" charset="0"/>
              </a:rPr>
              <a:t>Can use a torso to help demonstrate.</a:t>
            </a:r>
          </a:p>
          <a:p>
            <a:endParaRPr lang="en-GB" dirty="0">
              <a:latin typeface="Calibri" pitchFamily="34" charset="0"/>
            </a:endParaRPr>
          </a:p>
          <a:p>
            <a:r>
              <a:rPr lang="en-GB" dirty="0">
                <a:latin typeface="Calibri" pitchFamily="34" charset="0"/>
              </a:rPr>
              <a:t>The urinary tract is the body system of eliminating some of the body’s waste. </a:t>
            </a:r>
          </a:p>
          <a:p>
            <a:endParaRPr lang="en-GB" dirty="0">
              <a:latin typeface="Calibri" pitchFamily="34" charset="0"/>
            </a:endParaRPr>
          </a:p>
          <a:p>
            <a:r>
              <a:rPr lang="en-GB" b="1" dirty="0">
                <a:latin typeface="Calibri" pitchFamily="34" charset="0"/>
              </a:rPr>
              <a:t>Kidneys</a:t>
            </a:r>
            <a:r>
              <a:rPr lang="en-GB" dirty="0">
                <a:latin typeface="Calibri" pitchFamily="34" charset="0"/>
              </a:rPr>
              <a:t> – filter the waste products from the bloodstream and makes urine (wee). </a:t>
            </a:r>
          </a:p>
          <a:p>
            <a:r>
              <a:rPr lang="en-GB" b="1" dirty="0">
                <a:latin typeface="Calibri" pitchFamily="34" charset="0"/>
              </a:rPr>
              <a:t>Ureters</a:t>
            </a:r>
            <a:r>
              <a:rPr lang="en-GB" dirty="0">
                <a:latin typeface="Calibri" pitchFamily="34" charset="0"/>
              </a:rPr>
              <a:t> – are tubes that carry urine from the kidneys to the bladder.</a:t>
            </a:r>
          </a:p>
          <a:p>
            <a:r>
              <a:rPr lang="en-GB" b="1" dirty="0">
                <a:latin typeface="Calibri" pitchFamily="34" charset="0"/>
              </a:rPr>
              <a:t>Bladder </a:t>
            </a:r>
            <a:r>
              <a:rPr lang="en-GB" dirty="0">
                <a:latin typeface="Calibri" pitchFamily="34" charset="0"/>
              </a:rPr>
              <a:t>– stores urine until it is passed out of the body – it expands</a:t>
            </a:r>
            <a:r>
              <a:rPr lang="en-GB" baseline="0" dirty="0">
                <a:latin typeface="Calibri" pitchFamily="34" charset="0"/>
              </a:rPr>
              <a:t> as it fills with urine. </a:t>
            </a:r>
            <a:r>
              <a:rPr lang="en-GB" dirty="0">
                <a:latin typeface="Calibri" pitchFamily="34" charset="0"/>
              </a:rPr>
              <a:t>When the bladder is about half full a message is sent to the brain to go to the toilet.</a:t>
            </a:r>
          </a:p>
          <a:p>
            <a:r>
              <a:rPr lang="en-GB" b="1" dirty="0">
                <a:latin typeface="Calibri" pitchFamily="34" charset="0"/>
              </a:rPr>
              <a:t>Urethra</a:t>
            </a:r>
            <a:r>
              <a:rPr lang="en-GB" dirty="0">
                <a:latin typeface="Calibri" pitchFamily="34" charset="0"/>
              </a:rPr>
              <a:t> – this tube allows urine to exit from the bladder. </a:t>
            </a:r>
          </a:p>
          <a:p>
            <a:r>
              <a:rPr lang="en-GB" dirty="0">
                <a:latin typeface="Calibri" pitchFamily="34" charset="0"/>
              </a:rPr>
              <a:t>Between the bladder and the urethra is the </a:t>
            </a:r>
            <a:r>
              <a:rPr lang="en-GB" b="1" dirty="0">
                <a:latin typeface="Calibri" pitchFamily="34" charset="0"/>
              </a:rPr>
              <a:t>sphincter muscle</a:t>
            </a:r>
            <a:r>
              <a:rPr lang="en-GB" dirty="0">
                <a:latin typeface="Calibri" pitchFamily="34" charset="0"/>
              </a:rPr>
              <a:t>. This muscle prevents urine from leaving the bladder until you go to the toilet - when you relax the muscle it allows the urine to flow out.  </a:t>
            </a:r>
          </a:p>
        </p:txBody>
      </p:sp>
      <p:sp>
        <p:nvSpPr>
          <p:cNvPr id="4" name="Slide Number Placeholder 3"/>
          <p:cNvSpPr txBox="1"/>
          <p:nvPr/>
        </p:nvSpPr>
        <p:spPr>
          <a:xfrm>
            <a:off x="3884614" y="8685214"/>
            <a:ext cx="2971800" cy="458787"/>
          </a:xfrm>
          <a:prstGeom prst="rect">
            <a:avLst/>
          </a:prstGeom>
          <a:noFill/>
          <a:ln cap="flat">
            <a:noFill/>
          </a:ln>
        </p:spPr>
        <p:txBody>
          <a:bodyPr anchor="b"/>
          <a:lstStyle/>
          <a:p>
            <a:pPr algn="r">
              <a:defRPr sz="1800" b="0" i="0" u="none" strike="noStrike" kern="0" cap="none" spc="0" baseline="0">
                <a:solidFill>
                  <a:srgbClr val="000000"/>
                </a:solidFill>
                <a:uFillTx/>
              </a:defRPr>
            </a:pPr>
            <a:fld id="{D6543B78-8920-4701-947B-64E4E91F398F}" type="slidenum">
              <a:rPr kern="0">
                <a:solidFill>
                  <a:srgbClr val="000000"/>
                </a:solidFill>
              </a:rPr>
              <a:pPr algn="r">
                <a:defRPr sz="1800" b="0" i="0" u="none" strike="noStrike" kern="0" cap="none" spc="0" baseline="0">
                  <a:solidFill>
                    <a:srgbClr val="000000"/>
                  </a:solidFill>
                  <a:uFillTx/>
                </a:defRPr>
              </a:pPr>
              <a:t>4</a:t>
            </a:fld>
            <a:endParaRPr lang="en-GB" sz="1200" kern="0" dirty="0">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Slide Image Placeholder 1"/>
          <p:cNvSpPr>
            <a:spLocks noGrp="1" noRot="1" noChangeAspect="1"/>
          </p:cNvSpPr>
          <p:nvPr>
            <p:ph type="sldImg"/>
          </p:nvPr>
        </p:nvSpPr>
        <p:spPr>
          <a:xfrm>
            <a:off x="1371600" y="1143000"/>
            <a:ext cx="4114800" cy="3086100"/>
          </a:xfrm>
          <a:ln/>
        </p:spPr>
      </p:sp>
      <p:sp>
        <p:nvSpPr>
          <p:cNvPr id="21506" name="Notes Placeholder 2"/>
          <p:cNvSpPr txBox="1">
            <a:spLocks noGrp="1"/>
          </p:cNvSpPr>
          <p:nvPr>
            <p:ph type="body" sz="quarter" idx="1"/>
          </p:nvPr>
        </p:nvSpPr>
        <p:spPr bwMode="auto">
          <a:noFill/>
        </p:spPr>
        <p:txBody>
          <a:bodyPr/>
          <a:lstStyle/>
          <a:p>
            <a:r>
              <a:rPr lang="en-GB" dirty="0">
                <a:latin typeface="Calibri" pitchFamily="34" charset="0"/>
              </a:rPr>
              <a:t>Most children should be introduced to toilet training from the age of 2 - 3. At this age the bladder and brain start to work together. For children with additional</a:t>
            </a:r>
            <a:r>
              <a:rPr lang="en-GB" baseline="0" dirty="0">
                <a:latin typeface="Calibri" pitchFamily="34" charset="0"/>
              </a:rPr>
              <a:t> needs it may take a little longer for them to</a:t>
            </a:r>
            <a:r>
              <a:rPr lang="en-GB" dirty="0">
                <a:latin typeface="Calibri" pitchFamily="34" charset="0"/>
              </a:rPr>
              <a:t> develop toileting independence.</a:t>
            </a:r>
          </a:p>
          <a:p>
            <a:r>
              <a:rPr lang="en-GB" b="1" dirty="0">
                <a:latin typeface="Calibri" pitchFamily="34" charset="0"/>
              </a:rPr>
              <a:t>Pass urine  </a:t>
            </a:r>
            <a:r>
              <a:rPr lang="en-GB" dirty="0">
                <a:latin typeface="Calibri" pitchFamily="34" charset="0"/>
              </a:rPr>
              <a:t>3 – 4 hourly. </a:t>
            </a:r>
          </a:p>
          <a:p>
            <a:r>
              <a:rPr lang="en-GB" b="1" dirty="0">
                <a:latin typeface="Calibri" pitchFamily="34" charset="0"/>
              </a:rPr>
              <a:t>Urine</a:t>
            </a:r>
            <a:r>
              <a:rPr lang="en-GB" dirty="0">
                <a:latin typeface="Calibri" pitchFamily="34" charset="0"/>
              </a:rPr>
              <a:t> is usually a pale yellow, although sometimes can be darker with the first wee of the day or when not had much to drink. </a:t>
            </a:r>
          </a:p>
          <a:p>
            <a:r>
              <a:rPr lang="en-GB" b="1" dirty="0">
                <a:latin typeface="Calibri" pitchFamily="34" charset="0"/>
              </a:rPr>
              <a:t>Amount Bladder holds (bladder capacity) </a:t>
            </a:r>
            <a:r>
              <a:rPr lang="en-GB" dirty="0">
                <a:latin typeface="Calibri" pitchFamily="34" charset="0"/>
              </a:rPr>
              <a:t>– the amount it can hold is dependent on age (see following slides for how bladder works and capacity).</a:t>
            </a:r>
          </a:p>
          <a:p>
            <a:endParaRPr lang="en-GB" dirty="0">
              <a:latin typeface="Calibri" pitchFamily="34" charset="0"/>
            </a:endParaRPr>
          </a:p>
        </p:txBody>
      </p:sp>
      <p:sp>
        <p:nvSpPr>
          <p:cNvPr id="4" name="Slide Number Placeholder 3"/>
          <p:cNvSpPr txBox="1"/>
          <p:nvPr/>
        </p:nvSpPr>
        <p:spPr>
          <a:xfrm>
            <a:off x="3884614" y="8685214"/>
            <a:ext cx="2971800" cy="458787"/>
          </a:xfrm>
          <a:prstGeom prst="rect">
            <a:avLst/>
          </a:prstGeom>
          <a:noFill/>
          <a:ln cap="flat">
            <a:noFill/>
          </a:ln>
        </p:spPr>
        <p:txBody>
          <a:bodyPr anchor="b"/>
          <a:lstStyle/>
          <a:p>
            <a:pPr algn="r">
              <a:defRPr sz="1800" b="0" i="0" u="none" strike="noStrike" kern="0" cap="none" spc="0" baseline="0">
                <a:solidFill>
                  <a:srgbClr val="000000"/>
                </a:solidFill>
                <a:uFillTx/>
              </a:defRPr>
            </a:pPr>
            <a:fld id="{355A732E-347A-4574-8693-39066CA71448}" type="slidenum">
              <a:rPr kern="0">
                <a:solidFill>
                  <a:srgbClr val="000000"/>
                </a:solidFill>
              </a:rPr>
              <a:pPr algn="r">
                <a:defRPr sz="1800" b="0" i="0" u="none" strike="noStrike" kern="0" cap="none" spc="0" baseline="0">
                  <a:solidFill>
                    <a:srgbClr val="000000"/>
                  </a:solidFill>
                  <a:uFillTx/>
                </a:defRPr>
              </a:pPr>
              <a:t>5</a:t>
            </a:fld>
            <a:endParaRPr lang="en-GB" sz="1200" kern="0" dirty="0">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Slide Image Placeholder 1"/>
          <p:cNvSpPr>
            <a:spLocks noGrp="1" noRot="1" noChangeAspect="1"/>
          </p:cNvSpPr>
          <p:nvPr>
            <p:ph type="sldImg"/>
          </p:nvPr>
        </p:nvSpPr>
        <p:spPr>
          <a:xfrm>
            <a:off x="1371600" y="1143000"/>
            <a:ext cx="4114800" cy="3086100"/>
          </a:xfrm>
          <a:ln/>
        </p:spPr>
      </p:sp>
      <p:sp>
        <p:nvSpPr>
          <p:cNvPr id="23554" name="Notes Placeholder 2"/>
          <p:cNvSpPr txBox="1">
            <a:spLocks noGrp="1"/>
          </p:cNvSpPr>
          <p:nvPr>
            <p:ph type="body" sz="quarter" idx="1"/>
          </p:nvPr>
        </p:nvSpPr>
        <p:spPr bwMode="auto">
          <a:noFill/>
        </p:spPr>
        <p:txBody>
          <a:bodyPr/>
          <a:lstStyle/>
          <a:p>
            <a:r>
              <a:rPr lang="en-GB" dirty="0">
                <a:latin typeface="Calibri" pitchFamily="34" charset="0"/>
              </a:rPr>
              <a:t>The bladder is a muscular sac – like a stretchy, crumpled bag with lots of creases. Its muscle walls relax to allow it to fill with urine. When the bladder is full a message is sent to the brain to signal it needs to empty.</a:t>
            </a:r>
          </a:p>
          <a:p>
            <a:r>
              <a:rPr lang="en-GB" dirty="0">
                <a:latin typeface="Calibri" pitchFamily="34" charset="0"/>
              </a:rPr>
              <a:t>When urine</a:t>
            </a:r>
            <a:r>
              <a:rPr lang="en-GB" baseline="0" dirty="0">
                <a:latin typeface="Calibri" pitchFamily="34" charset="0"/>
              </a:rPr>
              <a:t> is passed</a:t>
            </a:r>
            <a:r>
              <a:rPr lang="en-GB" dirty="0">
                <a:latin typeface="Calibri" pitchFamily="34" charset="0"/>
              </a:rPr>
              <a:t> the bladder is relaxed and contractions squeeze out the urine. </a:t>
            </a:r>
          </a:p>
          <a:p>
            <a:r>
              <a:rPr lang="en-GB" dirty="0">
                <a:latin typeface="Calibri" pitchFamily="34" charset="0"/>
              </a:rPr>
              <a:t>Drinking regularly through the day can help to increase how much the bladder can hold. Going to the toilet too frequently can reduce the efficiency</a:t>
            </a:r>
            <a:r>
              <a:rPr lang="en-GB" baseline="0" dirty="0">
                <a:latin typeface="Calibri" pitchFamily="34" charset="0"/>
              </a:rPr>
              <a:t> </a:t>
            </a:r>
            <a:r>
              <a:rPr lang="en-GB" dirty="0">
                <a:latin typeface="Calibri" pitchFamily="34" charset="0"/>
              </a:rPr>
              <a:t>of the bladder.</a:t>
            </a:r>
          </a:p>
        </p:txBody>
      </p:sp>
      <p:sp>
        <p:nvSpPr>
          <p:cNvPr id="4" name="Slide Number Placeholder 3"/>
          <p:cNvSpPr txBox="1"/>
          <p:nvPr/>
        </p:nvSpPr>
        <p:spPr>
          <a:xfrm>
            <a:off x="3884614" y="8685214"/>
            <a:ext cx="2971800" cy="458787"/>
          </a:xfrm>
          <a:prstGeom prst="rect">
            <a:avLst/>
          </a:prstGeom>
          <a:noFill/>
          <a:ln cap="flat">
            <a:noFill/>
          </a:ln>
        </p:spPr>
        <p:txBody>
          <a:bodyPr anchor="b"/>
          <a:lstStyle/>
          <a:p>
            <a:pPr algn="r">
              <a:defRPr sz="1800" b="0" i="0" u="none" strike="noStrike" kern="0" cap="none" spc="0" baseline="0">
                <a:solidFill>
                  <a:srgbClr val="000000"/>
                </a:solidFill>
                <a:uFillTx/>
              </a:defRPr>
            </a:pPr>
            <a:fld id="{93EEB86E-E94E-4039-8755-1D489277E2F8}" type="slidenum">
              <a:rPr kern="0">
                <a:solidFill>
                  <a:srgbClr val="000000"/>
                </a:solidFill>
              </a:rPr>
              <a:pPr algn="r">
                <a:defRPr sz="1800" b="0" i="0" u="none" strike="noStrike" kern="0" cap="none" spc="0" baseline="0">
                  <a:solidFill>
                    <a:srgbClr val="000000"/>
                  </a:solidFill>
                  <a:uFillTx/>
                </a:defRPr>
              </a:pPr>
              <a:t>6</a:t>
            </a:fld>
            <a:endParaRPr lang="en-GB" sz="1200" kern="0" dirty="0">
              <a:solidFill>
                <a:srgbClr val="000000"/>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p:cNvSpPr>
            <a:spLocks noGrp="1" noRot="1" noChangeAspect="1"/>
          </p:cNvSpPr>
          <p:nvPr>
            <p:ph type="sldImg"/>
          </p:nvPr>
        </p:nvSpPr>
        <p:spPr>
          <a:xfrm>
            <a:off x="1371600" y="1143000"/>
            <a:ext cx="4114800" cy="3086100"/>
          </a:xfrm>
          <a:ln/>
        </p:spPr>
      </p:sp>
      <p:sp>
        <p:nvSpPr>
          <p:cNvPr id="25602" name="Notes Placeholder 2"/>
          <p:cNvSpPr txBox="1">
            <a:spLocks noGrp="1"/>
          </p:cNvSpPr>
          <p:nvPr>
            <p:ph type="body" sz="quarter" idx="1"/>
          </p:nvPr>
        </p:nvSpPr>
        <p:spPr bwMode="auto">
          <a:noFill/>
        </p:spPr>
        <p:txBody>
          <a:bodyPr/>
          <a:lstStyle/>
          <a:p>
            <a:r>
              <a:rPr lang="en-GB" dirty="0">
                <a:latin typeface="Calibri" pitchFamily="34" charset="0"/>
              </a:rPr>
              <a:t>Can use a container to show how much a bladder can hold.</a:t>
            </a:r>
          </a:p>
          <a:p>
            <a:r>
              <a:rPr lang="en-GB" dirty="0">
                <a:latin typeface="Calibri" pitchFamily="34" charset="0"/>
              </a:rPr>
              <a:t>Bladder capacity = age x 30 + 30</a:t>
            </a:r>
          </a:p>
          <a:p>
            <a:pPr eaLnBrk="1" hangingPunct="1"/>
            <a:r>
              <a:rPr lang="en-GB" altLang="en-US" sz="1200" dirty="0">
                <a:solidFill>
                  <a:schemeClr val="accent2"/>
                </a:solidFill>
              </a:rPr>
              <a:t>A Healthy Bladder:</a:t>
            </a:r>
          </a:p>
          <a:p>
            <a:pPr eaLnBrk="1" hangingPunct="1"/>
            <a:r>
              <a:rPr lang="en-GB" altLang="en-US" sz="1200" dirty="0">
                <a:solidFill>
                  <a:schemeClr val="accent2"/>
                </a:solidFill>
              </a:rPr>
              <a:t>Should not be aware of its presence until it is nearly full</a:t>
            </a:r>
          </a:p>
          <a:p>
            <a:pPr eaLnBrk="1" hangingPunct="1"/>
            <a:r>
              <a:rPr lang="en-GB" altLang="en-US" sz="1200" dirty="0">
                <a:solidFill>
                  <a:schemeClr val="accent2"/>
                </a:solidFill>
              </a:rPr>
              <a:t>It should give timely reminders of the need to empty, allowing plenty of time to access a toilet</a:t>
            </a:r>
          </a:p>
          <a:p>
            <a:pPr eaLnBrk="1" hangingPunct="1"/>
            <a:r>
              <a:rPr lang="en-GB" altLang="en-US" sz="1200" dirty="0">
                <a:solidFill>
                  <a:schemeClr val="accent2"/>
                </a:solidFill>
              </a:rPr>
              <a:t>It should not leak!</a:t>
            </a:r>
          </a:p>
          <a:p>
            <a:pPr eaLnBrk="1" hangingPunct="1"/>
            <a:r>
              <a:rPr lang="en-GB" altLang="en-US" sz="1200" dirty="0">
                <a:solidFill>
                  <a:schemeClr val="accent2"/>
                </a:solidFill>
              </a:rPr>
              <a:t>It should fully empty</a:t>
            </a:r>
          </a:p>
          <a:p>
            <a:endParaRPr lang="en-GB" dirty="0">
              <a:latin typeface="Calibri" pitchFamily="34" charset="0"/>
            </a:endParaRPr>
          </a:p>
        </p:txBody>
      </p:sp>
      <p:sp>
        <p:nvSpPr>
          <p:cNvPr id="4" name="Slide Number Placeholder 3"/>
          <p:cNvSpPr txBox="1"/>
          <p:nvPr/>
        </p:nvSpPr>
        <p:spPr>
          <a:xfrm>
            <a:off x="3884614" y="8685214"/>
            <a:ext cx="2971800" cy="458787"/>
          </a:xfrm>
          <a:prstGeom prst="rect">
            <a:avLst/>
          </a:prstGeom>
          <a:noFill/>
          <a:ln cap="flat">
            <a:noFill/>
          </a:ln>
        </p:spPr>
        <p:txBody>
          <a:bodyPr anchor="b"/>
          <a:lstStyle/>
          <a:p>
            <a:pPr algn="r">
              <a:defRPr sz="1800" b="0" i="0" u="none" strike="noStrike" kern="0" cap="none" spc="0" baseline="0">
                <a:solidFill>
                  <a:srgbClr val="000000"/>
                </a:solidFill>
                <a:uFillTx/>
              </a:defRPr>
            </a:pPr>
            <a:fld id="{97972091-1D34-4416-B757-DE7B0CFA349E}" type="slidenum">
              <a:rPr kern="0">
                <a:solidFill>
                  <a:srgbClr val="000000"/>
                </a:solidFill>
              </a:rPr>
              <a:pPr algn="r">
                <a:defRPr sz="1800" b="0" i="0" u="none" strike="noStrike" kern="0" cap="none" spc="0" baseline="0">
                  <a:solidFill>
                    <a:srgbClr val="000000"/>
                  </a:solidFill>
                  <a:uFillTx/>
                </a:defRPr>
              </a:pPr>
              <a:t>7</a:t>
            </a:fld>
            <a:endParaRPr lang="en-GB" sz="1200" kern="0" dirty="0">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a:xfrm>
            <a:off x="1371600" y="1143000"/>
            <a:ext cx="4114800" cy="3086100"/>
          </a:xfrm>
          <a:ln/>
        </p:spPr>
      </p:sp>
      <p:sp>
        <p:nvSpPr>
          <p:cNvPr id="27650" name="Notes Placeholder 2"/>
          <p:cNvSpPr txBox="1">
            <a:spLocks noGrp="1"/>
          </p:cNvSpPr>
          <p:nvPr>
            <p:ph type="body" sz="quarter" idx="1"/>
          </p:nvPr>
        </p:nvSpPr>
        <p:spPr bwMode="auto">
          <a:noFill/>
        </p:spPr>
        <p:txBody>
          <a:bodyPr/>
          <a:lstStyle/>
          <a:p>
            <a:r>
              <a:rPr lang="en-GB" b="1" dirty="0">
                <a:latin typeface="Calibri" pitchFamily="34" charset="0"/>
              </a:rPr>
              <a:t>1 in 75 children above 5 years of age experience day time wetting (Paediatric Urology UK 2017)</a:t>
            </a:r>
          </a:p>
          <a:p>
            <a:endParaRPr lang="en-GB" dirty="0">
              <a:latin typeface="Calibri" pitchFamily="34" charset="0"/>
            </a:endParaRPr>
          </a:p>
          <a:p>
            <a:r>
              <a:rPr lang="en-GB" dirty="0">
                <a:latin typeface="Calibri" pitchFamily="34" charset="0"/>
              </a:rPr>
              <a:t>Q: What’s missing from this picture??? (step – child is unable to place feet on floor)</a:t>
            </a:r>
          </a:p>
        </p:txBody>
      </p:sp>
      <p:sp>
        <p:nvSpPr>
          <p:cNvPr id="4" name="Slide Number Placeholder 3"/>
          <p:cNvSpPr txBox="1"/>
          <p:nvPr/>
        </p:nvSpPr>
        <p:spPr>
          <a:xfrm>
            <a:off x="3884614" y="8685214"/>
            <a:ext cx="2971800" cy="458787"/>
          </a:xfrm>
          <a:prstGeom prst="rect">
            <a:avLst/>
          </a:prstGeom>
          <a:noFill/>
          <a:ln cap="flat">
            <a:noFill/>
          </a:ln>
        </p:spPr>
        <p:txBody>
          <a:bodyPr anchor="b"/>
          <a:lstStyle/>
          <a:p>
            <a:pPr algn="r">
              <a:defRPr sz="1800" b="0" i="0" u="none" strike="noStrike" kern="0" cap="none" spc="0" baseline="0">
                <a:solidFill>
                  <a:srgbClr val="000000"/>
                </a:solidFill>
                <a:uFillTx/>
              </a:defRPr>
            </a:pPr>
            <a:fld id="{87CC1AF4-39A2-4C8F-96AB-6DF75563EF85}" type="slidenum">
              <a:rPr kern="0">
                <a:solidFill>
                  <a:srgbClr val="000000"/>
                </a:solidFill>
              </a:rPr>
              <a:pPr algn="r">
                <a:defRPr sz="1800" b="0" i="0" u="none" strike="noStrike" kern="0" cap="none" spc="0" baseline="0">
                  <a:solidFill>
                    <a:srgbClr val="000000"/>
                  </a:solidFill>
                  <a:uFillTx/>
                </a:defRPr>
              </a:pPr>
              <a:t>8</a:t>
            </a:fld>
            <a:endParaRPr lang="en-GB" sz="1200" kern="0" dirty="0">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Slide Image Placeholder 1"/>
          <p:cNvSpPr>
            <a:spLocks noGrp="1" noRot="1" noChangeAspect="1"/>
          </p:cNvSpPr>
          <p:nvPr>
            <p:ph type="sldImg"/>
          </p:nvPr>
        </p:nvSpPr>
        <p:spPr>
          <a:xfrm>
            <a:off x="1371600" y="1143000"/>
            <a:ext cx="4114800" cy="3086100"/>
          </a:xfrm>
          <a:ln/>
        </p:spPr>
      </p:sp>
      <p:sp>
        <p:nvSpPr>
          <p:cNvPr id="29698" name="Notes Placeholder 2"/>
          <p:cNvSpPr txBox="1">
            <a:spLocks noGrp="1"/>
          </p:cNvSpPr>
          <p:nvPr>
            <p:ph type="body" sz="quarter" idx="1"/>
          </p:nvPr>
        </p:nvSpPr>
        <p:spPr bwMode="auto">
          <a:noFill/>
        </p:spPr>
        <p:txBody>
          <a:bodyPr/>
          <a:lstStyle/>
          <a:p>
            <a:r>
              <a:rPr lang="en-GB" b="1" dirty="0">
                <a:latin typeface="Calibri" pitchFamily="34" charset="0"/>
              </a:rPr>
              <a:t>Fluids </a:t>
            </a:r>
            <a:r>
              <a:rPr lang="en-GB" dirty="0">
                <a:latin typeface="Calibri" pitchFamily="34" charset="0"/>
              </a:rPr>
              <a:t>– restricting</a:t>
            </a:r>
            <a:r>
              <a:rPr lang="en-GB" baseline="0" dirty="0">
                <a:latin typeface="Calibri" pitchFamily="34" charset="0"/>
              </a:rPr>
              <a:t> </a:t>
            </a:r>
            <a:r>
              <a:rPr lang="en-GB" dirty="0">
                <a:latin typeface="Calibri" pitchFamily="34" charset="0"/>
              </a:rPr>
              <a:t>fluids will make the symptoms worse as urine becomes more concentrated, which can irritate the bladder.</a:t>
            </a:r>
          </a:p>
          <a:p>
            <a:r>
              <a:rPr lang="en-GB" dirty="0">
                <a:latin typeface="Calibri" pitchFamily="34" charset="0"/>
              </a:rPr>
              <a:t>Everyone needs to drink between 6 – 8 glasses of water based drinks. Reduce caffeine drinks  e.g.,</a:t>
            </a:r>
            <a:r>
              <a:rPr lang="en-GB" baseline="0" dirty="0">
                <a:latin typeface="Calibri" pitchFamily="34" charset="0"/>
              </a:rPr>
              <a:t> </a:t>
            </a:r>
            <a:r>
              <a:rPr lang="en-GB" dirty="0">
                <a:latin typeface="Calibri" pitchFamily="34" charset="0"/>
              </a:rPr>
              <a:t>tea, coffee, cola</a:t>
            </a:r>
            <a:r>
              <a:rPr lang="en-GB" baseline="0" dirty="0">
                <a:latin typeface="Calibri" pitchFamily="34" charset="0"/>
              </a:rPr>
              <a:t>, energy drinks and alcohol </a:t>
            </a:r>
            <a:r>
              <a:rPr lang="en-GB" dirty="0">
                <a:latin typeface="Calibri" pitchFamily="34" charset="0"/>
              </a:rPr>
              <a:t>especially in the evening as these can increase the production of urine. </a:t>
            </a:r>
          </a:p>
          <a:p>
            <a:r>
              <a:rPr lang="en-GB" dirty="0">
                <a:latin typeface="Calibri" pitchFamily="34" charset="0"/>
              </a:rPr>
              <a:t>Fizzy (carbonated) and dark coloured drinks e.g., berries and cherries drinks can also irritate the bladder.</a:t>
            </a:r>
          </a:p>
          <a:p>
            <a:r>
              <a:rPr lang="en-GB" b="1" dirty="0">
                <a:latin typeface="Calibri" pitchFamily="34" charset="0"/>
              </a:rPr>
              <a:t>UTI </a:t>
            </a:r>
            <a:r>
              <a:rPr lang="en-GB" dirty="0">
                <a:latin typeface="Calibri" pitchFamily="34" charset="0"/>
              </a:rPr>
              <a:t>– increases the feeling of needing to empty the bladder more </a:t>
            </a:r>
          </a:p>
          <a:p>
            <a:r>
              <a:rPr lang="en-GB" b="1" dirty="0">
                <a:latin typeface="Calibri" pitchFamily="34" charset="0"/>
              </a:rPr>
              <a:t>Constipation </a:t>
            </a:r>
            <a:r>
              <a:rPr lang="en-GB" dirty="0">
                <a:latin typeface="Calibri" pitchFamily="34" charset="0"/>
              </a:rPr>
              <a:t> - a full or impacted bowel presses on the bladder causing the bladder to leak/empty. </a:t>
            </a:r>
          </a:p>
          <a:p>
            <a:r>
              <a:rPr lang="en-GB" b="1" dirty="0">
                <a:latin typeface="Calibri" pitchFamily="34" charset="0"/>
              </a:rPr>
              <a:t>Delay in emptying </a:t>
            </a:r>
            <a:r>
              <a:rPr lang="en-GB" b="0" dirty="0">
                <a:latin typeface="Calibri" pitchFamily="34" charset="0"/>
              </a:rPr>
              <a:t>usually</a:t>
            </a:r>
            <a:r>
              <a:rPr lang="en-GB" b="0" baseline="0" dirty="0">
                <a:latin typeface="Calibri" pitchFamily="34" charset="0"/>
              </a:rPr>
              <a:t> </a:t>
            </a:r>
            <a:r>
              <a:rPr lang="en-GB" b="0" dirty="0">
                <a:latin typeface="Calibri" pitchFamily="34" charset="0"/>
              </a:rPr>
              <a:t>because the child is distracted by</a:t>
            </a:r>
            <a:r>
              <a:rPr lang="en-GB" b="1" dirty="0">
                <a:latin typeface="Calibri" pitchFamily="34" charset="0"/>
              </a:rPr>
              <a:t> </a:t>
            </a:r>
            <a:r>
              <a:rPr lang="en-GB" dirty="0">
                <a:latin typeface="Calibri" pitchFamily="34" charset="0"/>
              </a:rPr>
              <a:t>something else</a:t>
            </a:r>
            <a:r>
              <a:rPr lang="en-GB" baseline="0" dirty="0">
                <a:latin typeface="Calibri" pitchFamily="34" charset="0"/>
              </a:rPr>
              <a:t> which then results in wetting. </a:t>
            </a:r>
          </a:p>
          <a:p>
            <a:r>
              <a:rPr lang="en-GB" dirty="0">
                <a:latin typeface="Calibri" pitchFamily="34" charset="0"/>
              </a:rPr>
              <a:t>Some children rush and</a:t>
            </a:r>
            <a:r>
              <a:rPr lang="en-GB" baseline="0" dirty="0">
                <a:latin typeface="Calibri" pitchFamily="34" charset="0"/>
              </a:rPr>
              <a:t> </a:t>
            </a:r>
            <a:r>
              <a:rPr lang="en-GB" dirty="0">
                <a:latin typeface="Calibri" pitchFamily="34" charset="0"/>
              </a:rPr>
              <a:t>do not always fully empty their bladder so a small amount of urine can leak</a:t>
            </a:r>
            <a:r>
              <a:rPr lang="en-GB" baseline="0" dirty="0">
                <a:latin typeface="Calibri" pitchFamily="34" charset="0"/>
              </a:rPr>
              <a:t>. </a:t>
            </a:r>
            <a:endParaRPr lang="en-GB" dirty="0">
              <a:latin typeface="Calibri" pitchFamily="34" charset="0"/>
            </a:endParaRPr>
          </a:p>
          <a:p>
            <a:r>
              <a:rPr lang="en-GB" b="1" dirty="0">
                <a:latin typeface="Calibri" pitchFamily="34" charset="0"/>
              </a:rPr>
              <a:t>Overactive Bladder -</a:t>
            </a:r>
            <a:r>
              <a:rPr lang="en-GB" b="1" baseline="0" dirty="0">
                <a:latin typeface="Calibri" pitchFamily="34" charset="0"/>
              </a:rPr>
              <a:t> </a:t>
            </a:r>
            <a:r>
              <a:rPr lang="en-GB" dirty="0">
                <a:latin typeface="Calibri" pitchFamily="34" charset="0"/>
              </a:rPr>
              <a:t>uncontrolled contraction of the bladder wall where the bladder contracts before it is full. Symptoms can include urinary frequency, urgency, and sometimes daytime wetting. </a:t>
            </a:r>
          </a:p>
          <a:p>
            <a:r>
              <a:rPr lang="en-GB" b="1" dirty="0">
                <a:latin typeface="Calibri" pitchFamily="34" charset="0"/>
              </a:rPr>
              <a:t>Small bladder capacity </a:t>
            </a:r>
            <a:r>
              <a:rPr lang="en-GB" dirty="0">
                <a:latin typeface="Calibri" pitchFamily="34" charset="0"/>
              </a:rPr>
              <a:t>– can be caused by an overactive bladder or not drinking enough fluids</a:t>
            </a:r>
          </a:p>
          <a:p>
            <a:r>
              <a:rPr lang="en-GB" b="1" dirty="0">
                <a:latin typeface="Calibri" pitchFamily="34" charset="0"/>
              </a:rPr>
              <a:t>Physical/learning/sensory/medical  needs </a:t>
            </a:r>
            <a:r>
              <a:rPr lang="en-GB" dirty="0">
                <a:latin typeface="Calibri" pitchFamily="34" charset="0"/>
              </a:rPr>
              <a:t>– these children may take longer to become dry.</a:t>
            </a:r>
          </a:p>
        </p:txBody>
      </p:sp>
      <p:sp>
        <p:nvSpPr>
          <p:cNvPr id="4" name="Slide Number Placeholder 3"/>
          <p:cNvSpPr txBox="1"/>
          <p:nvPr/>
        </p:nvSpPr>
        <p:spPr>
          <a:xfrm>
            <a:off x="3884614" y="8685214"/>
            <a:ext cx="2971800" cy="458787"/>
          </a:xfrm>
          <a:prstGeom prst="rect">
            <a:avLst/>
          </a:prstGeom>
          <a:noFill/>
          <a:ln cap="flat">
            <a:noFill/>
          </a:ln>
        </p:spPr>
        <p:txBody>
          <a:bodyPr anchor="b"/>
          <a:lstStyle/>
          <a:p>
            <a:pPr algn="r">
              <a:defRPr sz="1800" b="0" i="0" u="none" strike="noStrike" kern="0" cap="none" spc="0" baseline="0">
                <a:solidFill>
                  <a:srgbClr val="000000"/>
                </a:solidFill>
                <a:uFillTx/>
              </a:defRPr>
            </a:pPr>
            <a:fld id="{48C8D5CB-A2BB-4919-95EE-BD3C2D394E46}" type="slidenum">
              <a:rPr kern="0">
                <a:solidFill>
                  <a:srgbClr val="000000"/>
                </a:solidFill>
              </a:rPr>
              <a:pPr algn="r">
                <a:defRPr sz="1800" b="0" i="0" u="none" strike="noStrike" kern="0" cap="none" spc="0" baseline="0">
                  <a:solidFill>
                    <a:srgbClr val="000000"/>
                  </a:solidFill>
                  <a:uFillTx/>
                </a:defRPr>
              </a:pPr>
              <a:t>9</a:t>
            </a:fld>
            <a:endParaRPr lang="en-GB" sz="1200" kern="0" dirty="0">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B786FED-58EC-478D-AE94-73E40532CFCC}" type="slidenum">
              <a:rPr lang="en-GB" smtClean="0">
                <a:solidFill>
                  <a:prstClr val="black"/>
                </a:solidFill>
              </a:rPr>
              <a:pPr>
                <a:defRPr/>
              </a:pPr>
              <a:t>10</a:t>
            </a:fld>
            <a:endParaRPr lang="en-GB" dirty="0">
              <a:solidFill>
                <a:prstClr val="black"/>
              </a:solidFill>
            </a:endParaRPr>
          </a:p>
        </p:txBody>
      </p:sp>
    </p:spTree>
    <p:extLst>
      <p:ext uri="{BB962C8B-B14F-4D97-AF65-F5344CB8AC3E}">
        <p14:creationId xmlns:p14="http://schemas.microsoft.com/office/powerpoint/2010/main" val="6113159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Slide Image Placeholder 1"/>
          <p:cNvSpPr>
            <a:spLocks noGrp="1" noRot="1" noChangeAspect="1"/>
          </p:cNvSpPr>
          <p:nvPr>
            <p:ph type="sldImg"/>
          </p:nvPr>
        </p:nvSpPr>
        <p:spPr>
          <a:xfrm>
            <a:off x="1371600" y="1143000"/>
            <a:ext cx="4114800" cy="3086100"/>
          </a:xfrm>
          <a:ln/>
        </p:spPr>
      </p:sp>
      <p:sp>
        <p:nvSpPr>
          <p:cNvPr id="31746" name="Notes Placeholder 2"/>
          <p:cNvSpPr txBox="1">
            <a:spLocks noGrp="1"/>
          </p:cNvSpPr>
          <p:nvPr>
            <p:ph type="body" sz="quarter" idx="1"/>
          </p:nvPr>
        </p:nvSpPr>
        <p:spPr bwMode="auto">
          <a:noFill/>
        </p:spPr>
        <p:txBody>
          <a:bodyPr/>
          <a:lstStyle/>
          <a:p>
            <a:r>
              <a:rPr lang="en-GB" sz="1200" b="1" dirty="0">
                <a:latin typeface="Calibri" pitchFamily="34" charset="0"/>
              </a:rPr>
              <a:t>Increase fluids  </a:t>
            </a:r>
            <a:r>
              <a:rPr lang="en-GB" sz="1200" dirty="0">
                <a:latin typeface="Calibri" pitchFamily="34" charset="0"/>
              </a:rPr>
              <a:t>- need to drink between 6 – 8 glasses of water based drinks – diluted squash and fresh juices. They can have ice lollies, ice cubes in their drinks, soups and smoothies etc.</a:t>
            </a:r>
          </a:p>
          <a:p>
            <a:r>
              <a:rPr lang="en-GB" sz="1200" dirty="0">
                <a:latin typeface="Calibri" pitchFamily="34" charset="0"/>
              </a:rPr>
              <a:t>Spread drinks throughout the day, one at each meal, and one in between each meal: mid morning, mid afternoon and mid evening. This may have to be gradual if child is used to drinking very small amounts. Talk to school for support and use water bottles to aid with monitoring – mark these up into portions. </a:t>
            </a:r>
          </a:p>
          <a:p>
            <a:r>
              <a:rPr lang="en-GB" sz="1200" b="1" dirty="0">
                <a:latin typeface="Calibri" pitchFamily="34" charset="0"/>
              </a:rPr>
              <a:t>Use visual aids to demonstrate volumes</a:t>
            </a:r>
          </a:p>
          <a:p>
            <a:r>
              <a:rPr lang="en-GB" sz="1200" b="1" dirty="0">
                <a:latin typeface="Calibri" pitchFamily="34" charset="0"/>
              </a:rPr>
              <a:t>As a guide:</a:t>
            </a:r>
          </a:p>
          <a:p>
            <a:r>
              <a:rPr lang="en-GB" sz="1200" dirty="0">
                <a:latin typeface="Calibri" pitchFamily="34" charset="0"/>
              </a:rPr>
              <a:t>Children aged 5 – 7 require each drink to be 175mls</a:t>
            </a:r>
          </a:p>
          <a:p>
            <a:r>
              <a:rPr lang="en-GB" sz="1200" dirty="0">
                <a:latin typeface="Calibri" pitchFamily="34" charset="0"/>
              </a:rPr>
              <a:t>Children aged 7 – 11 require each drink to be 250mls</a:t>
            </a:r>
          </a:p>
          <a:p>
            <a:r>
              <a:rPr lang="en-GB" sz="1200" dirty="0">
                <a:latin typeface="Calibri" pitchFamily="34" charset="0"/>
              </a:rPr>
              <a:t>Children aged 11 and older require each drink to be 300mls minimum. </a:t>
            </a:r>
          </a:p>
          <a:p>
            <a:r>
              <a:rPr lang="en-GB" sz="1200" b="1" dirty="0">
                <a:latin typeface="Calibri" pitchFamily="34" charset="0"/>
              </a:rPr>
              <a:t>Reduce dark drinks - </a:t>
            </a:r>
            <a:r>
              <a:rPr lang="en-GB" sz="1200" dirty="0">
                <a:latin typeface="Calibri" pitchFamily="34" charset="0"/>
              </a:rPr>
              <a:t>makes you urinate more.</a:t>
            </a:r>
          </a:p>
        </p:txBody>
      </p:sp>
      <p:sp>
        <p:nvSpPr>
          <p:cNvPr id="4" name="Slide Number Placeholder 3"/>
          <p:cNvSpPr txBox="1"/>
          <p:nvPr/>
        </p:nvSpPr>
        <p:spPr>
          <a:xfrm>
            <a:off x="3884614" y="8685214"/>
            <a:ext cx="2971800" cy="458787"/>
          </a:xfrm>
          <a:prstGeom prst="rect">
            <a:avLst/>
          </a:prstGeom>
          <a:noFill/>
          <a:ln cap="flat">
            <a:noFill/>
          </a:ln>
        </p:spPr>
        <p:txBody>
          <a:bodyPr anchor="b"/>
          <a:lstStyle/>
          <a:p>
            <a:pPr algn="r">
              <a:defRPr sz="1800" b="0" i="0" u="none" strike="noStrike" kern="0" cap="none" spc="0" baseline="0">
                <a:solidFill>
                  <a:srgbClr val="000000"/>
                </a:solidFill>
                <a:uFillTx/>
              </a:defRPr>
            </a:pPr>
            <a:fld id="{75FDED5A-9F02-4267-BB6F-75951E8C2A9F}" type="slidenum">
              <a:rPr kern="0">
                <a:solidFill>
                  <a:srgbClr val="000000"/>
                </a:solidFill>
              </a:rPr>
              <a:pPr algn="r">
                <a:defRPr sz="1800" b="0" i="0" u="none" strike="noStrike" kern="0" cap="none" spc="0" baseline="0">
                  <a:solidFill>
                    <a:srgbClr val="000000"/>
                  </a:solidFill>
                  <a:uFillTx/>
                </a:defRPr>
              </a:pPr>
              <a:t>11</a:t>
            </a:fld>
            <a:endParaRPr lang="en-GB" sz="1200" kern="0" dirty="0">
              <a:solidFill>
                <a:srgbClr val="000000"/>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TextEdit="1"/>
          </p:cNvSpPr>
          <p:nvPr>
            <p:ph type="sldImg"/>
          </p:nvPr>
        </p:nvSpPr>
        <p:spPr>
          <a:xfrm>
            <a:off x="1371600" y="1143000"/>
            <a:ext cx="4114800" cy="3086100"/>
          </a:xfrm>
          <a:ln/>
        </p:spPr>
      </p:sp>
      <p:sp>
        <p:nvSpPr>
          <p:cNvPr id="33794" name="Text Box 3"/>
          <p:cNvSpPr txBox="1">
            <a:spLocks noGrp="1"/>
          </p:cNvSpPr>
          <p:nvPr>
            <p:ph type="body" idx="1"/>
          </p:nvPr>
        </p:nvSpPr>
        <p:spPr bwMode="auto">
          <a:noFill/>
        </p:spPr>
        <p:txBody>
          <a:bodyPr/>
          <a:lstStyle/>
          <a:p>
            <a:pPr eaLnBrk="1" hangingPunct="1"/>
            <a:r>
              <a:rPr lang="en-GB" altLang="en-US" sz="1200" b="1" dirty="0">
                <a:solidFill>
                  <a:schemeClr val="accent2"/>
                </a:solidFill>
              </a:rPr>
              <a:t>Opportunity and access to the toilet</a:t>
            </a:r>
            <a:r>
              <a:rPr lang="en-GB" altLang="en-US" sz="1200" b="0" baseline="0" dirty="0">
                <a:solidFill>
                  <a:schemeClr val="accent2"/>
                </a:solidFill>
              </a:rPr>
              <a:t> -</a:t>
            </a:r>
            <a:r>
              <a:rPr lang="en-GB" altLang="en-US" sz="1200" dirty="0">
                <a:solidFill>
                  <a:schemeClr val="accent2"/>
                </a:solidFill>
              </a:rPr>
              <a:t> on an ‘as needed’ basis, not ‘when convenient’ whenever possible</a:t>
            </a:r>
          </a:p>
          <a:p>
            <a:pPr eaLnBrk="1" hangingPunct="1"/>
            <a:r>
              <a:rPr lang="en-GB" altLang="en-US" sz="1200" dirty="0">
                <a:solidFill>
                  <a:schemeClr val="accent2"/>
                </a:solidFill>
              </a:rPr>
              <a:t>-Relax on the toilet avoid tensing as this will stop the bladder emptying fully – deep breathing may be useful</a:t>
            </a:r>
          </a:p>
          <a:p>
            <a:pPr eaLnBrk="1" hangingPunct="1"/>
            <a:r>
              <a:rPr lang="en-GB" altLang="en-US" sz="1200" dirty="0">
                <a:solidFill>
                  <a:schemeClr val="accent2"/>
                </a:solidFill>
              </a:rPr>
              <a:t>-Allow sufficient time to empty the bladder completely</a:t>
            </a:r>
            <a:r>
              <a:rPr lang="en-GB" altLang="en-US" sz="1200" baseline="0" dirty="0">
                <a:solidFill>
                  <a:schemeClr val="accent2"/>
                </a:solidFill>
              </a:rPr>
              <a:t> </a:t>
            </a:r>
            <a:r>
              <a:rPr lang="en-GB" altLang="en-US" sz="1200" dirty="0">
                <a:solidFill>
                  <a:schemeClr val="accent2"/>
                </a:solidFill>
              </a:rPr>
              <a:t>and not to be rushed</a:t>
            </a:r>
          </a:p>
          <a:p>
            <a:pPr eaLnBrk="1" hangingPunct="1"/>
            <a:r>
              <a:rPr lang="en-GB" altLang="en-US" sz="1200" dirty="0">
                <a:solidFill>
                  <a:schemeClr val="accent2"/>
                </a:solidFill>
              </a:rPr>
              <a:t>-Aim for your</a:t>
            </a:r>
            <a:r>
              <a:rPr lang="en-GB" altLang="en-US" sz="1200" baseline="0" dirty="0">
                <a:solidFill>
                  <a:schemeClr val="accent2"/>
                </a:solidFill>
              </a:rPr>
              <a:t> child to use the toilet every 3-4 hours</a:t>
            </a:r>
            <a:endParaRPr lang="en-GB" altLang="en-US" sz="1200" dirty="0">
              <a:solidFill>
                <a:schemeClr val="accent2"/>
              </a:solidFill>
            </a:endParaRPr>
          </a:p>
          <a:p>
            <a:pPr eaLnBrk="1" hangingPunct="1"/>
            <a:r>
              <a:rPr lang="en-GB" altLang="en-US" sz="1200" dirty="0">
                <a:solidFill>
                  <a:schemeClr val="accent2"/>
                </a:solidFill>
              </a:rPr>
              <a:t>-Use a reminder e.g. alarm clock/alarm on phone or watch/IPad;</a:t>
            </a:r>
            <a:r>
              <a:rPr lang="en-GB" altLang="en-US" sz="1200" baseline="0" dirty="0">
                <a:solidFill>
                  <a:schemeClr val="accent2"/>
                </a:solidFill>
              </a:rPr>
              <a:t> visual timetable/signs and symbols</a:t>
            </a:r>
          </a:p>
          <a:p>
            <a:pPr eaLnBrk="1" hangingPunct="1"/>
            <a:r>
              <a:rPr lang="en-GB" altLang="en-US" sz="1200" baseline="0" dirty="0">
                <a:solidFill>
                  <a:schemeClr val="accent2"/>
                </a:solidFill>
              </a:rPr>
              <a:t>-C</a:t>
            </a:r>
            <a:r>
              <a:rPr lang="en-GB" altLang="en-US" sz="1200" dirty="0">
                <a:solidFill>
                  <a:schemeClr val="accent2"/>
                </a:solidFill>
              </a:rPr>
              <a:t>ounting can prompt</a:t>
            </a:r>
            <a:r>
              <a:rPr lang="en-GB" altLang="en-US" sz="1200" baseline="0" dirty="0">
                <a:solidFill>
                  <a:schemeClr val="accent2"/>
                </a:solidFill>
              </a:rPr>
              <a:t> emptying the bladder fully </a:t>
            </a:r>
            <a:r>
              <a:rPr lang="en-GB" altLang="en-US" sz="1200" dirty="0">
                <a:solidFill>
                  <a:schemeClr val="accent2"/>
                </a:solidFill>
              </a:rPr>
              <a:t>– count up</a:t>
            </a:r>
            <a:r>
              <a:rPr lang="en-GB" altLang="en-US" sz="1200" baseline="0" dirty="0">
                <a:solidFill>
                  <a:schemeClr val="accent2"/>
                </a:solidFill>
              </a:rPr>
              <a:t> to 20  </a:t>
            </a:r>
            <a:r>
              <a:rPr lang="en-GB" altLang="en-US" sz="1200" dirty="0">
                <a:solidFill>
                  <a:schemeClr val="accent2"/>
                </a:solidFill>
              </a:rPr>
              <a:t>(can count 1 elephant, 2 elephant, 3 elephant etc.) or sing a song.</a:t>
            </a:r>
          </a:p>
          <a:p>
            <a:pPr eaLnBrk="1" hangingPunct="1"/>
            <a:endParaRPr lang="en-GB" altLang="en-US" sz="1200" dirty="0">
              <a:solidFill>
                <a:schemeClr val="accent2"/>
              </a:solidFill>
            </a:endParaRPr>
          </a:p>
          <a:p>
            <a:pPr eaLnBrk="1" hangingPunct="1"/>
            <a:r>
              <a:rPr lang="en-GB" altLang="en-US" sz="1200" b="1" dirty="0">
                <a:solidFill>
                  <a:schemeClr val="accent2"/>
                </a:solidFill>
              </a:rPr>
              <a:t>See GP </a:t>
            </a:r>
            <a:r>
              <a:rPr lang="en-GB" altLang="en-US" sz="1200" dirty="0">
                <a:solidFill>
                  <a:schemeClr val="accent2"/>
                </a:solidFill>
              </a:rPr>
              <a:t>– e.g., UTI, bladder instability and constipation</a:t>
            </a:r>
          </a:p>
          <a:p>
            <a:pPr eaLnBrk="1" hangingPunct="1"/>
            <a:r>
              <a:rPr lang="en-GB" altLang="en-US" sz="1200" b="1" dirty="0">
                <a:solidFill>
                  <a:schemeClr val="accent2"/>
                </a:solidFill>
              </a:rPr>
              <a:t>Avoid constipation </a:t>
            </a:r>
            <a:r>
              <a:rPr lang="en-GB" altLang="en-US" sz="1200" dirty="0">
                <a:solidFill>
                  <a:schemeClr val="accent2"/>
                </a:solidFill>
              </a:rPr>
              <a:t>– balanced diet that includes fruit, vegetables and fibre based cereals</a:t>
            </a:r>
            <a:endParaRPr lang="en-GB" sz="1200" dirty="0">
              <a:latin typeface="Calibri"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b="1" dirty="0"/>
              <a:t>Praise and Rewards </a:t>
            </a:r>
            <a:r>
              <a:rPr lang="en-GB" dirty="0"/>
              <a:t>– to aid motivation. Praise</a:t>
            </a:r>
            <a:r>
              <a:rPr lang="en-GB" baseline="0" dirty="0"/>
              <a:t> and reward any successes or small step progress</a:t>
            </a:r>
            <a:endParaRPr lang="en-GB" dirty="0"/>
          </a:p>
          <a:p>
            <a:r>
              <a:rPr lang="en-GB" b="1" dirty="0"/>
              <a:t>Easily removable clothing </a:t>
            </a:r>
            <a:r>
              <a:rPr lang="en-GB" dirty="0"/>
              <a:t>– avoid belts, buckles and dungarees</a:t>
            </a:r>
          </a:p>
          <a:p>
            <a:r>
              <a:rPr lang="en-GB" b="1" dirty="0"/>
              <a:t>Opportunity to use the toilet </a:t>
            </a:r>
            <a:r>
              <a:rPr lang="en-GB" dirty="0"/>
              <a:t>– parent/carer</a:t>
            </a:r>
            <a:r>
              <a:rPr lang="en-GB" baseline="0" dirty="0"/>
              <a:t> </a:t>
            </a:r>
            <a:r>
              <a:rPr lang="en-GB" dirty="0"/>
              <a:t>may need to speak to class teacher</a:t>
            </a:r>
          </a:p>
          <a:p>
            <a:endParaRPr lang="en-GB" dirty="0"/>
          </a:p>
        </p:txBody>
      </p:sp>
      <p:sp>
        <p:nvSpPr>
          <p:cNvPr id="4" name="Slide Number Placeholder 3"/>
          <p:cNvSpPr>
            <a:spLocks noGrp="1"/>
          </p:cNvSpPr>
          <p:nvPr>
            <p:ph type="sldNum" sz="quarter" idx="10"/>
          </p:nvPr>
        </p:nvSpPr>
        <p:spPr/>
        <p:txBody>
          <a:bodyPr/>
          <a:lstStyle/>
          <a:p>
            <a:pPr>
              <a:defRPr/>
            </a:pPr>
            <a:fld id="{1B786FED-58EC-478D-AE94-73E40532CFCC}" type="slidenum">
              <a:rPr lang="en-GB" smtClean="0">
                <a:solidFill>
                  <a:prstClr val="black"/>
                </a:solidFill>
              </a:rPr>
              <a:pPr>
                <a:defRPr/>
              </a:pPr>
              <a:t>13</a:t>
            </a:fld>
            <a:endParaRPr lang="en-GB" dirty="0">
              <a:solidFill>
                <a:prstClr val="black"/>
              </a:solidFill>
            </a:endParaRPr>
          </a:p>
        </p:txBody>
      </p:sp>
    </p:spTree>
    <p:extLst>
      <p:ext uri="{BB962C8B-B14F-4D97-AF65-F5344CB8AC3E}">
        <p14:creationId xmlns:p14="http://schemas.microsoft.com/office/powerpoint/2010/main" val="7185290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p:cNvSpPr>
          <p:nvPr>
            <p:ph type="sldImg"/>
          </p:nvPr>
        </p:nvSpPr>
        <p:spPr>
          <a:xfrm>
            <a:off x="1371600" y="1143000"/>
            <a:ext cx="4114800" cy="3086100"/>
          </a:xfrm>
          <a:ln/>
        </p:spPr>
      </p:sp>
      <p:sp>
        <p:nvSpPr>
          <p:cNvPr id="36866" name="Notes Placeholder 2"/>
          <p:cNvSpPr txBox="1">
            <a:spLocks noGrp="1"/>
          </p:cNvSpPr>
          <p:nvPr>
            <p:ph type="body" sz="quarter" idx="1"/>
          </p:nvPr>
        </p:nvSpPr>
        <p:spPr bwMode="auto">
          <a:noFill/>
        </p:spPr>
        <p:txBody>
          <a:bodyPr/>
          <a:lstStyle/>
          <a:p>
            <a:r>
              <a:rPr lang="en-GB" b="1" dirty="0">
                <a:latin typeface="Calibri" pitchFamily="34" charset="0"/>
              </a:rPr>
              <a:t>1 in 10 five to six year olds wet the bed</a:t>
            </a:r>
            <a:r>
              <a:rPr lang="en-GB" b="1" baseline="0" dirty="0">
                <a:latin typeface="Calibri" pitchFamily="34" charset="0"/>
              </a:rPr>
              <a:t> </a:t>
            </a:r>
            <a:r>
              <a:rPr lang="en-GB" b="1" dirty="0">
                <a:latin typeface="Calibri" pitchFamily="34" charset="0"/>
              </a:rPr>
              <a:t>- this decreases with age (NHS UK)</a:t>
            </a:r>
          </a:p>
          <a:p>
            <a:endParaRPr lang="en-GB" dirty="0">
              <a:latin typeface="Calibri" pitchFamily="34" charset="0"/>
            </a:endParaRPr>
          </a:p>
          <a:p>
            <a:r>
              <a:rPr lang="en-GB" dirty="0">
                <a:latin typeface="Calibri" pitchFamily="34" charset="0"/>
              </a:rPr>
              <a:t>Known as nocturnal enuresis</a:t>
            </a:r>
          </a:p>
        </p:txBody>
      </p:sp>
      <p:sp>
        <p:nvSpPr>
          <p:cNvPr id="4" name="Slide Number Placeholder 3"/>
          <p:cNvSpPr txBox="1"/>
          <p:nvPr/>
        </p:nvSpPr>
        <p:spPr>
          <a:xfrm>
            <a:off x="3884614" y="8685214"/>
            <a:ext cx="2971800" cy="458787"/>
          </a:xfrm>
          <a:prstGeom prst="rect">
            <a:avLst/>
          </a:prstGeom>
          <a:noFill/>
          <a:ln cap="flat">
            <a:noFill/>
          </a:ln>
        </p:spPr>
        <p:txBody>
          <a:bodyPr anchor="b"/>
          <a:lstStyle/>
          <a:p>
            <a:pPr algn="r">
              <a:defRPr sz="1800" b="0" i="0" u="none" strike="noStrike" kern="0" cap="none" spc="0" baseline="0">
                <a:solidFill>
                  <a:srgbClr val="000000"/>
                </a:solidFill>
                <a:uFillTx/>
              </a:defRPr>
            </a:pPr>
            <a:fld id="{9C67CEB7-7A53-4921-8089-585E067BB4AB}" type="slidenum">
              <a:rPr kern="0">
                <a:solidFill>
                  <a:srgbClr val="000000"/>
                </a:solidFill>
              </a:rPr>
              <a:pPr algn="r">
                <a:defRPr sz="1800" b="0" i="0" u="none" strike="noStrike" kern="0" cap="none" spc="0" baseline="0">
                  <a:solidFill>
                    <a:srgbClr val="000000"/>
                  </a:solidFill>
                  <a:uFillTx/>
                </a:defRPr>
              </a:pPr>
              <a:t>15</a:t>
            </a:fld>
            <a:endParaRPr lang="en-GB" sz="1200" kern="0" dirty="0">
              <a:solidFill>
                <a:srgbClr val="000000"/>
              </a:solidFil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Slide Image Placeholder 1"/>
          <p:cNvSpPr>
            <a:spLocks noGrp="1" noRot="1" noChangeAspect="1"/>
          </p:cNvSpPr>
          <p:nvPr>
            <p:ph type="sldImg"/>
          </p:nvPr>
        </p:nvSpPr>
        <p:spPr>
          <a:xfrm>
            <a:off x="1371600" y="1143000"/>
            <a:ext cx="4114800" cy="3086100"/>
          </a:xfrm>
          <a:ln/>
        </p:spPr>
      </p:sp>
      <p:sp>
        <p:nvSpPr>
          <p:cNvPr id="38914" name="Notes Placeholder 2"/>
          <p:cNvSpPr txBox="1">
            <a:spLocks noGrp="1"/>
          </p:cNvSpPr>
          <p:nvPr>
            <p:ph type="body" sz="quarter" idx="1"/>
          </p:nvPr>
        </p:nvSpPr>
        <p:spPr bwMode="auto">
          <a:noFill/>
        </p:spPr>
        <p:txBody>
          <a:bodyPr/>
          <a:lstStyle/>
          <a:p>
            <a:r>
              <a:rPr lang="en-GB" dirty="0">
                <a:latin typeface="Calibri" pitchFamily="34" charset="0"/>
              </a:rPr>
              <a:t>The reason for night-time wetting</a:t>
            </a:r>
            <a:r>
              <a:rPr lang="en-GB" baseline="0" dirty="0">
                <a:latin typeface="Calibri" pitchFamily="34" charset="0"/>
              </a:rPr>
              <a:t> is </a:t>
            </a:r>
            <a:r>
              <a:rPr lang="en-GB" dirty="0">
                <a:latin typeface="Calibri" pitchFamily="34" charset="0"/>
              </a:rPr>
              <a:t>not fully understood. It </a:t>
            </a:r>
            <a:r>
              <a:rPr lang="en-GB" b="1" dirty="0">
                <a:latin typeface="Calibri" pitchFamily="34" charset="0"/>
              </a:rPr>
              <a:t>is</a:t>
            </a:r>
            <a:r>
              <a:rPr lang="en-GB" b="1" baseline="0" dirty="0">
                <a:latin typeface="Calibri" pitchFamily="34" charset="0"/>
              </a:rPr>
              <a:t> </a:t>
            </a:r>
            <a:r>
              <a:rPr lang="en-GB" b="1" dirty="0">
                <a:latin typeface="Calibri" pitchFamily="34" charset="0"/>
              </a:rPr>
              <a:t>not </a:t>
            </a:r>
            <a:r>
              <a:rPr lang="en-GB" b="0" dirty="0">
                <a:latin typeface="Calibri" pitchFamily="34" charset="0"/>
              </a:rPr>
              <a:t>due to </a:t>
            </a:r>
            <a:r>
              <a:rPr lang="en-GB" dirty="0">
                <a:latin typeface="Calibri" pitchFamily="34" charset="0"/>
              </a:rPr>
              <a:t>laziness. There may be more than one cause for bed wetting. </a:t>
            </a:r>
          </a:p>
          <a:p>
            <a:r>
              <a:rPr lang="en-GB" b="1" dirty="0">
                <a:latin typeface="Calibri" pitchFamily="34" charset="0"/>
              </a:rPr>
              <a:t>Fluids </a:t>
            </a:r>
            <a:r>
              <a:rPr lang="en-GB" dirty="0">
                <a:latin typeface="Calibri" pitchFamily="34" charset="0"/>
              </a:rPr>
              <a:t>– cutting back on fluids will make symptoms worse as urine becomes more concentrated, which irritates the bladder.</a:t>
            </a:r>
            <a:r>
              <a:rPr lang="en-GB" baseline="0" dirty="0">
                <a:latin typeface="Calibri" pitchFamily="34" charset="0"/>
              </a:rPr>
              <a:t>  Can limit bladder capacity </a:t>
            </a:r>
            <a:r>
              <a:rPr lang="en-GB" dirty="0">
                <a:latin typeface="Calibri" pitchFamily="34" charset="0"/>
              </a:rPr>
              <a:t>– so bladder is unable to hold larger amounts of urine overnight. Restricting fluids in the evenings can also cause the urine to become more concentrated and irritate the bladder. Children should be able to drink up until they go to bed. </a:t>
            </a:r>
          </a:p>
          <a:p>
            <a:r>
              <a:rPr lang="en-GB" b="1" dirty="0">
                <a:latin typeface="Calibri" pitchFamily="34" charset="0"/>
              </a:rPr>
              <a:t>Rousability</a:t>
            </a:r>
            <a:r>
              <a:rPr lang="en-GB" dirty="0">
                <a:latin typeface="Calibri" pitchFamily="34" charset="0"/>
              </a:rPr>
              <a:t> – is the inability of the brain to recognise and react to the signals</a:t>
            </a:r>
            <a:r>
              <a:rPr lang="en-GB" baseline="0" dirty="0">
                <a:latin typeface="Calibri" pitchFamily="34" charset="0"/>
              </a:rPr>
              <a:t> from the bladder when it needs to empty during sleep.</a:t>
            </a:r>
            <a:endParaRPr lang="en-GB" dirty="0">
              <a:latin typeface="Calibri" pitchFamily="34" charset="0"/>
            </a:endParaRPr>
          </a:p>
          <a:p>
            <a:r>
              <a:rPr lang="en-GB" b="1" dirty="0">
                <a:latin typeface="Calibri" pitchFamily="34" charset="0"/>
              </a:rPr>
              <a:t>Lack of vasopressin </a:t>
            </a:r>
            <a:r>
              <a:rPr lang="en-GB" dirty="0">
                <a:latin typeface="Calibri" pitchFamily="34" charset="0"/>
              </a:rPr>
              <a:t>– The body produces a hormone at night called vasopressin – this slows urine production overnight.  Some children may not produce enough of this hormone. </a:t>
            </a:r>
          </a:p>
          <a:p>
            <a:r>
              <a:rPr lang="en-GB" b="1" dirty="0">
                <a:latin typeface="Calibri" pitchFamily="34" charset="0"/>
              </a:rPr>
              <a:t>Hereditary </a:t>
            </a:r>
            <a:r>
              <a:rPr lang="en-GB" dirty="0">
                <a:latin typeface="Calibri" pitchFamily="34" charset="0"/>
              </a:rPr>
              <a:t>– Likelihood there is a family history of bedwetting. </a:t>
            </a:r>
          </a:p>
        </p:txBody>
      </p:sp>
      <p:sp>
        <p:nvSpPr>
          <p:cNvPr id="4" name="Slide Number Placeholder 3"/>
          <p:cNvSpPr txBox="1"/>
          <p:nvPr/>
        </p:nvSpPr>
        <p:spPr>
          <a:xfrm>
            <a:off x="3884614" y="8685214"/>
            <a:ext cx="2971800" cy="458787"/>
          </a:xfrm>
          <a:prstGeom prst="rect">
            <a:avLst/>
          </a:prstGeom>
          <a:noFill/>
          <a:ln cap="flat">
            <a:noFill/>
          </a:ln>
        </p:spPr>
        <p:txBody>
          <a:bodyPr anchor="b"/>
          <a:lstStyle/>
          <a:p>
            <a:pPr algn="r">
              <a:defRPr sz="1800" b="0" i="0" u="none" strike="noStrike" kern="0" cap="none" spc="0" baseline="0">
                <a:solidFill>
                  <a:srgbClr val="000000"/>
                </a:solidFill>
                <a:uFillTx/>
              </a:defRPr>
            </a:pPr>
            <a:fld id="{A1733BFD-9A87-4FB0-A388-954D7554A963}" type="slidenum">
              <a:rPr kern="0">
                <a:solidFill>
                  <a:srgbClr val="000000"/>
                </a:solidFill>
              </a:rPr>
              <a:pPr algn="r">
                <a:defRPr sz="1800" b="0" i="0" u="none" strike="noStrike" kern="0" cap="none" spc="0" baseline="0">
                  <a:solidFill>
                    <a:srgbClr val="000000"/>
                  </a:solidFill>
                  <a:uFillTx/>
                </a:defRPr>
              </a:pPr>
              <a:t>16</a:t>
            </a:fld>
            <a:endParaRPr lang="en-GB" sz="1200" kern="0" dirty="0">
              <a:solidFill>
                <a:srgbClr val="000000"/>
              </a:solidFil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B786FED-58EC-478D-AE94-73E40532CFCC}" type="slidenum">
              <a:rPr lang="en-GB" smtClean="0">
                <a:solidFill>
                  <a:prstClr val="black"/>
                </a:solidFill>
              </a:rPr>
              <a:pPr>
                <a:defRPr/>
              </a:pPr>
              <a:t>17</a:t>
            </a:fld>
            <a:endParaRPr lang="en-GB" dirty="0">
              <a:solidFill>
                <a:prstClr val="black"/>
              </a:solidFill>
            </a:endParaRPr>
          </a:p>
        </p:txBody>
      </p:sp>
    </p:spTree>
    <p:extLst>
      <p:ext uri="{BB962C8B-B14F-4D97-AF65-F5344CB8AC3E}">
        <p14:creationId xmlns:p14="http://schemas.microsoft.com/office/powerpoint/2010/main" val="39314005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Slide Image Placeholder 1"/>
          <p:cNvSpPr>
            <a:spLocks noGrp="1" noRot="1" noChangeAspect="1"/>
          </p:cNvSpPr>
          <p:nvPr>
            <p:ph type="sldImg"/>
          </p:nvPr>
        </p:nvSpPr>
        <p:spPr>
          <a:xfrm>
            <a:off x="1371600" y="1143000"/>
            <a:ext cx="4114800" cy="3086100"/>
          </a:xfrm>
          <a:ln/>
        </p:spPr>
      </p:sp>
      <p:sp>
        <p:nvSpPr>
          <p:cNvPr id="40962" name="Notes Placeholder 2"/>
          <p:cNvSpPr txBox="1">
            <a:spLocks noGrp="1"/>
          </p:cNvSpPr>
          <p:nvPr>
            <p:ph type="body" sz="quarter" idx="1"/>
          </p:nvPr>
        </p:nvSpPr>
        <p:spPr bwMode="auto">
          <a:noFill/>
        </p:spPr>
        <p:txBody>
          <a:bodyPr/>
          <a:lstStyle/>
          <a:p>
            <a:r>
              <a:rPr lang="en-GB" b="1" dirty="0">
                <a:latin typeface="Calibri" pitchFamily="34" charset="0"/>
              </a:rPr>
              <a:t>Treat day wetting &amp; constipation</a:t>
            </a:r>
            <a:r>
              <a:rPr lang="en-GB" dirty="0">
                <a:latin typeface="Calibri" pitchFamily="34" charset="0"/>
              </a:rPr>
              <a:t> – as this will impact on night-time wetting.</a:t>
            </a:r>
          </a:p>
          <a:p>
            <a:r>
              <a:rPr lang="en-GB" b="1" dirty="0">
                <a:latin typeface="Calibri" pitchFamily="34" charset="0"/>
              </a:rPr>
              <a:t>Double voiding </a:t>
            </a:r>
            <a:r>
              <a:rPr lang="en-GB" dirty="0">
                <a:latin typeface="Calibri" pitchFamily="34" charset="0"/>
              </a:rPr>
              <a:t>- Encourages bladder to fully empty before bed. Needs to become part of bedtime routine.</a:t>
            </a:r>
          </a:p>
          <a:p>
            <a:endParaRPr lang="en-GB" dirty="0">
              <a:latin typeface="Calibri" pitchFamily="34" charset="0"/>
            </a:endParaRPr>
          </a:p>
        </p:txBody>
      </p:sp>
      <p:sp>
        <p:nvSpPr>
          <p:cNvPr id="4" name="Slide Number Placeholder 3"/>
          <p:cNvSpPr txBox="1"/>
          <p:nvPr/>
        </p:nvSpPr>
        <p:spPr>
          <a:xfrm>
            <a:off x="3884614" y="8685214"/>
            <a:ext cx="2971800" cy="458787"/>
          </a:xfrm>
          <a:prstGeom prst="rect">
            <a:avLst/>
          </a:prstGeom>
          <a:noFill/>
          <a:ln cap="flat">
            <a:noFill/>
          </a:ln>
        </p:spPr>
        <p:txBody>
          <a:bodyPr anchor="b"/>
          <a:lstStyle/>
          <a:p>
            <a:pPr algn="r">
              <a:defRPr sz="1800" b="0" i="0" u="none" strike="noStrike" kern="0" cap="none" spc="0" baseline="0">
                <a:solidFill>
                  <a:srgbClr val="000000"/>
                </a:solidFill>
                <a:uFillTx/>
              </a:defRPr>
            </a:pPr>
            <a:fld id="{38089D7F-CD0E-4001-82A3-BEB445F10CB8}" type="slidenum">
              <a:rPr kern="0">
                <a:solidFill>
                  <a:srgbClr val="000000"/>
                </a:solidFill>
              </a:rPr>
              <a:pPr algn="r">
                <a:defRPr sz="1800" b="0" i="0" u="none" strike="noStrike" kern="0" cap="none" spc="0" baseline="0">
                  <a:solidFill>
                    <a:srgbClr val="000000"/>
                  </a:solidFill>
                  <a:uFillTx/>
                </a:defRPr>
              </a:pPr>
              <a:t>18</a:t>
            </a:fld>
            <a:endParaRPr lang="en-GB" sz="1200" kern="0" dirty="0">
              <a:solidFill>
                <a:srgbClr val="000000"/>
              </a:solidFil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GB" b="1" dirty="0"/>
              <a:t>Easy access to toilet &amp; night light </a:t>
            </a:r>
            <a:r>
              <a:rPr lang="en-GB" dirty="0"/>
              <a:t>– imagine house from your child’s point of view. Can be afraid to get up because too dark/cold/noisy etc. Avoid scary books/films prior to bed time. Your toilet may not be on the same floor as the bedrooms!</a:t>
            </a:r>
          </a:p>
          <a:p>
            <a:r>
              <a:rPr lang="en-GB" b="1" dirty="0"/>
              <a:t>Do not lift </a:t>
            </a:r>
            <a:r>
              <a:rPr lang="en-GB" dirty="0"/>
              <a:t>– lifting encourages child to continue to wee in their sleep as they are not fully awake when lifted.</a:t>
            </a:r>
            <a:r>
              <a:rPr lang="en-GB" baseline="0" dirty="0"/>
              <a:t> </a:t>
            </a:r>
          </a:p>
          <a:p>
            <a:r>
              <a:rPr lang="en-GB" b="1" baseline="0" dirty="0"/>
              <a:t>Changing bedding &amp; clothing – </a:t>
            </a:r>
            <a:r>
              <a:rPr lang="en-GB" b="0" baseline="0" dirty="0"/>
              <a:t>this will give the child some ownership for their bed wetting and won’t be seen to be only the parent/carers responsibility</a:t>
            </a:r>
            <a:endParaRPr lang="en-GB" b="0" dirty="0"/>
          </a:p>
          <a:p>
            <a:r>
              <a:rPr lang="en-GB" b="1" dirty="0"/>
              <a:t>Praise </a:t>
            </a:r>
            <a:r>
              <a:rPr lang="en-GB" dirty="0"/>
              <a:t>– Remember the child is not wanting to wet the bed, so parents need to stay calm and avoid chastisement!  Should not use systems that penalise or remove previously gained rewards. Praise for increasing fluid intake, double voiding,</a:t>
            </a:r>
            <a:r>
              <a:rPr lang="en-GB" baseline="0" dirty="0"/>
              <a:t> help with changing the bed and clothing and small step progress.</a:t>
            </a:r>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1B786FED-58EC-478D-AE94-73E40532CFCC}" type="slidenum">
              <a:rPr lang="en-GB" smtClean="0">
                <a:solidFill>
                  <a:prstClr val="black"/>
                </a:solidFill>
              </a:rPr>
              <a:pPr>
                <a:defRPr/>
              </a:pPr>
              <a:t>19</a:t>
            </a:fld>
            <a:endParaRPr lang="en-GB" dirty="0">
              <a:solidFill>
                <a:prstClr val="black"/>
              </a:solidFill>
            </a:endParaRPr>
          </a:p>
        </p:txBody>
      </p:sp>
    </p:spTree>
    <p:extLst>
      <p:ext uri="{BB962C8B-B14F-4D97-AF65-F5344CB8AC3E}">
        <p14:creationId xmlns:p14="http://schemas.microsoft.com/office/powerpoint/2010/main" val="34516463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Slide Image Placeholder 1"/>
          <p:cNvSpPr>
            <a:spLocks noGrp="1" noRot="1" noChangeAspect="1" noTextEdit="1"/>
          </p:cNvSpPr>
          <p:nvPr>
            <p:ph type="sldImg"/>
          </p:nvPr>
        </p:nvSpPr>
        <p:spPr>
          <a:xfrm>
            <a:off x="1371600" y="1143000"/>
            <a:ext cx="4114800" cy="3086100"/>
          </a:xfrm>
          <a:ln/>
        </p:spPr>
      </p:sp>
      <p:sp>
        <p:nvSpPr>
          <p:cNvPr id="45058" name="Notes Placeholder 2"/>
          <p:cNvSpPr txBox="1">
            <a:spLocks noGrp="1"/>
          </p:cNvSpPr>
          <p:nvPr>
            <p:ph type="body" sz="quarter" idx="1"/>
          </p:nvPr>
        </p:nvSpPr>
        <p:spPr bwMode="auto">
          <a:noFill/>
        </p:spPr>
        <p:txBody>
          <a:bodyPr/>
          <a:lstStyle/>
          <a:p>
            <a:endParaRPr lang="en-GB" dirty="0">
              <a:latin typeface="Calibri" pitchFamily="34" charset="0"/>
            </a:endParaRPr>
          </a:p>
        </p:txBody>
      </p:sp>
      <p:sp>
        <p:nvSpPr>
          <p:cNvPr id="4" name="Slide Number Placeholder 3"/>
          <p:cNvSpPr txBox="1"/>
          <p:nvPr/>
        </p:nvSpPr>
        <p:spPr>
          <a:xfrm>
            <a:off x="3884614" y="8685214"/>
            <a:ext cx="2971800" cy="458787"/>
          </a:xfrm>
          <a:prstGeom prst="rect">
            <a:avLst/>
          </a:prstGeom>
          <a:noFill/>
          <a:ln cap="flat">
            <a:noFill/>
          </a:ln>
        </p:spPr>
        <p:txBody>
          <a:bodyPr anchor="b"/>
          <a:lstStyle/>
          <a:p>
            <a:pPr algn="r">
              <a:defRPr sz="1800" b="0" i="0" u="none" strike="noStrike" kern="0" cap="none" spc="0" baseline="0">
                <a:solidFill>
                  <a:srgbClr val="000000"/>
                </a:solidFill>
                <a:uFillTx/>
              </a:defRPr>
            </a:pPr>
            <a:fld id="{B0447491-4B3B-49A8-884B-0A12962451F9}" type="slidenum">
              <a:rPr kern="0">
                <a:solidFill>
                  <a:srgbClr val="000000"/>
                </a:solidFill>
              </a:rPr>
              <a:pPr algn="r">
                <a:defRPr sz="1800" b="0" i="0" u="none" strike="noStrike" kern="0" cap="none" spc="0" baseline="0">
                  <a:solidFill>
                    <a:srgbClr val="000000"/>
                  </a:solidFill>
                  <a:uFillTx/>
                </a:defRPr>
              </a:pPr>
              <a:t>20</a:t>
            </a:fld>
            <a:endParaRPr lang="en-GB" sz="1200" kern="0" dirty="0">
              <a:solidFill>
                <a:srgbClr val="000000"/>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Rot="1" noChangeAspect="1" noTextEdit="1"/>
          </p:cNvSpPr>
          <p:nvPr>
            <p:ph type="sldImg"/>
          </p:nvPr>
        </p:nvSpPr>
        <p:spPr>
          <a:xfrm>
            <a:off x="1371600" y="1143000"/>
            <a:ext cx="4114800" cy="3086100"/>
          </a:xfrm>
          <a:ln/>
        </p:spPr>
      </p:sp>
      <p:sp>
        <p:nvSpPr>
          <p:cNvPr id="49154" name="Text Box 3"/>
          <p:cNvSpPr txBox="1">
            <a:spLocks noGrp="1"/>
          </p:cNvSpPr>
          <p:nvPr>
            <p:ph type="body" idx="1"/>
          </p:nvPr>
        </p:nvSpPr>
        <p:spPr bwMode="auto">
          <a:noFill/>
        </p:spPr>
        <p:txBody>
          <a:bodyPr/>
          <a:lstStyle/>
          <a:p>
            <a:r>
              <a:rPr lang="en-GB" dirty="0">
                <a:latin typeface="Calibri" pitchFamily="34" charset="0"/>
              </a:rPr>
              <a:t>Food enters the stomach,</a:t>
            </a:r>
            <a:r>
              <a:rPr lang="en-GB" baseline="0" dirty="0">
                <a:latin typeface="Calibri" pitchFamily="34" charset="0"/>
              </a:rPr>
              <a:t> </a:t>
            </a:r>
            <a:r>
              <a:rPr lang="en-GB" dirty="0">
                <a:latin typeface="Calibri" pitchFamily="34" charset="0"/>
              </a:rPr>
              <a:t>churns the food,</a:t>
            </a:r>
            <a:r>
              <a:rPr lang="en-GB" baseline="0" dirty="0">
                <a:latin typeface="Calibri" pitchFamily="34" charset="0"/>
              </a:rPr>
              <a:t> </a:t>
            </a:r>
            <a:r>
              <a:rPr lang="en-GB" dirty="0">
                <a:latin typeface="Calibri" pitchFamily="34" charset="0"/>
              </a:rPr>
              <a:t>adds gastric juices to make a liquid.</a:t>
            </a:r>
          </a:p>
          <a:p>
            <a:r>
              <a:rPr lang="en-GB" dirty="0">
                <a:latin typeface="Calibri" pitchFamily="34" charset="0"/>
              </a:rPr>
              <a:t>This</a:t>
            </a:r>
            <a:r>
              <a:rPr lang="en-GB" baseline="0" dirty="0">
                <a:latin typeface="Calibri" pitchFamily="34" charset="0"/>
              </a:rPr>
              <a:t> </a:t>
            </a:r>
            <a:r>
              <a:rPr lang="en-GB" dirty="0">
                <a:latin typeface="Calibri" pitchFamily="34" charset="0"/>
              </a:rPr>
              <a:t>enters the small intestine</a:t>
            </a:r>
            <a:r>
              <a:rPr lang="en-GB" baseline="0" dirty="0">
                <a:latin typeface="Calibri" pitchFamily="34" charset="0"/>
              </a:rPr>
              <a:t> where nutrients are absorbed. </a:t>
            </a:r>
            <a:r>
              <a:rPr lang="en-GB" dirty="0">
                <a:latin typeface="Calibri" pitchFamily="34" charset="0"/>
              </a:rPr>
              <a:t> </a:t>
            </a:r>
          </a:p>
          <a:p>
            <a:r>
              <a:rPr lang="en-GB" dirty="0">
                <a:latin typeface="Calibri" pitchFamily="34" charset="0"/>
              </a:rPr>
              <a:t>The large intestine transports the waste products (poo)</a:t>
            </a:r>
            <a:r>
              <a:rPr lang="en-GB" baseline="0" dirty="0">
                <a:latin typeface="Calibri" pitchFamily="34" charset="0"/>
              </a:rPr>
              <a:t> to the rectum where a soft formed stool is passed via the anus.</a:t>
            </a:r>
            <a:endParaRPr lang="en-GB" dirty="0">
              <a:latin typeface="Calibri" pitchFamily="34" charset="0"/>
            </a:endParaRPr>
          </a:p>
          <a:p>
            <a:endParaRPr lang="en-GB" dirty="0">
              <a:latin typeface="Calibri" pitchFamily="34" charset="0"/>
            </a:endParaRPr>
          </a:p>
          <a:p>
            <a:endParaRPr lang="en-GB" dirty="0">
              <a:latin typeface="Calibri"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a:xfrm>
            <a:off x="1371600" y="1143000"/>
            <a:ext cx="4114800" cy="3086100"/>
          </a:xfrm>
          <a:ln/>
        </p:spPr>
      </p:sp>
      <p:sp>
        <p:nvSpPr>
          <p:cNvPr id="47106" name="Text Box 3"/>
          <p:cNvSpPr txBox="1">
            <a:spLocks noGrp="1"/>
          </p:cNvSpPr>
          <p:nvPr>
            <p:ph type="body" idx="1"/>
          </p:nvPr>
        </p:nvSpPr>
        <p:spPr bwMode="auto">
          <a:noFill/>
        </p:spPr>
        <p:txBody>
          <a:bodyPr/>
          <a:lstStyle/>
          <a:p>
            <a:pPr marL="171450" indent="-171450">
              <a:buFont typeface="Arial" panose="020B0604020202020204" pitchFamily="34" charset="0"/>
              <a:buChar char="•"/>
            </a:pPr>
            <a:r>
              <a:rPr lang="en-GB" dirty="0">
                <a:latin typeface="Calibri" pitchFamily="34" charset="0"/>
              </a:rPr>
              <a:t>One episode of pain can cause a child to become afraid of going to toilet. </a:t>
            </a:r>
          </a:p>
          <a:p>
            <a:pPr marL="171450" indent="-171450">
              <a:buFont typeface="Arial" panose="020B0604020202020204" pitchFamily="34" charset="0"/>
              <a:buChar char="•"/>
            </a:pPr>
            <a:r>
              <a:rPr lang="en-GB" dirty="0">
                <a:latin typeface="Calibri" pitchFamily="34" charset="0"/>
              </a:rPr>
              <a:t>This avoidance can lead to a build up in bowel and then becomes even harder to pass.</a:t>
            </a:r>
          </a:p>
          <a:p>
            <a:pPr marL="171450" indent="-171450">
              <a:buFont typeface="Arial" panose="020B0604020202020204" pitchFamily="34" charset="0"/>
              <a:buChar char="•"/>
            </a:pPr>
            <a:r>
              <a:rPr lang="en-GB" dirty="0">
                <a:latin typeface="Calibri" pitchFamily="34" charset="0"/>
              </a:rPr>
              <a:t>Children</a:t>
            </a:r>
            <a:r>
              <a:rPr lang="en-GB" baseline="0" dirty="0">
                <a:latin typeface="Calibri" pitchFamily="34" charset="0"/>
              </a:rPr>
              <a:t> are regularly admitted to hospital due to constipation.</a:t>
            </a:r>
            <a:endParaRPr lang="en-GB" dirty="0">
              <a:latin typeface="Calibri" pitchFamily="34" charset="0"/>
            </a:endParaRPr>
          </a:p>
          <a:p>
            <a:endParaRPr lang="en-GB" dirty="0">
              <a:latin typeface="Calibri"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B786FED-58EC-478D-AE94-73E40532CFCC}" type="slidenum">
              <a:rPr lang="en-GB" smtClean="0">
                <a:solidFill>
                  <a:prstClr val="black"/>
                </a:solidFill>
              </a:rPr>
              <a:pPr>
                <a:defRPr/>
              </a:pPr>
              <a:t>23</a:t>
            </a:fld>
            <a:endParaRPr lang="en-GB" dirty="0">
              <a:solidFill>
                <a:prstClr val="black"/>
              </a:solidFill>
            </a:endParaRPr>
          </a:p>
        </p:txBody>
      </p:sp>
    </p:spTree>
    <p:extLst>
      <p:ext uri="{BB962C8B-B14F-4D97-AF65-F5344CB8AC3E}">
        <p14:creationId xmlns:p14="http://schemas.microsoft.com/office/powerpoint/2010/main" val="30880973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spect="1" noTextEdit="1"/>
          </p:cNvSpPr>
          <p:nvPr>
            <p:ph type="sldImg"/>
          </p:nvPr>
        </p:nvSpPr>
        <p:spPr>
          <a:xfrm>
            <a:off x="1371600" y="1143000"/>
            <a:ext cx="4114800" cy="3086100"/>
          </a:xfrm>
          <a:ln/>
        </p:spPr>
      </p:sp>
      <p:sp>
        <p:nvSpPr>
          <p:cNvPr id="51202" name="Text Box 3"/>
          <p:cNvSpPr txBox="1">
            <a:spLocks noGrp="1"/>
          </p:cNvSpPr>
          <p:nvPr>
            <p:ph type="body" idx="1"/>
          </p:nvPr>
        </p:nvSpPr>
        <p:spPr bwMode="auto">
          <a:noFill/>
        </p:spPr>
        <p:txBody>
          <a:bodyPr/>
          <a:lstStyle/>
          <a:p>
            <a:r>
              <a:rPr lang="en-GB" dirty="0">
                <a:latin typeface="Calibri" pitchFamily="34" charset="0"/>
              </a:rPr>
              <a:t>Type 1 - has spent the longest time in the bowel. They are hard to pass and often requires a lot of straining.</a:t>
            </a:r>
          </a:p>
          <a:p>
            <a:r>
              <a:rPr lang="en-GB" dirty="0">
                <a:latin typeface="Calibri" pitchFamily="34" charset="0"/>
              </a:rPr>
              <a:t>Type 7 – has spent the least time in the bowel. Has the need to pass urgently and accidents may happen.</a:t>
            </a:r>
          </a:p>
          <a:p>
            <a:r>
              <a:rPr lang="en-GB" dirty="0">
                <a:latin typeface="Calibri" pitchFamily="34" charset="0"/>
              </a:rPr>
              <a:t>Ideal poo is 4.</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Rot="1" noChangeAspect="1" noTextEdit="1"/>
          </p:cNvSpPr>
          <p:nvPr>
            <p:ph type="sldImg"/>
          </p:nvPr>
        </p:nvSpPr>
        <p:spPr>
          <a:xfrm>
            <a:off x="1371600" y="1143000"/>
            <a:ext cx="4114800" cy="3086100"/>
          </a:xfrm>
          <a:ln/>
        </p:spPr>
      </p:sp>
      <p:sp>
        <p:nvSpPr>
          <p:cNvPr id="53250" name="Text Box 3"/>
          <p:cNvSpPr txBox="1">
            <a:spLocks noGrp="1"/>
          </p:cNvSpPr>
          <p:nvPr>
            <p:ph type="body" idx="1"/>
          </p:nvPr>
        </p:nvSpPr>
        <p:spPr bwMode="auto">
          <a:noFill/>
        </p:spPr>
        <p:txBody>
          <a:bodyPr/>
          <a:lstStyle/>
          <a:p>
            <a:r>
              <a:rPr lang="en-GB" b="1" dirty="0">
                <a:latin typeface="Calibri" pitchFamily="34" charset="0"/>
              </a:rPr>
              <a:t>Cause of constipation </a:t>
            </a:r>
            <a:r>
              <a:rPr lang="en-GB" dirty="0">
                <a:latin typeface="Calibri" pitchFamily="34" charset="0"/>
              </a:rPr>
              <a:t>– poor diet; poor</a:t>
            </a:r>
            <a:r>
              <a:rPr lang="en-GB" baseline="0" dirty="0">
                <a:latin typeface="Calibri" pitchFamily="34" charset="0"/>
              </a:rPr>
              <a:t> </a:t>
            </a:r>
            <a:r>
              <a:rPr lang="en-GB" dirty="0">
                <a:latin typeface="Calibri" pitchFamily="34" charset="0"/>
              </a:rPr>
              <a:t>fluid intake; lack of exercise; avoidance in passing stool (poo); medical condition; can be unknown. </a:t>
            </a:r>
          </a:p>
          <a:p>
            <a:r>
              <a:rPr lang="en-GB" dirty="0">
                <a:latin typeface="Calibri" pitchFamily="34" charset="0"/>
              </a:rPr>
              <a:t>Constipation can become a problem over many months and years. It can take a long time resolve. </a:t>
            </a:r>
          </a:p>
          <a:p>
            <a:r>
              <a:rPr lang="en-GB" dirty="0">
                <a:latin typeface="Calibri" pitchFamily="34" charset="0"/>
              </a:rPr>
              <a:t>An impacted bowel works less efficiently as the nerve endings are damaged and the signals</a:t>
            </a:r>
            <a:r>
              <a:rPr lang="en-GB" baseline="0" dirty="0">
                <a:latin typeface="Calibri" pitchFamily="34" charset="0"/>
              </a:rPr>
              <a:t> to the brain can be disrupted. Children will often have no sensation that they need to do a poo until it is too late and has soiled.  It is not their fault!!</a:t>
            </a:r>
            <a:endParaRPr lang="en-GB" dirty="0">
              <a:latin typeface="Calibri" pitchFamily="34" charset="0"/>
            </a:endParaRPr>
          </a:p>
          <a:p>
            <a:endParaRPr lang="en-GB" dirty="0">
              <a:latin typeface="Calibri"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B786FED-58EC-478D-AE94-73E40532CFCC}" type="slidenum">
              <a:rPr lang="en-GB" smtClean="0">
                <a:solidFill>
                  <a:prstClr val="black"/>
                </a:solidFill>
              </a:rPr>
              <a:pPr>
                <a:defRPr/>
              </a:pPr>
              <a:t>26</a:t>
            </a:fld>
            <a:endParaRPr lang="en-GB" dirty="0">
              <a:solidFill>
                <a:prstClr val="black"/>
              </a:solidFill>
            </a:endParaRPr>
          </a:p>
        </p:txBody>
      </p:sp>
    </p:spTree>
    <p:extLst>
      <p:ext uri="{BB962C8B-B14F-4D97-AF65-F5344CB8AC3E}">
        <p14:creationId xmlns:p14="http://schemas.microsoft.com/office/powerpoint/2010/main" val="7973643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TextEdit="1"/>
          </p:cNvSpPr>
          <p:nvPr>
            <p:ph type="sldImg"/>
          </p:nvPr>
        </p:nvSpPr>
        <p:spPr>
          <a:xfrm>
            <a:off x="1371600" y="1143000"/>
            <a:ext cx="4114800" cy="3086100"/>
          </a:xfrm>
          <a:ln/>
        </p:spPr>
      </p:sp>
      <p:sp>
        <p:nvSpPr>
          <p:cNvPr id="55298" name="Text Box 3"/>
          <p:cNvSpPr txBox="1">
            <a:spLocks noGrp="1"/>
          </p:cNvSpPr>
          <p:nvPr>
            <p:ph type="body" idx="1"/>
          </p:nvPr>
        </p:nvSpPr>
        <p:spPr bwMode="auto">
          <a:noFill/>
        </p:spPr>
        <p:txBody>
          <a:bodyPr/>
          <a:lstStyle/>
          <a:p>
            <a:r>
              <a:rPr lang="en-GB" sz="1000" b="1" dirty="0">
                <a:latin typeface="Calibri" pitchFamily="34" charset="0"/>
              </a:rPr>
              <a:t>Exercise</a:t>
            </a:r>
            <a:r>
              <a:rPr lang="en-GB" sz="1000" dirty="0">
                <a:latin typeface="Calibri" pitchFamily="34" charset="0"/>
              </a:rPr>
              <a:t> – helps with movement of bowel</a:t>
            </a:r>
          </a:p>
          <a:p>
            <a:r>
              <a:rPr lang="en-GB" sz="1000" b="1" dirty="0">
                <a:latin typeface="Calibri" pitchFamily="34" charset="0"/>
              </a:rPr>
              <a:t>Diet</a:t>
            </a:r>
            <a:r>
              <a:rPr lang="en-GB" sz="1000" dirty="0">
                <a:latin typeface="Calibri" pitchFamily="34" charset="0"/>
              </a:rPr>
              <a:t> – Healthy diet with 5 portions of fruit and vegetables; higher fibre type foods.</a:t>
            </a:r>
            <a:r>
              <a:rPr lang="en-GB" sz="1000" baseline="0" dirty="0">
                <a:latin typeface="Calibri" pitchFamily="34" charset="0"/>
              </a:rPr>
              <a:t> </a:t>
            </a:r>
            <a:r>
              <a:rPr lang="en-GB" sz="1000" b="1" baseline="0" dirty="0">
                <a:latin typeface="Calibri" pitchFamily="34" charset="0"/>
              </a:rPr>
              <a:t>Avoid too many bananas and excessive amounts of milk.</a:t>
            </a:r>
            <a:endParaRPr lang="en-GB" sz="1000" b="1" dirty="0">
              <a:latin typeface="Calibri" pitchFamily="34" charset="0"/>
            </a:endParaRPr>
          </a:p>
          <a:p>
            <a:r>
              <a:rPr lang="en-GB" sz="1000" b="1" dirty="0">
                <a:latin typeface="Calibri" pitchFamily="34" charset="0"/>
              </a:rPr>
              <a:t>Fluids</a:t>
            </a:r>
            <a:r>
              <a:rPr lang="en-GB" sz="1000" dirty="0">
                <a:latin typeface="Calibri" pitchFamily="34" charset="0"/>
              </a:rPr>
              <a:t> – 6-8 glasses. For those reluctant to drink,</a:t>
            </a:r>
            <a:r>
              <a:rPr lang="en-GB" sz="1000" baseline="0" dirty="0">
                <a:latin typeface="Calibri" pitchFamily="34" charset="0"/>
              </a:rPr>
              <a:t> fluids can be made up of jelly, ice lollies, sauces, custards, smoothies etc.</a:t>
            </a:r>
            <a:endParaRPr lang="en-GB" sz="1000" dirty="0">
              <a:latin typeface="Calibri" pitchFamily="34" charset="0"/>
            </a:endParaRPr>
          </a:p>
          <a:p>
            <a:r>
              <a:rPr lang="en-GB" sz="1000" b="1" dirty="0">
                <a:latin typeface="Calibri" pitchFamily="34" charset="0"/>
              </a:rPr>
              <a:t>Toilet routine</a:t>
            </a:r>
            <a:r>
              <a:rPr lang="en-GB" sz="1000" dirty="0">
                <a:latin typeface="Calibri" pitchFamily="34" charset="0"/>
              </a:rPr>
              <a:t> – encourage your child to sit on the toilet 20 – 30 minutes after meals and praise for trying</a:t>
            </a:r>
          </a:p>
          <a:p>
            <a:r>
              <a:rPr lang="en-GB" sz="1000" b="1" dirty="0">
                <a:latin typeface="Calibri" pitchFamily="34" charset="0"/>
              </a:rPr>
              <a:t>Toilet Comfort</a:t>
            </a:r>
            <a:r>
              <a:rPr lang="en-GB" sz="1000" dirty="0">
                <a:latin typeface="Calibri" pitchFamily="34" charset="0"/>
              </a:rPr>
              <a:t> – </a:t>
            </a:r>
            <a:r>
              <a:rPr lang="en-GB" sz="1000" baseline="0" dirty="0">
                <a:latin typeface="Calibri" pitchFamily="34" charset="0"/>
              </a:rPr>
              <a:t> it needs to be an environment that encourages the child to sit and stay. Can offer</a:t>
            </a:r>
            <a:r>
              <a:rPr lang="en-GB" sz="1000" dirty="0">
                <a:latin typeface="Calibri" pitchFamily="34" charset="0"/>
              </a:rPr>
              <a:t> books, puzzle books.</a:t>
            </a:r>
          </a:p>
          <a:p>
            <a:r>
              <a:rPr lang="en-GB" sz="1000" b="1" dirty="0">
                <a:latin typeface="Calibri" pitchFamily="34" charset="0"/>
              </a:rPr>
              <a:t>Position on toilet</a:t>
            </a:r>
            <a:r>
              <a:rPr lang="en-GB" sz="1000" dirty="0">
                <a:latin typeface="Calibri" pitchFamily="34" charset="0"/>
              </a:rPr>
              <a:t> – see chart above. Use balloons/bubbles,</a:t>
            </a:r>
            <a:r>
              <a:rPr lang="en-GB" sz="1000" baseline="0" dirty="0">
                <a:latin typeface="Calibri" pitchFamily="34" charset="0"/>
              </a:rPr>
              <a:t> deep breathing and rocking to and fro</a:t>
            </a:r>
            <a:r>
              <a:rPr lang="en-GB" sz="1000" dirty="0">
                <a:latin typeface="Calibri" pitchFamily="34" charset="0"/>
              </a:rPr>
              <a:t>.</a:t>
            </a:r>
          </a:p>
          <a:p>
            <a:r>
              <a:rPr lang="en-GB" sz="1000" b="1" dirty="0">
                <a:latin typeface="Calibri" pitchFamily="34" charset="0"/>
              </a:rPr>
              <a:t>If avoiding / in nappies</a:t>
            </a:r>
            <a:r>
              <a:rPr lang="en-GB" sz="1000" dirty="0">
                <a:latin typeface="Calibri" pitchFamily="34" charset="0"/>
              </a:rPr>
              <a:t> – will need step by step progress (never force onto toilet); always put nappy on/sit on potty in toilet area and stay whilst having poo (this is place to go); Involve child in stool being emptied in toilet and flushed; Child to flush toilet; Gradual progress to child sitting on toilet e.g. with nappy on/ sitting on toilet with hole in nappy/ Nappy removed. Teach to clean themselves &amp; wash hands – make fun with wipes and smelly soap. </a:t>
            </a:r>
          </a:p>
          <a:p>
            <a:r>
              <a:rPr lang="en-GB" sz="1000" b="1" dirty="0">
                <a:latin typeface="Calibri" pitchFamily="34" charset="0"/>
              </a:rPr>
              <a:t>Give lots of praise</a:t>
            </a:r>
            <a:r>
              <a:rPr lang="en-GB" sz="1000" dirty="0">
                <a:latin typeface="Calibri" pitchFamily="34" charset="0"/>
              </a:rPr>
              <a:t> for compliance. Can use reward system e.g. silver star for sitting on toilet, gold star for doing a poo with an agreed number of gold stars earned to result in a SMALL treat. </a:t>
            </a:r>
          </a:p>
          <a:p>
            <a:r>
              <a:rPr lang="en-GB" sz="1000" b="1" dirty="0">
                <a:latin typeface="Calibri" pitchFamily="34" charset="0"/>
              </a:rPr>
              <a:t>Medication</a:t>
            </a:r>
            <a:r>
              <a:rPr lang="en-GB" sz="1000" dirty="0">
                <a:latin typeface="Calibri" pitchFamily="34" charset="0"/>
              </a:rPr>
              <a:t> – should be given to clear bowel. It is important medication is given regularly and continued even after bulk of poo has gone. This is to help keep poo soft and easy to pass. Follow doctors instructions and stop only on advice of doctor.</a:t>
            </a:r>
          </a:p>
          <a:p>
            <a:r>
              <a:rPr lang="en-GB" sz="1000" dirty="0">
                <a:latin typeface="Calibri" pitchFamily="34" charset="0"/>
              </a:rPr>
              <a:t>All this to continue even during holidays. May take some time so be patient.</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a:xfrm>
            <a:off x="1371600" y="1143000"/>
            <a:ext cx="4114800" cy="3086100"/>
          </a:xfrm>
          <a:ln/>
        </p:spPr>
      </p:sp>
      <p:sp>
        <p:nvSpPr>
          <p:cNvPr id="47106" name="Text Box 3"/>
          <p:cNvSpPr txBox="1">
            <a:spLocks noGrp="1"/>
          </p:cNvSpPr>
          <p:nvPr>
            <p:ph type="body" idx="1"/>
          </p:nvPr>
        </p:nvSpPr>
        <p:spPr bwMode="auto">
          <a:noFill/>
        </p:spPr>
        <p:txBody>
          <a:bodyPr/>
          <a:lstStyle/>
          <a:p>
            <a:pPr marL="171450" indent="-171450">
              <a:buFont typeface="Arial" panose="020B0604020202020204" pitchFamily="34" charset="0"/>
              <a:buChar char="•"/>
            </a:pPr>
            <a:r>
              <a:rPr lang="en-GB" dirty="0">
                <a:latin typeface="Calibri" pitchFamily="34" charset="0"/>
              </a:rPr>
              <a:t>Just one painful experience of pooing can make a child strain to stop poo coming out. This actually makes the issue worse </a:t>
            </a:r>
          </a:p>
          <a:p>
            <a:pPr marL="171450" indent="-171450">
              <a:buFont typeface="Arial" panose="020B0604020202020204" pitchFamily="34" charset="0"/>
              <a:buChar char="•"/>
            </a:pPr>
            <a:r>
              <a:rPr lang="en-GB" dirty="0">
                <a:latin typeface="Calibri" pitchFamily="34" charset="0"/>
              </a:rPr>
              <a:t>The physical and psychological issues associated with constipation can last for years</a:t>
            </a:r>
          </a:p>
          <a:p>
            <a:pPr marL="171450" indent="-171450">
              <a:buFont typeface="Arial" panose="020B0604020202020204" pitchFamily="34" charset="0"/>
              <a:buChar char="•"/>
            </a:pPr>
            <a:r>
              <a:rPr lang="en-GB" dirty="0">
                <a:latin typeface="Calibri" pitchFamily="34" charset="0"/>
              </a:rPr>
              <a:t>Poo can be hard and painful to pass. Macrogols break down the poo and ensure poo is soft so that it is easier to pass</a:t>
            </a:r>
          </a:p>
          <a:p>
            <a:pPr marL="171450" indent="-171450">
              <a:buFont typeface="Arial" panose="020B0604020202020204" pitchFamily="34" charset="0"/>
              <a:buChar char="•"/>
            </a:pPr>
            <a:r>
              <a:rPr lang="en-GB" dirty="0">
                <a:latin typeface="Calibri" pitchFamily="34" charset="0"/>
              </a:rPr>
              <a:t>If the sachet is not mixed with water before adding flavour, it will not work properly</a:t>
            </a:r>
          </a:p>
          <a:p>
            <a:endParaRPr lang="en-GB" dirty="0">
              <a:latin typeface="Calibri" pitchFamily="34" charset="0"/>
            </a:endParaRPr>
          </a:p>
        </p:txBody>
      </p:sp>
    </p:spTree>
    <p:extLst>
      <p:ext uri="{BB962C8B-B14F-4D97-AF65-F5344CB8AC3E}">
        <p14:creationId xmlns:p14="http://schemas.microsoft.com/office/powerpoint/2010/main" val="14917017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a:xfrm>
            <a:off x="1371600" y="1143000"/>
            <a:ext cx="4114800" cy="3086100"/>
          </a:xfrm>
          <a:ln/>
        </p:spPr>
      </p:sp>
      <p:sp>
        <p:nvSpPr>
          <p:cNvPr id="47106" name="Text Box 3"/>
          <p:cNvSpPr txBox="1">
            <a:spLocks noGrp="1"/>
          </p:cNvSpPr>
          <p:nvPr>
            <p:ph type="body" idx="1"/>
          </p:nvPr>
        </p:nvSpPr>
        <p:spPr bwMode="auto">
          <a:noFill/>
        </p:spPr>
        <p:txBody>
          <a:bodyPr/>
          <a:lstStyle/>
          <a:p>
            <a:pPr marL="171450" indent="-171450">
              <a:buFont typeface="Arial" panose="020B0604020202020204" pitchFamily="34" charset="0"/>
              <a:buChar char="•"/>
            </a:pPr>
            <a:r>
              <a:rPr lang="en-GB" dirty="0">
                <a:latin typeface="Calibri" pitchFamily="34" charset="0"/>
              </a:rPr>
              <a:t>Macrogols are a type of osmotic laxative such as </a:t>
            </a:r>
            <a:r>
              <a:rPr lang="en-GB" dirty="0" err="1">
                <a:latin typeface="Calibri" pitchFamily="34" charset="0"/>
              </a:rPr>
              <a:t>laxido</a:t>
            </a:r>
            <a:r>
              <a:rPr lang="en-GB" dirty="0">
                <a:latin typeface="Calibri" pitchFamily="34" charset="0"/>
              </a:rPr>
              <a:t>, Movicol and </a:t>
            </a:r>
            <a:r>
              <a:rPr lang="en-GB" dirty="0" err="1">
                <a:latin typeface="Calibri" pitchFamily="34" charset="0"/>
              </a:rPr>
              <a:t>Cosmocol</a:t>
            </a:r>
            <a:endParaRPr lang="en-GB" dirty="0">
              <a:latin typeface="Calibri" pitchFamily="34" charset="0"/>
            </a:endParaRPr>
          </a:p>
          <a:p>
            <a:pPr marL="171450" indent="-171450">
              <a:buFont typeface="Arial" panose="020B0604020202020204" pitchFamily="34" charset="0"/>
              <a:buChar char="•"/>
            </a:pPr>
            <a:r>
              <a:rPr lang="en-GB" dirty="0">
                <a:latin typeface="Calibri" pitchFamily="34" charset="0"/>
              </a:rPr>
              <a:t>Stimulant laxatives such as sodium </a:t>
            </a:r>
            <a:r>
              <a:rPr lang="en-GB" dirty="0" err="1">
                <a:latin typeface="Calibri" pitchFamily="34" charset="0"/>
              </a:rPr>
              <a:t>picosulphate</a:t>
            </a:r>
            <a:r>
              <a:rPr lang="en-GB" dirty="0">
                <a:latin typeface="Calibri" pitchFamily="34" charset="0"/>
              </a:rPr>
              <a:t> or senna help the muscles of the wall work better to move poo</a:t>
            </a:r>
          </a:p>
          <a:p>
            <a:endParaRPr lang="en-GB" dirty="0">
              <a:latin typeface="Calibri" pitchFamily="34" charset="0"/>
            </a:endParaRPr>
          </a:p>
        </p:txBody>
      </p:sp>
    </p:spTree>
    <p:extLst>
      <p:ext uri="{BB962C8B-B14F-4D97-AF65-F5344CB8AC3E}">
        <p14:creationId xmlns:p14="http://schemas.microsoft.com/office/powerpoint/2010/main" val="165606588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a:xfrm>
            <a:off x="1371600" y="1143000"/>
            <a:ext cx="4114800" cy="3086100"/>
          </a:xfrm>
          <a:ln/>
        </p:spPr>
      </p:sp>
      <p:sp>
        <p:nvSpPr>
          <p:cNvPr id="47106" name="Text Box 3"/>
          <p:cNvSpPr txBox="1">
            <a:spLocks noGrp="1"/>
          </p:cNvSpPr>
          <p:nvPr>
            <p:ph type="body" idx="1"/>
          </p:nvPr>
        </p:nvSpPr>
        <p:spPr bwMode="auto">
          <a:noFill/>
        </p:spPr>
        <p:txBody>
          <a:bodyPr/>
          <a:lstStyle/>
          <a:p>
            <a:pPr marL="171450" indent="-171450">
              <a:buFont typeface="Arial" panose="020B0604020202020204" pitchFamily="34" charset="0"/>
              <a:buChar char="•"/>
            </a:pPr>
            <a:r>
              <a:rPr lang="en-GB" dirty="0">
                <a:latin typeface="Calibri" pitchFamily="34" charset="0"/>
              </a:rPr>
              <a:t>A maintenance dose is what we use to describe the long term use of macrogols to prevent constipation occurring </a:t>
            </a:r>
          </a:p>
          <a:p>
            <a:pPr marL="171450" indent="-171450">
              <a:buFont typeface="Arial" panose="020B0604020202020204" pitchFamily="34" charset="0"/>
              <a:buChar char="•"/>
            </a:pPr>
            <a:r>
              <a:rPr lang="en-GB" dirty="0">
                <a:latin typeface="Calibri" pitchFamily="34" charset="0"/>
              </a:rPr>
              <a:t>Speak to your GP about a recommended maintenance dose</a:t>
            </a:r>
          </a:p>
          <a:p>
            <a:pPr marL="171450" indent="-171450">
              <a:buFont typeface="Arial" panose="020B0604020202020204" pitchFamily="34" charset="0"/>
              <a:buChar char="•"/>
            </a:pPr>
            <a:r>
              <a:rPr lang="en-GB" dirty="0">
                <a:latin typeface="Calibri" pitchFamily="34" charset="0"/>
              </a:rPr>
              <a:t>It’s important to not change doses more than every 3-4 days to give the macrogols time to work</a:t>
            </a:r>
          </a:p>
          <a:p>
            <a:pPr marL="171450" indent="-171450">
              <a:buFont typeface="Arial" panose="020B0604020202020204" pitchFamily="34" charset="0"/>
              <a:buChar char="•"/>
            </a:pPr>
            <a:r>
              <a:rPr lang="en-GB" dirty="0">
                <a:latin typeface="Calibri" pitchFamily="34" charset="0"/>
              </a:rPr>
              <a:t>You should, with tweaking of the doses, find one that allows your child to have a type 4 or 5 poo every 24 hours easily</a:t>
            </a:r>
          </a:p>
          <a:p>
            <a:pPr marL="171450" indent="-171450">
              <a:buFont typeface="Arial" panose="020B0604020202020204" pitchFamily="34" charset="0"/>
              <a:buChar char="•"/>
            </a:pPr>
            <a:r>
              <a:rPr lang="en-GB" dirty="0">
                <a:latin typeface="Calibri" pitchFamily="34" charset="0"/>
              </a:rPr>
              <a:t>If your child passes type 1-2 poos, you may need to increase the maintenance dose for 3-4 days. Seek medical advice</a:t>
            </a:r>
          </a:p>
          <a:p>
            <a:pPr marL="171450" indent="-171450">
              <a:buFont typeface="Arial" panose="020B0604020202020204" pitchFamily="34" charset="0"/>
              <a:buChar char="•"/>
            </a:pPr>
            <a:r>
              <a:rPr lang="en-GB" dirty="0">
                <a:latin typeface="Calibri" pitchFamily="34" charset="0"/>
              </a:rPr>
              <a:t>A maintenance dose may be needed for 3-6 months </a:t>
            </a:r>
          </a:p>
          <a:p>
            <a:pPr marL="171450" indent="-171450">
              <a:buFont typeface="Arial" panose="020B0604020202020204" pitchFamily="34" charset="0"/>
              <a:buChar char="•"/>
            </a:pPr>
            <a:r>
              <a:rPr lang="en-GB" dirty="0">
                <a:latin typeface="Calibri" pitchFamily="34" charset="0"/>
              </a:rPr>
              <a:t>School will be able to support administering </a:t>
            </a:r>
            <a:r>
              <a:rPr lang="en-GB" dirty="0" err="1">
                <a:latin typeface="Calibri" pitchFamily="34" charset="0"/>
              </a:rPr>
              <a:t>macragols</a:t>
            </a:r>
            <a:r>
              <a:rPr lang="en-GB" dirty="0">
                <a:latin typeface="Calibri" pitchFamily="34" charset="0"/>
              </a:rPr>
              <a:t> if needed to be taken during school hours as they are a prescribed medication</a:t>
            </a:r>
          </a:p>
        </p:txBody>
      </p:sp>
    </p:spTree>
    <p:extLst>
      <p:ext uri="{BB962C8B-B14F-4D97-AF65-F5344CB8AC3E}">
        <p14:creationId xmlns:p14="http://schemas.microsoft.com/office/powerpoint/2010/main" val="31576068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a:xfrm>
            <a:off x="1371600" y="1143000"/>
            <a:ext cx="4114800" cy="3086100"/>
          </a:xfrm>
          <a:ln/>
        </p:spPr>
      </p:sp>
      <p:sp>
        <p:nvSpPr>
          <p:cNvPr id="47106" name="Text Box 3"/>
          <p:cNvSpPr txBox="1">
            <a:spLocks noGrp="1"/>
          </p:cNvSpPr>
          <p:nvPr>
            <p:ph type="body" idx="1"/>
          </p:nvPr>
        </p:nvSpPr>
        <p:spPr bwMode="auto">
          <a:noFill/>
        </p:spPr>
        <p:txBody>
          <a:bodyPr/>
          <a:lstStyle/>
          <a:p>
            <a:pPr marL="171450" indent="-171450">
              <a:buFont typeface="Arial" panose="020B0604020202020204" pitchFamily="34" charset="0"/>
              <a:buChar char="•"/>
            </a:pPr>
            <a:r>
              <a:rPr lang="en-GB" dirty="0">
                <a:latin typeface="Calibri" pitchFamily="34" charset="0"/>
              </a:rPr>
              <a:t>If a child is so impacted with poo, they will need help to clear it all out to stop soiling accidents occurring </a:t>
            </a:r>
          </a:p>
          <a:p>
            <a:pPr marL="171450" indent="-171450">
              <a:buFont typeface="Arial" panose="020B0604020202020204" pitchFamily="34" charset="0"/>
              <a:buChar char="•"/>
            </a:pPr>
            <a:r>
              <a:rPr lang="en-GB" dirty="0">
                <a:latin typeface="Calibri" pitchFamily="34" charset="0"/>
              </a:rPr>
              <a:t>Always seek medical advice before beginning a </a:t>
            </a:r>
            <a:r>
              <a:rPr lang="en-GB" dirty="0" err="1">
                <a:latin typeface="Calibri" pitchFamily="34" charset="0"/>
              </a:rPr>
              <a:t>disimpaction</a:t>
            </a:r>
            <a:r>
              <a:rPr lang="en-GB" dirty="0">
                <a:latin typeface="Calibri" pitchFamily="34" charset="0"/>
              </a:rPr>
              <a:t> regime</a:t>
            </a:r>
          </a:p>
          <a:p>
            <a:pPr marL="171450" indent="-171450">
              <a:buFont typeface="Arial" panose="020B0604020202020204" pitchFamily="34" charset="0"/>
              <a:buChar char="•"/>
            </a:pPr>
            <a:r>
              <a:rPr lang="en-GB" dirty="0">
                <a:latin typeface="Calibri" pitchFamily="34" charset="0"/>
              </a:rPr>
              <a:t>You will know your child is no longer </a:t>
            </a:r>
            <a:r>
              <a:rPr lang="en-GB" dirty="0" err="1">
                <a:latin typeface="Calibri" pitchFamily="34" charset="0"/>
              </a:rPr>
              <a:t>disimpacted</a:t>
            </a:r>
            <a:r>
              <a:rPr lang="en-GB" dirty="0">
                <a:latin typeface="Calibri" pitchFamily="34" charset="0"/>
              </a:rPr>
              <a:t> when they start to pass poos with no lumps</a:t>
            </a:r>
          </a:p>
          <a:p>
            <a:pPr marL="171450" indent="-171450">
              <a:buFont typeface="Arial" panose="020B0604020202020204" pitchFamily="34" charset="0"/>
              <a:buChar char="•"/>
            </a:pPr>
            <a:r>
              <a:rPr lang="en-GB" dirty="0">
                <a:latin typeface="Calibri" pitchFamily="34" charset="0"/>
              </a:rPr>
              <a:t>Type 4-5 poos should be passed 1-3 times most days after </a:t>
            </a:r>
            <a:r>
              <a:rPr lang="en-GB" dirty="0" err="1">
                <a:latin typeface="Calibri" pitchFamily="34" charset="0"/>
              </a:rPr>
              <a:t>disimpaction</a:t>
            </a:r>
            <a:r>
              <a:rPr lang="en-GB" dirty="0">
                <a:latin typeface="Calibri" pitchFamily="34" charset="0"/>
              </a:rPr>
              <a:t>, but it may take 3-4 days to achieve this</a:t>
            </a:r>
          </a:p>
          <a:p>
            <a:pPr marL="171450" indent="-171450">
              <a:buFont typeface="Arial" panose="020B0604020202020204" pitchFamily="34" charset="0"/>
              <a:buChar char="•"/>
            </a:pPr>
            <a:r>
              <a:rPr lang="en-GB" dirty="0">
                <a:latin typeface="Calibri" pitchFamily="34" charset="0"/>
              </a:rPr>
              <a:t>You may find it easier to keep you child off school during some/all of the </a:t>
            </a:r>
            <a:r>
              <a:rPr lang="en-GB" dirty="0" err="1">
                <a:latin typeface="Calibri" pitchFamily="34" charset="0"/>
              </a:rPr>
              <a:t>disimpaction</a:t>
            </a:r>
            <a:r>
              <a:rPr lang="en-GB" dirty="0">
                <a:latin typeface="Calibri" pitchFamily="34" charset="0"/>
              </a:rPr>
              <a:t> regime as they will pass motions frequently. They may need cleaning as this becomes looser and more fluid like</a:t>
            </a:r>
          </a:p>
          <a:p>
            <a:pPr marL="171450" indent="-171450">
              <a:buFont typeface="Arial" panose="020B0604020202020204" pitchFamily="34" charset="0"/>
              <a:buChar char="•"/>
            </a:pPr>
            <a:r>
              <a:rPr lang="en-GB" dirty="0">
                <a:latin typeface="Calibri" pitchFamily="34" charset="0"/>
              </a:rPr>
              <a:t>If after 2 weeks </a:t>
            </a:r>
            <a:r>
              <a:rPr lang="en-GB" dirty="0" err="1">
                <a:latin typeface="Calibri" pitchFamily="34" charset="0"/>
              </a:rPr>
              <a:t>disimpaction</a:t>
            </a:r>
            <a:r>
              <a:rPr lang="en-GB" dirty="0">
                <a:latin typeface="Calibri" pitchFamily="34" charset="0"/>
              </a:rPr>
              <a:t> has not cleared the issue a stimulant laxative may be required – see your GP</a:t>
            </a:r>
          </a:p>
          <a:p>
            <a:pPr marL="171450" indent="-171450">
              <a:buFont typeface="Arial" panose="020B0604020202020204" pitchFamily="34" charset="0"/>
              <a:buChar char="•"/>
            </a:pPr>
            <a:r>
              <a:rPr lang="en-GB" dirty="0">
                <a:latin typeface="Calibri" pitchFamily="34" charset="0"/>
              </a:rPr>
              <a:t>Do not continue a </a:t>
            </a:r>
            <a:r>
              <a:rPr lang="en-GB" dirty="0" err="1">
                <a:latin typeface="Calibri" pitchFamily="34" charset="0"/>
              </a:rPr>
              <a:t>disimpaction</a:t>
            </a:r>
            <a:r>
              <a:rPr lang="en-GB" dirty="0">
                <a:latin typeface="Calibri" pitchFamily="34" charset="0"/>
              </a:rPr>
              <a:t> regime for more than 2 weeks without a medical professionals advice</a:t>
            </a:r>
          </a:p>
          <a:p>
            <a:pPr marL="171450" indent="-171450">
              <a:buFont typeface="Arial" panose="020B0604020202020204" pitchFamily="34" charset="0"/>
              <a:buChar char="•"/>
            </a:pPr>
            <a:r>
              <a:rPr lang="en-GB" dirty="0">
                <a:latin typeface="Calibri" pitchFamily="34" charset="0"/>
              </a:rPr>
              <a:t>Your medical practitioner will advise how to reduce from the </a:t>
            </a:r>
            <a:r>
              <a:rPr lang="en-GB" dirty="0" err="1">
                <a:latin typeface="Calibri" pitchFamily="34" charset="0"/>
              </a:rPr>
              <a:t>disimpaction</a:t>
            </a:r>
            <a:r>
              <a:rPr lang="en-GB" dirty="0">
                <a:latin typeface="Calibri" pitchFamily="34" charset="0"/>
              </a:rPr>
              <a:t> regime back to a maintenance dose</a:t>
            </a:r>
          </a:p>
          <a:p>
            <a:pPr marL="171450" indent="-171450">
              <a:buFont typeface="Arial" panose="020B0604020202020204" pitchFamily="34" charset="0"/>
              <a:buChar char="•"/>
            </a:pPr>
            <a:r>
              <a:rPr lang="en-GB" dirty="0">
                <a:latin typeface="Calibri" pitchFamily="34" charset="0"/>
              </a:rPr>
              <a:t>It will be necessary to go to a maintenance dose after </a:t>
            </a:r>
            <a:r>
              <a:rPr lang="en-GB" dirty="0" err="1">
                <a:latin typeface="Calibri" pitchFamily="34" charset="0"/>
              </a:rPr>
              <a:t>disimpaction</a:t>
            </a:r>
            <a:r>
              <a:rPr lang="en-GB" dirty="0">
                <a:latin typeface="Calibri" pitchFamily="34" charset="0"/>
              </a:rPr>
              <a:t> – don’t just stop taking macrogols</a:t>
            </a:r>
          </a:p>
          <a:p>
            <a:endParaRPr lang="en-GB" dirty="0">
              <a:latin typeface="Calibri" pitchFamily="34" charset="0"/>
            </a:endParaRPr>
          </a:p>
        </p:txBody>
      </p:sp>
    </p:spTree>
    <p:extLst>
      <p:ext uri="{BB962C8B-B14F-4D97-AF65-F5344CB8AC3E}">
        <p14:creationId xmlns:p14="http://schemas.microsoft.com/office/powerpoint/2010/main" val="42747077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a:xfrm>
            <a:off x="1371600" y="1143000"/>
            <a:ext cx="4114800" cy="3086100"/>
          </a:xfrm>
          <a:ln/>
        </p:spPr>
      </p:sp>
      <p:sp>
        <p:nvSpPr>
          <p:cNvPr id="47106" name="Text Box 3"/>
          <p:cNvSpPr txBox="1">
            <a:spLocks noGrp="1"/>
          </p:cNvSpPr>
          <p:nvPr>
            <p:ph type="body" idx="1"/>
          </p:nvPr>
        </p:nvSpPr>
        <p:spPr bwMode="auto">
          <a:noFill/>
        </p:spPr>
        <p:txBody>
          <a:bodyPr/>
          <a:lstStyle/>
          <a:p>
            <a:pPr marL="171450" indent="-171450">
              <a:buFont typeface="Arial" panose="020B0604020202020204" pitchFamily="34" charset="0"/>
              <a:buChar char="•"/>
            </a:pPr>
            <a:r>
              <a:rPr lang="en-GB" dirty="0">
                <a:latin typeface="Calibri" pitchFamily="34" charset="0"/>
              </a:rPr>
              <a:t>Speak to your GP about stopping macrogols and/or stimulant laxative. Stopping too early may make the issue return</a:t>
            </a:r>
          </a:p>
          <a:p>
            <a:pPr marL="171450" indent="-171450">
              <a:buFont typeface="Arial" panose="020B0604020202020204" pitchFamily="34" charset="0"/>
              <a:buChar char="•"/>
            </a:pPr>
            <a:r>
              <a:rPr lang="en-GB" dirty="0">
                <a:latin typeface="Calibri" pitchFamily="34" charset="0"/>
              </a:rPr>
              <a:t>Reduction </a:t>
            </a:r>
            <a:r>
              <a:rPr lang="en-GB">
                <a:latin typeface="Calibri" pitchFamily="34" charset="0"/>
              </a:rPr>
              <a:t>of macrogols </a:t>
            </a:r>
            <a:r>
              <a:rPr lang="en-GB" dirty="0">
                <a:latin typeface="Calibri" pitchFamily="34" charset="0"/>
              </a:rPr>
              <a:t>should happen very slowly</a:t>
            </a:r>
          </a:p>
          <a:p>
            <a:pPr marL="171450" indent="-171450">
              <a:buFont typeface="Arial" panose="020B0604020202020204" pitchFamily="34" charset="0"/>
              <a:buChar char="•"/>
            </a:pPr>
            <a:r>
              <a:rPr lang="en-GB" dirty="0">
                <a:latin typeface="Calibri" pitchFamily="34" charset="0"/>
              </a:rPr>
              <a:t>Keep a note of how often they are pooing and the type of poo – you may need to give additional laxatives</a:t>
            </a:r>
          </a:p>
          <a:p>
            <a:pPr marL="171450" indent="-171450">
              <a:buFont typeface="Arial" panose="020B0604020202020204" pitchFamily="34" charset="0"/>
              <a:buChar char="•"/>
            </a:pPr>
            <a:r>
              <a:rPr lang="en-GB" dirty="0">
                <a:latin typeface="Calibri" pitchFamily="34" charset="0"/>
              </a:rPr>
              <a:t>Children should ideally poo every day</a:t>
            </a:r>
          </a:p>
          <a:p>
            <a:pPr marL="171450" indent="-171450">
              <a:buFont typeface="Arial" panose="020B0604020202020204" pitchFamily="34" charset="0"/>
              <a:buChar char="•"/>
            </a:pPr>
            <a:r>
              <a:rPr lang="en-GB" dirty="0">
                <a:latin typeface="Calibri" pitchFamily="34" charset="0"/>
              </a:rPr>
              <a:t>If they need extra laxatives more than once a week, increase their dosage for 4-6 weeks before reducing again</a:t>
            </a:r>
          </a:p>
          <a:p>
            <a:pPr marL="171450" indent="-171450">
              <a:buFont typeface="Arial" panose="020B0604020202020204" pitchFamily="34" charset="0"/>
              <a:buChar char="•"/>
            </a:pPr>
            <a:r>
              <a:rPr lang="en-GB" dirty="0">
                <a:latin typeface="Calibri" pitchFamily="34" charset="0"/>
              </a:rPr>
              <a:t>Ensure children regularly drink the recommended fluid intake for their age to give the bowel the best chance </a:t>
            </a:r>
          </a:p>
        </p:txBody>
      </p:sp>
    </p:spTree>
    <p:extLst>
      <p:ext uri="{BB962C8B-B14F-4D97-AF65-F5344CB8AC3E}">
        <p14:creationId xmlns:p14="http://schemas.microsoft.com/office/powerpoint/2010/main" val="21967681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b="0" dirty="0"/>
              <a:t>As recommended by NICE Guidance</a:t>
            </a:r>
          </a:p>
          <a:p>
            <a:r>
              <a:rPr lang="en-GB" b="1" dirty="0"/>
              <a:t>If</a:t>
            </a:r>
            <a:r>
              <a:rPr lang="en-GB" b="1" baseline="0" dirty="0"/>
              <a:t> you have an issue or a concern regarding your child’s toileting please speak to a member of Healthy Together.</a:t>
            </a:r>
            <a:endParaRPr lang="en-GB" b="1" dirty="0"/>
          </a:p>
        </p:txBody>
      </p:sp>
      <p:sp>
        <p:nvSpPr>
          <p:cNvPr id="4" name="Slide Number Placeholder 3"/>
          <p:cNvSpPr>
            <a:spLocks noGrp="1"/>
          </p:cNvSpPr>
          <p:nvPr>
            <p:ph type="sldNum" sz="quarter" idx="10"/>
          </p:nvPr>
        </p:nvSpPr>
        <p:spPr/>
        <p:txBody>
          <a:bodyPr/>
          <a:lstStyle/>
          <a:p>
            <a:pPr>
              <a:defRPr/>
            </a:pPr>
            <a:fld id="{1B786FED-58EC-478D-AE94-73E40532CFCC}" type="slidenum">
              <a:rPr lang="en-GB" smtClean="0">
                <a:solidFill>
                  <a:prstClr val="black"/>
                </a:solidFill>
              </a:rPr>
              <a:pPr>
                <a:defRPr/>
              </a:pPr>
              <a:t>33</a:t>
            </a:fld>
            <a:endParaRPr lang="en-GB" dirty="0">
              <a:solidFill>
                <a:prstClr val="black"/>
              </a:solidFill>
            </a:endParaRPr>
          </a:p>
        </p:txBody>
      </p:sp>
    </p:spTree>
    <p:extLst>
      <p:ext uri="{BB962C8B-B14F-4D97-AF65-F5344CB8AC3E}">
        <p14:creationId xmlns:p14="http://schemas.microsoft.com/office/powerpoint/2010/main" val="147620767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B786FED-58EC-478D-AE94-73E40532CFCC}" type="slidenum">
              <a:rPr lang="en-GB" smtClean="0">
                <a:solidFill>
                  <a:prstClr val="black"/>
                </a:solidFill>
              </a:rPr>
              <a:pPr>
                <a:defRPr/>
              </a:pPr>
              <a:t>34</a:t>
            </a:fld>
            <a:endParaRPr lang="en-GB" dirty="0">
              <a:solidFill>
                <a:prstClr val="black"/>
              </a:solidFill>
            </a:endParaRPr>
          </a:p>
        </p:txBody>
      </p:sp>
    </p:spTree>
    <p:extLst>
      <p:ext uri="{BB962C8B-B14F-4D97-AF65-F5344CB8AC3E}">
        <p14:creationId xmlns:p14="http://schemas.microsoft.com/office/powerpoint/2010/main" val="5389176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B786FED-58EC-478D-AE94-73E40532CFCC}" type="slidenum">
              <a:rPr lang="en-GB" smtClean="0">
                <a:solidFill>
                  <a:prstClr val="black"/>
                </a:solidFill>
              </a:rPr>
              <a:pPr>
                <a:defRPr/>
              </a:pPr>
              <a:t>35</a:t>
            </a:fld>
            <a:endParaRPr lang="en-GB" dirty="0">
              <a:solidFill>
                <a:prstClr val="black"/>
              </a:solidFill>
            </a:endParaRPr>
          </a:p>
        </p:txBody>
      </p:sp>
    </p:spTree>
    <p:extLst>
      <p:ext uri="{BB962C8B-B14F-4D97-AF65-F5344CB8AC3E}">
        <p14:creationId xmlns:p14="http://schemas.microsoft.com/office/powerpoint/2010/main" val="9516952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B321A08-6439-4704-9A2C-8DCC241FDB8F}" type="slidenum">
              <a:rPr lang="en-GB" smtClean="0"/>
              <a:t>38</a:t>
            </a:fld>
            <a:endParaRPr lang="en-GB" dirty="0"/>
          </a:p>
        </p:txBody>
      </p:sp>
    </p:spTree>
    <p:extLst>
      <p:ext uri="{BB962C8B-B14F-4D97-AF65-F5344CB8AC3E}">
        <p14:creationId xmlns:p14="http://schemas.microsoft.com/office/powerpoint/2010/main" val="29904947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TextEdit="1"/>
          </p:cNvSpPr>
          <p:nvPr>
            <p:ph type="sldImg"/>
          </p:nvPr>
        </p:nvSpPr>
        <p:spPr>
          <a:xfrm>
            <a:off x="1371600" y="1143000"/>
            <a:ext cx="4114800" cy="3086100"/>
          </a:xfrm>
          <a:ln/>
        </p:spPr>
      </p:sp>
      <p:sp>
        <p:nvSpPr>
          <p:cNvPr id="151555" name="Text Box 3"/>
          <p:cNvSpPr txBox="1">
            <a:spLocks noGrp="1"/>
          </p:cNvSpPr>
          <p:nvPr>
            <p:ph type="body" idx="1"/>
          </p:nvPr>
        </p:nvSpPr>
        <p:spPr bwMode="auto">
          <a:noFill/>
        </p:spPr>
        <p:txBody>
          <a:bodyPr/>
          <a:lstStyle/>
          <a:p>
            <a:r>
              <a:rPr lang="en-GB" dirty="0">
                <a:latin typeface="Calibri" pitchFamily="34" charset="0"/>
              </a:rPr>
              <a:t>Inform how parent/carer can access their School Nurse</a:t>
            </a: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1B786FED-58EC-478D-AE94-73E40532CFCC}" type="slidenum">
              <a:rPr lang="en-GB" smtClean="0">
                <a:solidFill>
                  <a:prstClr val="black"/>
                </a:solidFill>
              </a:rPr>
              <a:pPr>
                <a:defRPr/>
              </a:pPr>
              <a:t>41</a:t>
            </a:fld>
            <a:endParaRPr lang="en-GB" dirty="0">
              <a:solidFill>
                <a:prstClr val="black"/>
              </a:solidFill>
            </a:endParaRPr>
          </a:p>
        </p:txBody>
      </p:sp>
    </p:spTree>
    <p:extLst>
      <p:ext uri="{BB962C8B-B14F-4D97-AF65-F5344CB8AC3E}">
        <p14:creationId xmlns:p14="http://schemas.microsoft.com/office/powerpoint/2010/main" val="10883686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8" name="Title Placeholder 1"/>
          <p:cNvSpPr>
            <a:spLocks noGrp="1"/>
          </p:cNvSpPr>
          <p:nvPr>
            <p:ph type="title"/>
          </p:nvPr>
        </p:nvSpPr>
        <p:spPr>
          <a:xfrm>
            <a:off x="539552" y="1556792"/>
            <a:ext cx="7941568" cy="1008112"/>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9" name="Text Placeholder 2"/>
          <p:cNvSpPr>
            <a:spLocks noGrp="1"/>
          </p:cNvSpPr>
          <p:nvPr>
            <p:ph idx="1"/>
          </p:nvPr>
        </p:nvSpPr>
        <p:spPr>
          <a:xfrm>
            <a:off x="539552" y="2492896"/>
            <a:ext cx="7941568" cy="806835"/>
          </a:xfrm>
          <a:prstGeom prst="rect">
            <a:avLst/>
          </a:prstGeom>
        </p:spPr>
        <p:txBody>
          <a:bodyPr vert="horz" lIns="91440" tIns="45720" rIns="91440" bIns="45720" rtlCol="0">
            <a:normAutofit/>
          </a:bodyPr>
          <a:lstStyle>
            <a:lvl1pPr>
              <a:defRPr sz="2800" b="1">
                <a:solidFill>
                  <a:srgbClr val="0091C9"/>
                </a:solidFill>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8818826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7393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83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248400"/>
            <a:ext cx="2133600" cy="457200"/>
          </a:xfrm>
          <a:prstGeom prst="rect">
            <a:avLst/>
          </a:prstGeom>
        </p:spPr>
        <p:txBody>
          <a:bodyPr/>
          <a:lstStyle>
            <a:lvl1pPr>
              <a:defRPr/>
            </a:lvl1pPr>
          </a:lstStyle>
          <a:p>
            <a:pPr fontAlgn="base">
              <a:spcBef>
                <a:spcPct val="0"/>
              </a:spcBef>
              <a:spcAft>
                <a:spcPct val="0"/>
              </a:spcAft>
            </a:pPr>
            <a:fld id="{76A0295D-8350-4524-BD54-94AE3C3F9CA2}" type="datetime1">
              <a:rPr lang="en-GB">
                <a:solidFill>
                  <a:prstClr val="black"/>
                </a:solidFill>
                <a:latin typeface="Verdana" pitchFamily="34" charset="0"/>
              </a:rPr>
              <a:pPr fontAlgn="base">
                <a:spcBef>
                  <a:spcPct val="0"/>
                </a:spcBef>
                <a:spcAft>
                  <a:spcPct val="0"/>
                </a:spcAft>
              </a:pPr>
              <a:t>12/07/2024</a:t>
            </a:fld>
            <a:endParaRPr lang="en-GB" dirty="0">
              <a:solidFill>
                <a:prstClr val="black"/>
              </a:solidFill>
              <a:latin typeface="Verdana" pitchFamily="34" charset="0"/>
            </a:endParaRPr>
          </a:p>
        </p:txBody>
      </p:sp>
      <p:sp>
        <p:nvSpPr>
          <p:cNvPr id="3" name="Footer Placeholder 2"/>
          <p:cNvSpPr>
            <a:spLocks noGrp="1"/>
          </p:cNvSpPr>
          <p:nvPr>
            <p:ph type="ftr" sz="quarter" idx="11"/>
          </p:nvPr>
        </p:nvSpPr>
        <p:spPr>
          <a:xfrm>
            <a:off x="3124200" y="6248400"/>
            <a:ext cx="2895600" cy="457200"/>
          </a:xfrm>
          <a:prstGeom prst="rect">
            <a:avLst/>
          </a:prstGeom>
        </p:spPr>
        <p:txBody>
          <a:bodyPr/>
          <a:lstStyle>
            <a:lvl1pPr>
              <a:defRPr/>
            </a:lvl1pPr>
          </a:lstStyle>
          <a:p>
            <a:pPr fontAlgn="base">
              <a:spcBef>
                <a:spcPct val="0"/>
              </a:spcBef>
              <a:spcAft>
                <a:spcPct val="0"/>
              </a:spcAft>
            </a:pPr>
            <a:endParaRPr lang="en-GB" dirty="0">
              <a:solidFill>
                <a:prstClr val="black"/>
              </a:solidFill>
              <a:latin typeface="Verdana" pitchFamily="34" charset="0"/>
            </a:endParaRPr>
          </a:p>
        </p:txBody>
      </p:sp>
      <p:sp>
        <p:nvSpPr>
          <p:cNvPr id="4" name="Slide Number Placeholder 3"/>
          <p:cNvSpPr>
            <a:spLocks noGrp="1"/>
          </p:cNvSpPr>
          <p:nvPr>
            <p:ph type="sldNum" sz="quarter" idx="12"/>
          </p:nvPr>
        </p:nvSpPr>
        <p:spPr>
          <a:xfrm>
            <a:off x="6553200" y="6248400"/>
            <a:ext cx="2133600" cy="457200"/>
          </a:xfrm>
          <a:prstGeom prst="rect">
            <a:avLst/>
          </a:prstGeom>
        </p:spPr>
        <p:txBody>
          <a:bodyPr/>
          <a:lstStyle>
            <a:lvl1pPr>
              <a:defRPr/>
            </a:lvl1pPr>
          </a:lstStyle>
          <a:p>
            <a:pPr fontAlgn="base">
              <a:spcBef>
                <a:spcPct val="0"/>
              </a:spcBef>
              <a:spcAft>
                <a:spcPct val="0"/>
              </a:spcAft>
            </a:pPr>
            <a:fld id="{8CADAC71-F2F3-4612-88EB-A7D3BB16B780}" type="slidenum">
              <a:rPr lang="en-GB">
                <a:solidFill>
                  <a:prstClr val="black"/>
                </a:solidFill>
                <a:latin typeface="Verdana" pitchFamily="34" charset="0"/>
              </a:rPr>
              <a:pPr fontAlgn="base">
                <a:spcBef>
                  <a:spcPct val="0"/>
                </a:spcBef>
                <a:spcAft>
                  <a:spcPct val="0"/>
                </a:spcAft>
              </a:pPr>
              <a:t>‹#›</a:t>
            </a:fld>
            <a:endParaRPr lang="en-GB" dirty="0">
              <a:solidFill>
                <a:prstClr val="black"/>
              </a:solidFill>
              <a:latin typeface="Verdana" pitchFamily="34" charset="0"/>
            </a:endParaRPr>
          </a:p>
        </p:txBody>
      </p:sp>
    </p:spTree>
    <p:extLst>
      <p:ext uri="{BB962C8B-B14F-4D97-AF65-F5344CB8AC3E}">
        <p14:creationId xmlns:p14="http://schemas.microsoft.com/office/powerpoint/2010/main" val="1305310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34"/>
            <a:ext cx="8229600" cy="1139825"/>
          </a:xfrm>
          <a:prstGeom prst="rect">
            <a:avLst/>
          </a:prstGeom>
        </p:spPr>
        <p:txBody>
          <a:bodyPr/>
          <a:lstStyle/>
          <a:p>
            <a:r>
              <a:rPr lang="en-US"/>
              <a:t>Click to edit Master title style</a:t>
            </a:r>
          </a:p>
        </p:txBody>
      </p:sp>
      <p:sp>
        <p:nvSpPr>
          <p:cNvPr id="3" name="Text Placeholder 2"/>
          <p:cNvSpPr>
            <a:spLocks noGrp="1"/>
          </p:cNvSpPr>
          <p:nvPr>
            <p:ph type="body" sz="half" idx="1"/>
          </p:nvPr>
        </p:nvSpPr>
        <p:spPr>
          <a:xfrm>
            <a:off x="457200" y="1600206"/>
            <a:ext cx="4057650" cy="4530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600206"/>
            <a:ext cx="4057650" cy="4530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248400"/>
            <a:ext cx="2133600" cy="457200"/>
          </a:xfrm>
          <a:prstGeom prst="rect">
            <a:avLst/>
          </a:prstGeom>
        </p:spPr>
        <p:txBody>
          <a:bodyPr/>
          <a:lstStyle>
            <a:lvl1pPr>
              <a:defRPr/>
            </a:lvl1pPr>
          </a:lstStyle>
          <a:p>
            <a:pPr fontAlgn="base">
              <a:spcBef>
                <a:spcPct val="0"/>
              </a:spcBef>
              <a:spcAft>
                <a:spcPct val="0"/>
              </a:spcAft>
            </a:pPr>
            <a:fld id="{028DF3F0-B0AB-4988-9401-DF00BAFF806F}" type="datetime1">
              <a:rPr lang="en-GB">
                <a:solidFill>
                  <a:prstClr val="black"/>
                </a:solidFill>
                <a:latin typeface="Verdana" pitchFamily="34" charset="0"/>
              </a:rPr>
              <a:pPr fontAlgn="base">
                <a:spcBef>
                  <a:spcPct val="0"/>
                </a:spcBef>
                <a:spcAft>
                  <a:spcPct val="0"/>
                </a:spcAft>
              </a:pPr>
              <a:t>12/07/2024</a:t>
            </a:fld>
            <a:endParaRPr lang="en-GB" dirty="0">
              <a:solidFill>
                <a:prstClr val="black"/>
              </a:solidFill>
              <a:latin typeface="Verdana" pitchFamily="34" charset="0"/>
            </a:endParaRPr>
          </a:p>
        </p:txBody>
      </p:sp>
      <p:sp>
        <p:nvSpPr>
          <p:cNvPr id="6" name="Footer Placeholder 5"/>
          <p:cNvSpPr>
            <a:spLocks noGrp="1"/>
          </p:cNvSpPr>
          <p:nvPr>
            <p:ph type="ftr" sz="quarter" idx="11"/>
          </p:nvPr>
        </p:nvSpPr>
        <p:spPr>
          <a:xfrm>
            <a:off x="3124200" y="6248400"/>
            <a:ext cx="2895600" cy="457200"/>
          </a:xfrm>
          <a:prstGeom prst="rect">
            <a:avLst/>
          </a:prstGeom>
        </p:spPr>
        <p:txBody>
          <a:bodyPr/>
          <a:lstStyle>
            <a:lvl1pPr>
              <a:defRPr/>
            </a:lvl1pPr>
          </a:lstStyle>
          <a:p>
            <a:pPr fontAlgn="base">
              <a:spcBef>
                <a:spcPct val="0"/>
              </a:spcBef>
              <a:spcAft>
                <a:spcPct val="0"/>
              </a:spcAft>
            </a:pPr>
            <a:endParaRPr lang="en-GB" dirty="0">
              <a:solidFill>
                <a:prstClr val="black"/>
              </a:solidFill>
              <a:latin typeface="Verdana" pitchFamily="34" charset="0"/>
            </a:endParaRPr>
          </a:p>
        </p:txBody>
      </p:sp>
      <p:sp>
        <p:nvSpPr>
          <p:cNvPr id="7" name="Slide Number Placeholder 6"/>
          <p:cNvSpPr>
            <a:spLocks noGrp="1"/>
          </p:cNvSpPr>
          <p:nvPr>
            <p:ph type="sldNum" sz="quarter" idx="12"/>
          </p:nvPr>
        </p:nvSpPr>
        <p:spPr>
          <a:xfrm>
            <a:off x="6553200" y="6248400"/>
            <a:ext cx="2133600" cy="457200"/>
          </a:xfrm>
          <a:prstGeom prst="rect">
            <a:avLst/>
          </a:prstGeom>
        </p:spPr>
        <p:txBody>
          <a:bodyPr/>
          <a:lstStyle>
            <a:lvl1pPr>
              <a:defRPr/>
            </a:lvl1pPr>
          </a:lstStyle>
          <a:p>
            <a:pPr fontAlgn="base">
              <a:spcBef>
                <a:spcPct val="0"/>
              </a:spcBef>
              <a:spcAft>
                <a:spcPct val="0"/>
              </a:spcAft>
            </a:pPr>
            <a:fld id="{F61BC818-577E-40C6-9F61-C4706CA31564}" type="slidenum">
              <a:rPr lang="en-GB">
                <a:solidFill>
                  <a:prstClr val="black"/>
                </a:solidFill>
                <a:latin typeface="Verdana" pitchFamily="34" charset="0"/>
              </a:rPr>
              <a:pPr fontAlgn="base">
                <a:spcBef>
                  <a:spcPct val="0"/>
                </a:spcBef>
                <a:spcAft>
                  <a:spcPct val="0"/>
                </a:spcAft>
              </a:pPr>
              <a:t>‹#›</a:t>
            </a:fld>
            <a:endParaRPr lang="en-GB" dirty="0">
              <a:solidFill>
                <a:prstClr val="black"/>
              </a:solidFill>
              <a:latin typeface="Verdana" pitchFamily="34" charset="0"/>
            </a:endParaRPr>
          </a:p>
        </p:txBody>
      </p:sp>
    </p:spTree>
    <p:extLst>
      <p:ext uri="{BB962C8B-B14F-4D97-AF65-F5344CB8AC3E}">
        <p14:creationId xmlns:p14="http://schemas.microsoft.com/office/powerpoint/2010/main" val="30158991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34"/>
            <a:ext cx="8229600" cy="1139825"/>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6"/>
            <a:ext cx="4057650" cy="4530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600206"/>
            <a:ext cx="4057650" cy="4530725"/>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248400"/>
            <a:ext cx="2133600" cy="457200"/>
          </a:xfrm>
          <a:prstGeom prst="rect">
            <a:avLst/>
          </a:prstGeom>
        </p:spPr>
        <p:txBody>
          <a:bodyPr/>
          <a:lstStyle>
            <a:lvl1pPr>
              <a:defRPr/>
            </a:lvl1pPr>
          </a:lstStyle>
          <a:p>
            <a:pPr fontAlgn="base">
              <a:spcBef>
                <a:spcPct val="0"/>
              </a:spcBef>
              <a:spcAft>
                <a:spcPct val="0"/>
              </a:spcAft>
            </a:pPr>
            <a:fld id="{8878BBB5-1E6E-4785-81C3-279968A64836}" type="datetime1">
              <a:rPr lang="en-GB">
                <a:solidFill>
                  <a:prstClr val="black"/>
                </a:solidFill>
                <a:latin typeface="Verdana" pitchFamily="34" charset="0"/>
              </a:rPr>
              <a:pPr fontAlgn="base">
                <a:spcBef>
                  <a:spcPct val="0"/>
                </a:spcBef>
                <a:spcAft>
                  <a:spcPct val="0"/>
                </a:spcAft>
              </a:pPr>
              <a:t>12/07/2024</a:t>
            </a:fld>
            <a:endParaRPr lang="en-GB" dirty="0">
              <a:solidFill>
                <a:prstClr val="black"/>
              </a:solidFill>
              <a:latin typeface="Verdana" pitchFamily="34" charset="0"/>
            </a:endParaRPr>
          </a:p>
        </p:txBody>
      </p:sp>
      <p:sp>
        <p:nvSpPr>
          <p:cNvPr id="6" name="Footer Placeholder 5"/>
          <p:cNvSpPr>
            <a:spLocks noGrp="1"/>
          </p:cNvSpPr>
          <p:nvPr>
            <p:ph type="ftr" sz="quarter" idx="11"/>
          </p:nvPr>
        </p:nvSpPr>
        <p:spPr>
          <a:xfrm>
            <a:off x="3124200" y="6248400"/>
            <a:ext cx="2895600" cy="457200"/>
          </a:xfrm>
          <a:prstGeom prst="rect">
            <a:avLst/>
          </a:prstGeom>
        </p:spPr>
        <p:txBody>
          <a:bodyPr/>
          <a:lstStyle>
            <a:lvl1pPr>
              <a:defRPr/>
            </a:lvl1pPr>
          </a:lstStyle>
          <a:p>
            <a:pPr fontAlgn="base">
              <a:spcBef>
                <a:spcPct val="0"/>
              </a:spcBef>
              <a:spcAft>
                <a:spcPct val="0"/>
              </a:spcAft>
            </a:pPr>
            <a:endParaRPr lang="en-GB" dirty="0">
              <a:solidFill>
                <a:prstClr val="black"/>
              </a:solidFill>
              <a:latin typeface="Verdana" pitchFamily="34" charset="0"/>
            </a:endParaRPr>
          </a:p>
        </p:txBody>
      </p:sp>
      <p:sp>
        <p:nvSpPr>
          <p:cNvPr id="7" name="Slide Number Placeholder 6"/>
          <p:cNvSpPr>
            <a:spLocks noGrp="1"/>
          </p:cNvSpPr>
          <p:nvPr>
            <p:ph type="sldNum" sz="quarter" idx="12"/>
          </p:nvPr>
        </p:nvSpPr>
        <p:spPr>
          <a:xfrm>
            <a:off x="6553200" y="6248400"/>
            <a:ext cx="2133600" cy="457200"/>
          </a:xfrm>
          <a:prstGeom prst="rect">
            <a:avLst/>
          </a:prstGeom>
        </p:spPr>
        <p:txBody>
          <a:bodyPr/>
          <a:lstStyle>
            <a:lvl1pPr>
              <a:defRPr/>
            </a:lvl1pPr>
          </a:lstStyle>
          <a:p>
            <a:pPr fontAlgn="base">
              <a:spcBef>
                <a:spcPct val="0"/>
              </a:spcBef>
              <a:spcAft>
                <a:spcPct val="0"/>
              </a:spcAft>
            </a:pPr>
            <a:fld id="{83FCA37C-1738-43A7-9B3A-FB1A66A1F4D6}" type="slidenum">
              <a:rPr lang="en-GB">
                <a:solidFill>
                  <a:prstClr val="black"/>
                </a:solidFill>
                <a:latin typeface="Verdana" pitchFamily="34" charset="0"/>
              </a:rPr>
              <a:pPr fontAlgn="base">
                <a:spcBef>
                  <a:spcPct val="0"/>
                </a:spcBef>
                <a:spcAft>
                  <a:spcPct val="0"/>
                </a:spcAft>
              </a:pPr>
              <a:t>‹#›</a:t>
            </a:fld>
            <a:endParaRPr lang="en-GB" dirty="0">
              <a:solidFill>
                <a:prstClr val="black"/>
              </a:solidFill>
              <a:latin typeface="Verdana" pitchFamily="34" charset="0"/>
            </a:endParaRPr>
          </a:p>
        </p:txBody>
      </p:sp>
    </p:spTree>
    <p:extLst>
      <p:ext uri="{BB962C8B-B14F-4D97-AF65-F5344CB8AC3E}">
        <p14:creationId xmlns:p14="http://schemas.microsoft.com/office/powerpoint/2010/main" val="19494779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7834"/>
            <a:ext cx="8229600" cy="1139825"/>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6"/>
            <a:ext cx="8229600" cy="4530725"/>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248400"/>
            <a:ext cx="2133600" cy="457200"/>
          </a:xfrm>
          <a:prstGeom prst="rect">
            <a:avLst/>
          </a:prstGeom>
        </p:spPr>
        <p:txBody>
          <a:bodyPr/>
          <a:lstStyle>
            <a:lvl1pPr>
              <a:defRPr/>
            </a:lvl1pPr>
          </a:lstStyle>
          <a:p>
            <a:pPr fontAlgn="base">
              <a:spcBef>
                <a:spcPct val="0"/>
              </a:spcBef>
              <a:spcAft>
                <a:spcPct val="0"/>
              </a:spcAft>
            </a:pPr>
            <a:fld id="{607F5AA4-7023-45EA-BB85-497B56E3BA5A}" type="datetime1">
              <a:rPr lang="en-GB">
                <a:solidFill>
                  <a:prstClr val="black"/>
                </a:solidFill>
                <a:latin typeface="Verdana" pitchFamily="34" charset="0"/>
              </a:rPr>
              <a:pPr fontAlgn="base">
                <a:spcBef>
                  <a:spcPct val="0"/>
                </a:spcBef>
                <a:spcAft>
                  <a:spcPct val="0"/>
                </a:spcAft>
              </a:pPr>
              <a:t>12/07/2024</a:t>
            </a:fld>
            <a:endParaRPr lang="en-GB" dirty="0">
              <a:solidFill>
                <a:prstClr val="black"/>
              </a:solidFill>
              <a:latin typeface="Verdana" pitchFamily="34" charset="0"/>
            </a:endParaRPr>
          </a:p>
        </p:txBody>
      </p:sp>
      <p:sp>
        <p:nvSpPr>
          <p:cNvPr id="5" name="Footer Placeholder 4"/>
          <p:cNvSpPr>
            <a:spLocks noGrp="1"/>
          </p:cNvSpPr>
          <p:nvPr>
            <p:ph type="ftr" sz="quarter" idx="11"/>
          </p:nvPr>
        </p:nvSpPr>
        <p:spPr>
          <a:xfrm>
            <a:off x="3124200" y="6248400"/>
            <a:ext cx="2895600" cy="457200"/>
          </a:xfrm>
          <a:prstGeom prst="rect">
            <a:avLst/>
          </a:prstGeom>
        </p:spPr>
        <p:txBody>
          <a:bodyPr/>
          <a:lstStyle>
            <a:lvl1pPr>
              <a:defRPr/>
            </a:lvl1pPr>
          </a:lstStyle>
          <a:p>
            <a:pPr fontAlgn="base">
              <a:spcBef>
                <a:spcPct val="0"/>
              </a:spcBef>
              <a:spcAft>
                <a:spcPct val="0"/>
              </a:spcAft>
            </a:pPr>
            <a:endParaRPr lang="en-GB" dirty="0">
              <a:solidFill>
                <a:prstClr val="black"/>
              </a:solidFill>
              <a:latin typeface="Verdana" pitchFamily="34" charset="0"/>
            </a:endParaRPr>
          </a:p>
        </p:txBody>
      </p:sp>
      <p:sp>
        <p:nvSpPr>
          <p:cNvPr id="6" name="Slide Number Placeholder 5"/>
          <p:cNvSpPr>
            <a:spLocks noGrp="1"/>
          </p:cNvSpPr>
          <p:nvPr>
            <p:ph type="sldNum" sz="quarter" idx="12"/>
          </p:nvPr>
        </p:nvSpPr>
        <p:spPr>
          <a:xfrm>
            <a:off x="6553200" y="6248400"/>
            <a:ext cx="2133600" cy="457200"/>
          </a:xfrm>
          <a:prstGeom prst="rect">
            <a:avLst/>
          </a:prstGeom>
        </p:spPr>
        <p:txBody>
          <a:bodyPr/>
          <a:lstStyle>
            <a:lvl1pPr>
              <a:defRPr/>
            </a:lvl1pPr>
          </a:lstStyle>
          <a:p>
            <a:pPr fontAlgn="base">
              <a:spcBef>
                <a:spcPct val="0"/>
              </a:spcBef>
              <a:spcAft>
                <a:spcPct val="0"/>
              </a:spcAft>
            </a:pPr>
            <a:fld id="{79566A86-B84E-4B9C-A470-01882A522CC8}" type="slidenum">
              <a:rPr lang="en-GB">
                <a:solidFill>
                  <a:prstClr val="black"/>
                </a:solidFill>
                <a:latin typeface="Verdana" pitchFamily="34" charset="0"/>
              </a:rPr>
              <a:pPr fontAlgn="base">
                <a:spcBef>
                  <a:spcPct val="0"/>
                </a:spcBef>
                <a:spcAft>
                  <a:spcPct val="0"/>
                </a:spcAft>
              </a:pPr>
              <a:t>‹#›</a:t>
            </a:fld>
            <a:endParaRPr lang="en-GB" dirty="0">
              <a:solidFill>
                <a:prstClr val="black"/>
              </a:solidFill>
              <a:latin typeface="Verdana" pitchFamily="34" charset="0"/>
            </a:endParaRPr>
          </a:p>
        </p:txBody>
      </p:sp>
    </p:spTree>
    <p:extLst>
      <p:ext uri="{BB962C8B-B14F-4D97-AF65-F5344CB8AC3E}">
        <p14:creationId xmlns:p14="http://schemas.microsoft.com/office/powerpoint/2010/main" val="3831826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Title Placeholder 1"/>
          <p:cNvSpPr>
            <a:spLocks noGrp="1"/>
          </p:cNvSpPr>
          <p:nvPr>
            <p:ph type="title"/>
          </p:nvPr>
        </p:nvSpPr>
        <p:spPr>
          <a:xfrm>
            <a:off x="539552" y="1556792"/>
            <a:ext cx="7941568" cy="1008112"/>
          </a:xfrm>
          <a:prstGeom prst="rect">
            <a:avLst/>
          </a:prstGeom>
        </p:spPr>
        <p:txBody>
          <a:bodyPr vert="horz" lIns="91440" tIns="45720" rIns="91440" bIns="45720" rtlCol="0" anchor="ctr">
            <a:normAutofit/>
          </a:bodyPr>
          <a:lstStyle/>
          <a:p>
            <a:r>
              <a:rPr lang="en-US" dirty="0"/>
              <a:t>Click to add presentation title</a:t>
            </a:r>
            <a:endParaRPr lang="en-GB" dirty="0"/>
          </a:p>
        </p:txBody>
      </p:sp>
      <p:sp>
        <p:nvSpPr>
          <p:cNvPr id="9" name="Text Placeholder 2"/>
          <p:cNvSpPr>
            <a:spLocks noGrp="1"/>
          </p:cNvSpPr>
          <p:nvPr>
            <p:ph idx="1"/>
          </p:nvPr>
        </p:nvSpPr>
        <p:spPr>
          <a:xfrm>
            <a:off x="539552" y="2492896"/>
            <a:ext cx="7941568" cy="806835"/>
          </a:xfrm>
          <a:prstGeom prst="rect">
            <a:avLst/>
          </a:prstGeom>
        </p:spPr>
        <p:txBody>
          <a:bodyPr vert="horz" lIns="91440" tIns="45720" rIns="91440" bIns="45720" rtlCol="0">
            <a:normAutofit/>
          </a:bodyPr>
          <a:lstStyle>
            <a:lvl1pPr>
              <a:defRPr sz="2800" b="1">
                <a:solidFill>
                  <a:srgbClr val="0091C9"/>
                </a:solidFill>
                <a:latin typeface="Verdana" panose="020B0604030504040204" pitchFamily="34" charset="0"/>
                <a:ea typeface="Verdana" panose="020B0604030504040204" pitchFamily="34" charset="0"/>
                <a:cs typeface="Verdana" panose="020B0604030504040204" pitchFamily="34" charset="0"/>
              </a:defRPr>
            </a:lvl1pPr>
          </a:lstStyle>
          <a:p>
            <a:pPr lvl="0"/>
            <a:r>
              <a:rPr lang="en-US" dirty="0"/>
              <a:t>Click to add sub header</a:t>
            </a:r>
          </a:p>
        </p:txBody>
      </p:sp>
    </p:spTree>
    <p:extLst>
      <p:ext uri="{BB962C8B-B14F-4D97-AF65-F5344CB8AC3E}">
        <p14:creationId xmlns:p14="http://schemas.microsoft.com/office/powerpoint/2010/main" val="4053444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 Id="rId9" Type="http://schemas.openxmlformats.org/officeDocument/2006/relationships/image" Target="../media/image7.jpe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8.jpeg"/><Relationship Id="rId7" Type="http://schemas.openxmlformats.org/officeDocument/2006/relationships/image" Target="../media/image6.jpeg"/><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9.png"/></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5.xml"/><Relationship Id="rId7" Type="http://schemas.openxmlformats.org/officeDocument/2006/relationships/image" Target="../media/image8.jpeg"/><Relationship Id="rId12" Type="http://schemas.openxmlformats.org/officeDocument/2006/relationships/image" Target="../media/image7.jpeg"/><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theme" Target="../theme/theme3.xml"/><Relationship Id="rId11" Type="http://schemas.openxmlformats.org/officeDocument/2006/relationships/image" Target="../media/image6.jpeg"/><Relationship Id="rId5" Type="http://schemas.openxmlformats.org/officeDocument/2006/relationships/slideLayout" Target="../slideLayouts/slideLayout7.xml"/><Relationship Id="rId10" Type="http://schemas.openxmlformats.org/officeDocument/2006/relationships/image" Target="../media/image10.jpeg"/><Relationship Id="rId4" Type="http://schemas.openxmlformats.org/officeDocument/2006/relationships/slideLayout" Target="../slideLayouts/slideLayout6.xml"/><Relationship Id="rId9" Type="http://schemas.openxmlformats.org/officeDocument/2006/relationships/image" Target="../media/image4.jpeg"/></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4.jpeg"/><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theme" Target="../theme/theme4.xml"/><Relationship Id="rId1" Type="http://schemas.openxmlformats.org/officeDocument/2006/relationships/slideLayout" Target="../slideLayouts/slideLayout8.xml"/><Relationship Id="rId6" Type="http://schemas.openxmlformats.org/officeDocument/2006/relationships/image" Target="../media/image11.jpeg"/><Relationship Id="rId5" Type="http://schemas.openxmlformats.org/officeDocument/2006/relationships/image" Target="../media/image2.png"/><Relationship Id="rId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3047" y="116632"/>
            <a:ext cx="4137425" cy="1859049"/>
          </a:xfrm>
          <a:prstGeom prst="rect">
            <a:avLst/>
          </a:prstGeom>
        </p:spPr>
      </p:pic>
      <p:sp>
        <p:nvSpPr>
          <p:cNvPr id="10" name="Rectangle 9"/>
          <p:cNvSpPr/>
          <p:nvPr/>
        </p:nvSpPr>
        <p:spPr>
          <a:xfrm>
            <a:off x="323528" y="188640"/>
            <a:ext cx="8496944" cy="6408712"/>
          </a:xfrm>
          <a:prstGeom prst="rect">
            <a:avLst/>
          </a:prstGeom>
          <a:noFill/>
          <a:ln w="38100">
            <a:solidFill>
              <a:srgbClr val="003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1560" y="332656"/>
            <a:ext cx="2339752" cy="1167500"/>
          </a:xfrm>
          <a:prstGeom prst="rect">
            <a:avLst/>
          </a:prstGeom>
        </p:spPr>
      </p:pic>
      <p:pic>
        <p:nvPicPr>
          <p:cNvPr id="14" name="Picture 1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94951" y="2601371"/>
            <a:ext cx="6322883" cy="3312368"/>
          </a:xfrm>
          <a:prstGeom prst="rect">
            <a:avLst/>
          </a:prstGeom>
        </p:spPr>
      </p:pic>
      <p:pic>
        <p:nvPicPr>
          <p:cNvPr id="1028" name="Picture 1"/>
          <p:cNvPicPr>
            <a:picLocks noChangeAspect="1" noChangeArrowheads="1"/>
          </p:cNvPicPr>
          <p:nvPr/>
        </p:nvPicPr>
        <p:blipFill>
          <a:blip r:embed="rId6" cstate="print">
            <a:extLst>
              <a:ext uri="{28A0092B-C50C-407E-A947-70E740481C1C}">
                <a14:useLocalDpi xmlns:a14="http://schemas.microsoft.com/office/drawing/2010/main" val="0"/>
              </a:ext>
            </a:extLst>
          </a:blip>
          <a:srcRect l="14865" t="23572" r="16667" b="26736"/>
          <a:stretch>
            <a:fillRect/>
          </a:stretch>
        </p:blipFill>
        <p:spPr bwMode="auto">
          <a:xfrm>
            <a:off x="4860032" y="5929325"/>
            <a:ext cx="11191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ChatHealth logo colour (linea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9552" y="6032512"/>
            <a:ext cx="1952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Health for teens"/>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660232" y="6013463"/>
            <a:ext cx="18145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15816" y="5978374"/>
            <a:ext cx="1259632" cy="476578"/>
          </a:xfrm>
          <a:prstGeom prst="rect">
            <a:avLst/>
          </a:prstGeom>
        </p:spPr>
      </p:pic>
    </p:spTree>
    <p:extLst>
      <p:ext uri="{BB962C8B-B14F-4D97-AF65-F5344CB8AC3E}">
        <p14:creationId xmlns:p14="http://schemas.microsoft.com/office/powerpoint/2010/main" val="2794807664"/>
      </p:ext>
    </p:extLst>
  </p:cSld>
  <p:clrMap bg1="lt1" tx1="dk1" bg2="lt2" tx2="dk2" accent1="accent1" accent2="accent2" accent3="accent3" accent4="accent4" accent5="accent5" accent6="accent6" hlink="hlink" folHlink="folHlink"/>
  <p:sldLayoutIdLst>
    <p:sldLayoutId id="2147483661" r:id="rId1"/>
  </p:sldLayoutIdLst>
  <p:txStyles>
    <p:titleStyle>
      <a:lvl1pPr algn="l" defTabSz="914400" rtl="0" eaLnBrk="1" latinLnBrk="0" hangingPunct="1">
        <a:spcBef>
          <a:spcPct val="0"/>
        </a:spcBef>
        <a:buNone/>
        <a:defRPr sz="3600" b="1" kern="1200">
          <a:solidFill>
            <a:srgbClr val="006B54"/>
          </a:solidFill>
          <a:latin typeface="Verdana" panose="020B0604030504040204" pitchFamily="34" charset="0"/>
          <a:ea typeface="Verdana" panose="020B0604030504040204" pitchFamily="34" charset="0"/>
          <a:cs typeface="Verdana" panose="020B0604030504040204" pitchFamily="34" charset="0"/>
        </a:defRPr>
      </a:lvl1pPr>
    </p:titleStyle>
    <p:bodyStyle>
      <a:lvl1pPr marL="0" indent="0" algn="l" defTabSz="914400" rtl="0" eaLnBrk="1" latinLnBrk="0" hangingPunct="1">
        <a:spcBef>
          <a:spcPct val="20000"/>
        </a:spcBef>
        <a:buFontTx/>
        <a:buNone/>
        <a:defRPr sz="2800" b="1" kern="1200">
          <a:solidFill>
            <a:srgbClr val="0072C6"/>
          </a:solidFill>
          <a:latin typeface="Verdana" panose="020B0604030504040204" pitchFamily="34" charset="0"/>
          <a:ea typeface="Verdana" panose="020B0604030504040204" pitchFamily="34" charset="0"/>
          <a:cs typeface="Verdana" panose="020B060403050404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0151" y="199482"/>
            <a:ext cx="2882971" cy="1510302"/>
          </a:xfrm>
          <a:prstGeom prst="rect">
            <a:avLst/>
          </a:prstGeom>
        </p:spPr>
      </p:pic>
      <p:sp>
        <p:nvSpPr>
          <p:cNvPr id="11" name="Rectangle 10"/>
          <p:cNvSpPr/>
          <p:nvPr/>
        </p:nvSpPr>
        <p:spPr>
          <a:xfrm>
            <a:off x="323528" y="188640"/>
            <a:ext cx="8496944" cy="6408712"/>
          </a:xfrm>
          <a:prstGeom prst="rect">
            <a:avLst/>
          </a:prstGeom>
          <a:noFill/>
          <a:ln w="38100">
            <a:solidFill>
              <a:srgbClr val="003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8788" y="332656"/>
            <a:ext cx="1731709" cy="864096"/>
          </a:xfrm>
          <a:prstGeom prst="rect">
            <a:avLst/>
          </a:prstGeom>
        </p:spPr>
      </p:pic>
      <p:pic>
        <p:nvPicPr>
          <p:cNvPr id="8" name="Picture 1"/>
          <p:cNvPicPr>
            <a:picLocks noChangeAspect="1" noChangeArrowheads="1"/>
          </p:cNvPicPr>
          <p:nvPr/>
        </p:nvPicPr>
        <p:blipFill>
          <a:blip r:embed="rId5" cstate="print">
            <a:extLst>
              <a:ext uri="{28A0092B-C50C-407E-A947-70E740481C1C}">
                <a14:useLocalDpi xmlns:a14="http://schemas.microsoft.com/office/drawing/2010/main" val="0"/>
              </a:ext>
            </a:extLst>
          </a:blip>
          <a:srcRect l="14865" t="23572" r="16667" b="26736"/>
          <a:stretch>
            <a:fillRect/>
          </a:stretch>
        </p:blipFill>
        <p:spPr bwMode="auto">
          <a:xfrm>
            <a:off x="4860032" y="5983463"/>
            <a:ext cx="11191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hatHealth logo colour (linea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9552" y="6086650"/>
            <a:ext cx="1952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descr="Health for teen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660232" y="6067601"/>
            <a:ext cx="18145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915816" y="6032512"/>
            <a:ext cx="1259632" cy="476578"/>
          </a:xfrm>
          <a:prstGeom prst="rect">
            <a:avLst/>
          </a:prstGeom>
        </p:spPr>
      </p:pic>
    </p:spTree>
    <p:extLst>
      <p:ext uri="{BB962C8B-B14F-4D97-AF65-F5344CB8AC3E}">
        <p14:creationId xmlns:p14="http://schemas.microsoft.com/office/powerpoint/2010/main" val="1123282654"/>
      </p:ext>
    </p:extLst>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spcBef>
          <a:spcPct val="0"/>
        </a:spcBef>
        <a:buNone/>
        <a:defRPr sz="3600" b="1" kern="1200">
          <a:solidFill>
            <a:srgbClr val="006B54"/>
          </a:solidFill>
          <a:latin typeface="Verdana" panose="020B0604030504040204" pitchFamily="34" charset="0"/>
          <a:ea typeface="Verdana" panose="020B0604030504040204" pitchFamily="34" charset="0"/>
          <a:cs typeface="Verdana" panose="020B0604030504040204" pitchFamily="34" charset="0"/>
        </a:defRPr>
      </a:lvl1pPr>
    </p:titleStyle>
    <p:bodyStyle>
      <a:lvl1pPr marL="0" indent="0" algn="l" defTabSz="914400" rtl="0" eaLnBrk="1" latinLnBrk="0" hangingPunct="1">
        <a:spcBef>
          <a:spcPct val="20000"/>
        </a:spcBef>
        <a:buFontTx/>
        <a:buNone/>
        <a:defRPr sz="2800" b="1" kern="1200">
          <a:solidFill>
            <a:srgbClr val="0072C6"/>
          </a:solidFill>
          <a:latin typeface="Verdana" panose="020B0604030504040204" pitchFamily="34" charset="0"/>
          <a:ea typeface="Verdana" panose="020B0604030504040204" pitchFamily="34" charset="0"/>
          <a:cs typeface="Verdana" panose="020B060403050404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40152" y="199482"/>
            <a:ext cx="2882971" cy="1510302"/>
          </a:xfrm>
          <a:prstGeom prst="rect">
            <a:avLst/>
          </a:prstGeom>
        </p:spPr>
      </p:pic>
      <p:sp>
        <p:nvSpPr>
          <p:cNvPr id="11" name="Rectangle 10"/>
          <p:cNvSpPr/>
          <p:nvPr/>
        </p:nvSpPr>
        <p:spPr>
          <a:xfrm>
            <a:off x="323529" y="188640"/>
            <a:ext cx="8496944" cy="6408712"/>
          </a:xfrm>
          <a:prstGeom prst="rect">
            <a:avLst/>
          </a:prstGeom>
          <a:noFill/>
          <a:ln w="38100">
            <a:solidFill>
              <a:srgbClr val="003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dirty="0">
              <a:solidFill>
                <a:prstClr val="white"/>
              </a:solidFill>
            </a:endParaRPr>
          </a:p>
        </p:txBody>
      </p:sp>
      <p:pic>
        <p:nvPicPr>
          <p:cNvPr id="12" name="Picture 1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58789" y="332656"/>
            <a:ext cx="1731709" cy="864096"/>
          </a:xfrm>
          <a:prstGeom prst="rect">
            <a:avLst/>
          </a:prstGeom>
        </p:spPr>
      </p:pic>
      <p:pic>
        <p:nvPicPr>
          <p:cNvPr id="8" name="Picture 1"/>
          <p:cNvPicPr>
            <a:picLocks noChangeAspect="1" noChangeArrowheads="1"/>
          </p:cNvPicPr>
          <p:nvPr/>
        </p:nvPicPr>
        <p:blipFill>
          <a:blip r:embed="rId9" cstate="print">
            <a:extLst>
              <a:ext uri="{28A0092B-C50C-407E-A947-70E740481C1C}">
                <a14:useLocalDpi xmlns:a14="http://schemas.microsoft.com/office/drawing/2010/main" val="0"/>
              </a:ext>
            </a:extLst>
          </a:blip>
          <a:srcRect l="14865" t="23572" r="16667" b="26736"/>
          <a:stretch>
            <a:fillRect/>
          </a:stretch>
        </p:blipFill>
        <p:spPr bwMode="auto">
          <a:xfrm>
            <a:off x="4860032" y="5983465"/>
            <a:ext cx="11191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hatHealth logo colour (linea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39552" y="6086650"/>
            <a:ext cx="1952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 descr="Health for teens"/>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660233" y="6067601"/>
            <a:ext cx="18145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2915817" y="6032512"/>
            <a:ext cx="1259632" cy="476578"/>
          </a:xfrm>
          <a:prstGeom prst="rect">
            <a:avLst/>
          </a:prstGeom>
        </p:spPr>
      </p:pic>
    </p:spTree>
    <p:extLst>
      <p:ext uri="{BB962C8B-B14F-4D97-AF65-F5344CB8AC3E}">
        <p14:creationId xmlns:p14="http://schemas.microsoft.com/office/powerpoint/2010/main" val="1310262441"/>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Lst>
  <p:txStyles>
    <p:titleStyle>
      <a:lvl1pPr algn="l" defTabSz="914400" rtl="0" eaLnBrk="1" latinLnBrk="0" hangingPunct="1">
        <a:spcBef>
          <a:spcPct val="0"/>
        </a:spcBef>
        <a:buNone/>
        <a:defRPr sz="3600" b="1" kern="1200">
          <a:solidFill>
            <a:srgbClr val="006B54"/>
          </a:solidFill>
          <a:latin typeface="Verdana" panose="020B0604030504040204" pitchFamily="34" charset="0"/>
          <a:ea typeface="Verdana" panose="020B0604030504040204" pitchFamily="34" charset="0"/>
          <a:cs typeface="Verdana" panose="020B0604030504040204" pitchFamily="34" charset="0"/>
        </a:defRPr>
      </a:lvl1pPr>
    </p:titleStyle>
    <p:bodyStyle>
      <a:lvl1pPr marL="0" indent="0" algn="l" defTabSz="914400" rtl="0" eaLnBrk="1" latinLnBrk="0" hangingPunct="1">
        <a:spcBef>
          <a:spcPct val="20000"/>
        </a:spcBef>
        <a:buFontTx/>
        <a:buNone/>
        <a:defRPr sz="2800" b="1" kern="1200">
          <a:solidFill>
            <a:srgbClr val="0072C6"/>
          </a:solidFill>
          <a:latin typeface="Verdana" panose="020B0604030504040204" pitchFamily="34" charset="0"/>
          <a:ea typeface="Verdana" panose="020B0604030504040204" pitchFamily="34" charset="0"/>
          <a:cs typeface="Verdana" panose="020B060403050404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349736" y="2825644"/>
            <a:ext cx="6322883" cy="3312368"/>
          </a:xfrm>
          <a:prstGeom prst="rect">
            <a:avLst/>
          </a:prstGeom>
        </p:spPr>
      </p:pic>
      <p:pic>
        <p:nvPicPr>
          <p:cNvPr id="7" name="Picture 6"/>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4683047" y="116632"/>
            <a:ext cx="4137425" cy="1859049"/>
          </a:xfrm>
          <a:prstGeom prst="rect">
            <a:avLst/>
          </a:prstGeom>
        </p:spPr>
      </p:pic>
      <p:sp>
        <p:nvSpPr>
          <p:cNvPr id="10" name="Rectangle 9"/>
          <p:cNvSpPr/>
          <p:nvPr userDrawn="1"/>
        </p:nvSpPr>
        <p:spPr>
          <a:xfrm>
            <a:off x="323528" y="188640"/>
            <a:ext cx="8496944" cy="6408712"/>
          </a:xfrm>
          <a:prstGeom prst="rect">
            <a:avLst/>
          </a:prstGeom>
          <a:noFill/>
          <a:ln w="38100">
            <a:solidFill>
              <a:srgbClr val="00389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1" name="Picture 10"/>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611560" y="332656"/>
            <a:ext cx="2339752" cy="1167500"/>
          </a:xfrm>
          <a:prstGeom prst="rect">
            <a:avLst/>
          </a:prstGeom>
        </p:spPr>
      </p:pic>
      <p:pic>
        <p:nvPicPr>
          <p:cNvPr id="1026" name="Picture 2" descr="ChatHealth logo colour (linear)"/>
          <p:cNvPicPr>
            <a:picLocks noChangeAspect="1" noChangeArrowheads="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458788" y="6015505"/>
            <a:ext cx="19526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descr="Health for teens"/>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411413" y="5977405"/>
            <a:ext cx="1814512"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1"/>
          <p:cNvPicPr>
            <a:picLocks noChangeAspect="1" noChangeArrowheads="1"/>
          </p:cNvPicPr>
          <p:nvPr userDrawn="1"/>
        </p:nvPicPr>
        <p:blipFill>
          <a:blip r:embed="rId8" cstate="print">
            <a:extLst>
              <a:ext uri="{28A0092B-C50C-407E-A947-70E740481C1C}">
                <a14:useLocalDpi xmlns:a14="http://schemas.microsoft.com/office/drawing/2010/main" val="0"/>
              </a:ext>
            </a:extLst>
          </a:blip>
          <a:srcRect l="14865" t="23572" r="16667" b="26736"/>
          <a:stretch>
            <a:fillRect/>
          </a:stretch>
        </p:blipFill>
        <p:spPr bwMode="auto">
          <a:xfrm>
            <a:off x="4422775" y="5866280"/>
            <a:ext cx="1119188"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2173331"/>
      </p:ext>
    </p:extLst>
  </p:cSld>
  <p:clrMap bg1="lt1" tx1="dk1" bg2="lt2" tx2="dk2" accent1="accent1" accent2="accent2" accent3="accent3" accent4="accent4" accent5="accent5" accent6="accent6" hlink="hlink" folHlink="folHlink"/>
  <p:sldLayoutIdLst>
    <p:sldLayoutId id="2147483671" r:id="rId1"/>
  </p:sldLayoutIdLst>
  <p:hf sldNum="0" hdr="0" dt="0"/>
  <p:txStyles>
    <p:titleStyle>
      <a:lvl1pPr algn="l" defTabSz="914400" rtl="0" eaLnBrk="1" latinLnBrk="0" hangingPunct="1">
        <a:spcBef>
          <a:spcPct val="0"/>
        </a:spcBef>
        <a:buNone/>
        <a:defRPr sz="3600" b="1" kern="1200">
          <a:solidFill>
            <a:srgbClr val="006B54"/>
          </a:solidFill>
          <a:latin typeface="Verdana" panose="020B0604030504040204" pitchFamily="34" charset="0"/>
          <a:ea typeface="Verdana" panose="020B0604030504040204" pitchFamily="34" charset="0"/>
          <a:cs typeface="Verdana" panose="020B0604030504040204" pitchFamily="34" charset="0"/>
        </a:defRPr>
      </a:lvl1pPr>
    </p:titleStyle>
    <p:bodyStyle>
      <a:lvl1pPr marL="0" indent="0" algn="l" defTabSz="914400" rtl="0" eaLnBrk="1" latinLnBrk="0" hangingPunct="1">
        <a:spcBef>
          <a:spcPct val="20000"/>
        </a:spcBef>
        <a:buFontTx/>
        <a:buNone/>
        <a:defRPr sz="2800" b="1" kern="1200">
          <a:solidFill>
            <a:srgbClr val="0072C6"/>
          </a:solidFill>
          <a:latin typeface="Verdana" panose="020B0604030504040204" pitchFamily="34" charset="0"/>
          <a:ea typeface="Verdana" panose="020B0604030504040204" pitchFamily="34" charset="0"/>
          <a:cs typeface="Verdana" panose="020B060403050404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12.wmf"/></Relationships>
</file>

<file path=ppt/slides/_rels/slide4.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2.wmf"/></Relationships>
</file>

<file path=ppt/slides/_rels/slide5.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12.wmf"/></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7.xml"/><Relationship Id="rId1" Type="http://schemas.openxmlformats.org/officeDocument/2006/relationships/slideLayout" Target="../slideLayouts/slideLayout5.xml"/><Relationship Id="rId4" Type="http://schemas.openxmlformats.org/officeDocument/2006/relationships/image" Target="../media/image12.wmf"/></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2.wmf"/></Relationships>
</file>

<file path=ppt/slides/_rels/slide9.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12.wmf"/></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2.wmf"/></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4.xml"/><Relationship Id="rId4" Type="http://schemas.openxmlformats.org/officeDocument/2006/relationships/image" Target="../media/image12.wmf"/></Relationships>
</file>

<file path=ppt/slides/_rels/slide22.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12.w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6.xml"/><Relationship Id="rId1" Type="http://schemas.openxmlformats.org/officeDocument/2006/relationships/slideLayout" Target="../slideLayouts/slideLayout4.xml"/><Relationship Id="rId4" Type="http://schemas.openxmlformats.org/officeDocument/2006/relationships/image" Target="../media/image12.wmf"/></Relationships>
</file>

<file path=ppt/slides/_rels/slide28.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31.xml"/><Relationship Id="rId1" Type="http://schemas.openxmlformats.org/officeDocument/2006/relationships/slideLayout" Target="../slideLayouts/slideLayout4.xml"/><Relationship Id="rId5" Type="http://schemas.openxmlformats.org/officeDocument/2006/relationships/image" Target="../media/image28.jpeg"/><Relationship Id="rId4" Type="http://schemas.openxmlformats.org/officeDocument/2006/relationships/image" Target="../media/image27.jpe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38.xml.rels><?xml version="1.0" encoding="UTF-8" standalone="yes"?>
<Relationships xmlns="http://schemas.openxmlformats.org/package/2006/relationships"><Relationship Id="rId8" Type="http://schemas.openxmlformats.org/officeDocument/2006/relationships/image" Target="../media/image40.wmf"/><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38.wmf"/><Relationship Id="rId11" Type="http://schemas.openxmlformats.org/officeDocument/2006/relationships/image" Target="../media/image43.png"/><Relationship Id="rId5" Type="http://schemas.openxmlformats.org/officeDocument/2006/relationships/image" Target="../media/image37.png"/><Relationship Id="rId10" Type="http://schemas.openxmlformats.org/officeDocument/2006/relationships/image" Target="../media/image42.wmf"/><Relationship Id="rId4" Type="http://schemas.openxmlformats.org/officeDocument/2006/relationships/image" Target="../media/image36.png"/><Relationship Id="rId9" Type="http://schemas.openxmlformats.org/officeDocument/2006/relationships/image" Target="../media/image41.png"/></Relationships>
</file>

<file path=ppt/slides/_rels/slide3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hyperlink" Target="http://www.eric.org.uk/" TargetMode="External"/><Relationship Id="rId7" Type="http://schemas.openxmlformats.org/officeDocument/2006/relationships/hyperlink" Target="http://www.healthforteens.co.uk/" TargetMode="External"/><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hyperlink" Target="http://www.healthforkids.co.uk/" TargetMode="External"/><Relationship Id="rId5" Type="http://schemas.openxmlformats.org/officeDocument/2006/relationships/hyperlink" Target="http://www.healthforunderfives.co.uk/" TargetMode="External"/><Relationship Id="rId4" Type="http://schemas.openxmlformats.org/officeDocument/2006/relationships/hyperlink" Target="http://www.bbuk.org.uk/" TargetMode="Externa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Placeholder 1"/>
          <p:cNvSpPr>
            <a:spLocks noGrp="1"/>
          </p:cNvSpPr>
          <p:nvPr>
            <p:ph type="title"/>
          </p:nvPr>
        </p:nvSpPr>
        <p:spPr>
          <a:xfrm>
            <a:off x="539552" y="836712"/>
            <a:ext cx="7941568" cy="2448272"/>
          </a:xfrm>
          <a:prstGeom prst="rect">
            <a:avLst/>
          </a:prstGeom>
        </p:spPr>
        <p:txBody>
          <a:bodyPr vert="horz" lIns="91440" tIns="45720" rIns="91440" bIns="45720" rtlCol="0" anchor="ctr">
            <a:normAutofit fontScale="90000"/>
          </a:bodyPr>
          <a:lstStyle/>
          <a:p>
            <a:pPr algn="ctr"/>
            <a:br>
              <a:rPr lang="en-US" dirty="0"/>
            </a:br>
            <a:r>
              <a:rPr lang="en-US" dirty="0">
                <a:solidFill>
                  <a:schemeClr val="tx2"/>
                </a:solidFill>
              </a:rPr>
              <a:t>Healthy Bladder, Healthy Bowel </a:t>
            </a:r>
            <a:br>
              <a:rPr lang="en-US" dirty="0"/>
            </a:br>
            <a:r>
              <a:rPr lang="en-US" dirty="0"/>
              <a:t>Parent/Carer Information Session</a:t>
            </a:r>
            <a:endParaRPr lang="en-GB" dirty="0">
              <a:solidFill>
                <a:srgbClr val="009900"/>
              </a:solidFill>
            </a:endParaRPr>
          </a:p>
        </p:txBody>
      </p:sp>
    </p:spTree>
    <p:extLst>
      <p:ext uri="{BB962C8B-B14F-4D97-AF65-F5344CB8AC3E}">
        <p14:creationId xmlns:p14="http://schemas.microsoft.com/office/powerpoint/2010/main" val="6685696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itle 1"/>
          <p:cNvSpPr>
            <a:spLocks noGrp="1"/>
          </p:cNvSpPr>
          <p:nvPr>
            <p:ph type="title" idx="4294967295"/>
          </p:nvPr>
        </p:nvSpPr>
        <p:spPr>
          <a:xfrm>
            <a:off x="2051720" y="666985"/>
            <a:ext cx="3892154" cy="1009650"/>
          </a:xfrm>
          <a:prstGeom prst="rect">
            <a:avLst/>
          </a:prstGeom>
          <a:ln/>
        </p:spPr>
        <p:txBody>
          <a:bodyPr anchor="ctr" anchorCtr="1"/>
          <a:lstStyle/>
          <a:p>
            <a:pPr algn="ctr"/>
            <a:r>
              <a:rPr lang="en-GB" b="1" dirty="0">
                <a:solidFill>
                  <a:srgbClr val="000099"/>
                </a:solidFill>
                <a:latin typeface="Arial" panose="020B0604020202020204" pitchFamily="34" charset="0"/>
                <a:cs typeface="Arial" panose="020B0604020202020204" pitchFamily="34" charset="0"/>
              </a:rPr>
              <a:t>Welcome</a:t>
            </a:r>
          </a:p>
        </p:txBody>
      </p:sp>
      <p:sp>
        <p:nvSpPr>
          <p:cNvPr id="3" name="Content Placeholder 2"/>
          <p:cNvSpPr>
            <a:spLocks noGrp="1"/>
          </p:cNvSpPr>
          <p:nvPr>
            <p:ph idx="4294967295"/>
          </p:nvPr>
        </p:nvSpPr>
        <p:spPr>
          <a:xfrm>
            <a:off x="827584" y="1772816"/>
            <a:ext cx="7748588" cy="3863975"/>
          </a:xfrm>
          <a:prstGeom prst="rect">
            <a:avLst/>
          </a:prstGeom>
          <a:ln/>
        </p:spPr>
        <p:txBody>
          <a:bodyPr/>
          <a:lstStyle/>
          <a:p>
            <a:pPr marL="0" indent="0">
              <a:buFont typeface="Wingdings" pitchFamily="2" charset="2"/>
              <a:buNone/>
            </a:pPr>
            <a:r>
              <a:rPr lang="en-GB" sz="3000" b="0" dirty="0">
                <a:solidFill>
                  <a:schemeClr val="tx1"/>
                </a:solidFill>
                <a:latin typeface="Arial" panose="020B0604020202020204" pitchFamily="34" charset="0"/>
                <a:cs typeface="Arial" panose="020B0604020202020204" pitchFamily="34" charset="0"/>
              </a:rPr>
              <a:t>Aim of today’s session is:</a:t>
            </a:r>
          </a:p>
          <a:p>
            <a:pPr marL="0" indent="0">
              <a:buFont typeface="Wingdings" pitchFamily="2" charset="2"/>
              <a:buNone/>
            </a:pPr>
            <a:endParaRPr lang="en-GB" sz="3000" b="0" dirty="0">
              <a:solidFill>
                <a:schemeClr val="tx1"/>
              </a:solidFill>
              <a:latin typeface="Arial" panose="020B0604020202020204" pitchFamily="34" charset="0"/>
              <a:cs typeface="Arial" panose="020B0604020202020204" pitchFamily="34" charset="0"/>
            </a:endParaRPr>
          </a:p>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To look at daytime, night-time wetting,  constipation and soiling.</a:t>
            </a:r>
          </a:p>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To provide information and awareness to help you support your child.</a:t>
            </a:r>
          </a:p>
          <a:p>
            <a:pPr marL="0" indent="0">
              <a:buNone/>
            </a:pPr>
            <a:endParaRPr lang="en-GB" sz="3200" dirty="0"/>
          </a:p>
          <a:p>
            <a:pPr marL="0" indent="0">
              <a:buNone/>
            </a:pPr>
            <a:endParaRPr lang="en-GB" sz="3200" dirty="0"/>
          </a:p>
          <a:p>
            <a:pPr marL="0" indent="0"/>
            <a:endParaRPr lang="en-GB" sz="3200" dirty="0"/>
          </a:p>
        </p:txBody>
      </p:sp>
      <p:pic>
        <p:nvPicPr>
          <p:cNvPr id="4"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9410377"/>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itle 1"/>
          <p:cNvSpPr>
            <a:spLocks noGrp="1"/>
          </p:cNvSpPr>
          <p:nvPr>
            <p:ph type="ctrTitle" idx="4294967295"/>
          </p:nvPr>
        </p:nvSpPr>
        <p:spPr>
          <a:xfrm>
            <a:off x="899592" y="2276872"/>
            <a:ext cx="3715941" cy="2163762"/>
          </a:xfrm>
          <a:prstGeom prst="rect">
            <a:avLst/>
          </a:prstGeom>
          <a:ln/>
        </p:spPr>
        <p:txBody>
          <a:bodyPr anchorCtr="1"/>
          <a:lstStyle/>
          <a:p>
            <a:r>
              <a:rPr lang="en-GB" b="1" dirty="0">
                <a:solidFill>
                  <a:srgbClr val="000099"/>
                </a:solidFill>
                <a:latin typeface="Arial" panose="020B0604020202020204" pitchFamily="34" charset="0"/>
                <a:cs typeface="Arial" panose="020B0604020202020204" pitchFamily="34" charset="0"/>
              </a:rPr>
              <a:t>Information </a:t>
            </a:r>
            <a:br>
              <a:rPr lang="en-GB" b="1" dirty="0">
                <a:solidFill>
                  <a:srgbClr val="000099"/>
                </a:solidFill>
                <a:latin typeface="Arial" panose="020B0604020202020204" pitchFamily="34" charset="0"/>
                <a:cs typeface="Arial" panose="020B0604020202020204" pitchFamily="34" charset="0"/>
              </a:rPr>
            </a:br>
            <a:r>
              <a:rPr lang="en-GB" b="1" dirty="0">
                <a:solidFill>
                  <a:srgbClr val="000099"/>
                </a:solidFill>
                <a:latin typeface="Arial" panose="020B0604020202020204" pitchFamily="34" charset="0"/>
                <a:cs typeface="Arial" panose="020B0604020202020204" pitchFamily="34" charset="0"/>
              </a:rPr>
              <a:t>on the </a:t>
            </a:r>
            <a:r>
              <a:rPr lang="en-GB" dirty="0">
                <a:solidFill>
                  <a:srgbClr val="000099"/>
                </a:solidFill>
                <a:latin typeface="Arial" panose="020B0604020202020204" pitchFamily="34" charset="0"/>
                <a:cs typeface="Arial" panose="020B0604020202020204" pitchFamily="34" charset="0"/>
              </a:rPr>
              <a:t>k</a:t>
            </a:r>
            <a:r>
              <a:rPr lang="en-GB" b="1" dirty="0">
                <a:solidFill>
                  <a:srgbClr val="000099"/>
                </a:solidFill>
                <a:latin typeface="Arial" panose="020B0604020202020204" pitchFamily="34" charset="0"/>
                <a:cs typeface="Arial" panose="020B0604020202020204" pitchFamily="34" charset="0"/>
              </a:rPr>
              <a:t>idneys </a:t>
            </a:r>
            <a:br>
              <a:rPr lang="en-GB" b="1" dirty="0">
                <a:solidFill>
                  <a:srgbClr val="000099"/>
                </a:solidFill>
                <a:latin typeface="Arial" panose="020B0604020202020204" pitchFamily="34" charset="0"/>
                <a:cs typeface="Arial" panose="020B0604020202020204" pitchFamily="34" charset="0"/>
              </a:rPr>
            </a:br>
            <a:r>
              <a:rPr lang="en-GB" b="1" dirty="0">
                <a:solidFill>
                  <a:srgbClr val="000099"/>
                </a:solidFill>
                <a:latin typeface="Arial" panose="020B0604020202020204" pitchFamily="34" charset="0"/>
                <a:cs typeface="Arial" panose="020B0604020202020204" pitchFamily="34" charset="0"/>
              </a:rPr>
              <a:t>and </a:t>
            </a:r>
            <a:r>
              <a:rPr lang="en-GB" dirty="0">
                <a:solidFill>
                  <a:srgbClr val="000099"/>
                </a:solidFill>
                <a:latin typeface="Arial" panose="020B0604020202020204" pitchFamily="34" charset="0"/>
                <a:cs typeface="Arial" panose="020B0604020202020204" pitchFamily="34" charset="0"/>
              </a:rPr>
              <a:t>b</a:t>
            </a:r>
            <a:r>
              <a:rPr lang="en-GB" b="1" dirty="0">
                <a:solidFill>
                  <a:srgbClr val="000099"/>
                </a:solidFill>
                <a:latin typeface="Arial" panose="020B0604020202020204" pitchFamily="34" charset="0"/>
                <a:cs typeface="Arial" panose="020B0604020202020204" pitchFamily="34" charset="0"/>
              </a:rPr>
              <a:t>ladder</a:t>
            </a:r>
          </a:p>
        </p:txBody>
      </p:sp>
      <p:pic>
        <p:nvPicPr>
          <p:cNvPr id="17415" name="Picture 7" descr="Anatomy_and_physiology_of_animals_diagram_of_urinary_system_unlabeled"/>
          <p:cNvPicPr>
            <a:picLocks noChangeAspect="1" noChangeArrowheads="1"/>
          </p:cNvPicPr>
          <p:nvPr/>
        </p:nvPicPr>
        <p:blipFill>
          <a:blip r:embed="rId3"/>
          <a:srcRect/>
          <a:stretch>
            <a:fillRect/>
          </a:stretch>
        </p:blipFill>
        <p:spPr bwMode="auto">
          <a:xfrm>
            <a:off x="4860032" y="1340768"/>
            <a:ext cx="2392826" cy="4588168"/>
          </a:xfrm>
          <a:prstGeom prst="rect">
            <a:avLst/>
          </a:prstGeom>
          <a:noFill/>
        </p:spPr>
      </p:pic>
      <p:pic>
        <p:nvPicPr>
          <p:cNvPr id="4" name="Picture 11" descr="LEPNCOLA.WM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57766155"/>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Content Placeholder 3"/>
          <p:cNvPicPr>
            <a:picLocks noGrp="1" noChangeAspect="1"/>
          </p:cNvPicPr>
          <p:nvPr>
            <p:ph idx="4294967295"/>
          </p:nvPr>
        </p:nvPicPr>
        <p:blipFill>
          <a:blip r:embed="rId3"/>
          <a:srcRect t="21452" b="12140"/>
          <a:stretch>
            <a:fillRect/>
          </a:stretch>
        </p:blipFill>
        <p:spPr>
          <a:xfrm>
            <a:off x="2173709" y="1488498"/>
            <a:ext cx="4126706" cy="4312379"/>
          </a:xfrm>
          <a:prstGeom prst="rect">
            <a:avLst/>
          </a:prstGeom>
        </p:spPr>
      </p:pic>
      <p:sp>
        <p:nvSpPr>
          <p:cNvPr id="18438" name="Title 1"/>
          <p:cNvSpPr>
            <a:spLocks noGrp="1"/>
          </p:cNvSpPr>
          <p:nvPr>
            <p:ph type="title" idx="4294967295"/>
          </p:nvPr>
        </p:nvSpPr>
        <p:spPr>
          <a:xfrm>
            <a:off x="611560" y="288439"/>
            <a:ext cx="6660356" cy="1090464"/>
          </a:xfrm>
          <a:prstGeom prst="rect">
            <a:avLst/>
          </a:prstGeom>
          <a:ln/>
        </p:spPr>
        <p:txBody>
          <a:bodyPr anchor="ctr"/>
          <a:lstStyle/>
          <a:p>
            <a:pPr algn="ctr"/>
            <a:r>
              <a:rPr lang="en-GB" b="1" dirty="0">
                <a:solidFill>
                  <a:srgbClr val="000099"/>
                </a:solidFill>
              </a:rPr>
              <a:t>   </a:t>
            </a:r>
            <a:r>
              <a:rPr lang="en-GB" sz="3200" dirty="0">
                <a:solidFill>
                  <a:srgbClr val="000099"/>
                </a:solidFill>
                <a:latin typeface="Arial" panose="020B0604020202020204" pitchFamily="34" charset="0"/>
                <a:cs typeface="Arial" panose="020B0604020202020204" pitchFamily="34" charset="0"/>
              </a:rPr>
              <a:t>How the kidneys </a:t>
            </a:r>
            <a:br>
              <a:rPr lang="en-GB" sz="3200" dirty="0">
                <a:solidFill>
                  <a:srgbClr val="000099"/>
                </a:solidFill>
                <a:latin typeface="Arial" panose="020B0604020202020204" pitchFamily="34" charset="0"/>
                <a:cs typeface="Arial" panose="020B0604020202020204" pitchFamily="34" charset="0"/>
              </a:rPr>
            </a:br>
            <a:r>
              <a:rPr lang="en-GB" sz="3200" dirty="0">
                <a:solidFill>
                  <a:srgbClr val="000099"/>
                </a:solidFill>
                <a:latin typeface="Arial" panose="020B0604020202020204" pitchFamily="34" charset="0"/>
                <a:cs typeface="Arial" panose="020B0604020202020204" pitchFamily="34" charset="0"/>
              </a:rPr>
              <a:t>   and bladder work</a:t>
            </a:r>
          </a:p>
        </p:txBody>
      </p:sp>
      <p:sp>
        <p:nvSpPr>
          <p:cNvPr id="18434" name="TextBox 4"/>
          <p:cNvSpPr txBox="1">
            <a:spLocks noChangeArrowheads="1"/>
          </p:cNvSpPr>
          <p:nvPr/>
        </p:nvSpPr>
        <p:spPr bwMode="auto">
          <a:xfrm>
            <a:off x="1115616" y="2948198"/>
            <a:ext cx="1181100" cy="369887"/>
          </a:xfrm>
          <a:prstGeom prst="rect">
            <a:avLst/>
          </a:prstGeom>
          <a:noFill/>
          <a:ln w="9525">
            <a:noFill/>
            <a:miter lim="800000"/>
            <a:headEnd/>
            <a:tailEnd/>
          </a:ln>
        </p:spPr>
        <p:txBody>
          <a:bodyPr>
            <a:spAutoFit/>
          </a:bodyPr>
          <a:lstStyle/>
          <a:p>
            <a:pPr algn="ctr" fontAlgn="base">
              <a:spcBef>
                <a:spcPct val="0"/>
              </a:spcBef>
              <a:spcAft>
                <a:spcPct val="0"/>
              </a:spcAft>
            </a:pPr>
            <a:r>
              <a:rPr lang="en-GB" dirty="0">
                <a:solidFill>
                  <a:srgbClr val="000000"/>
                </a:solidFill>
                <a:latin typeface="Arial" panose="020B0604020202020204" pitchFamily="34" charset="0"/>
                <a:cs typeface="Arial" panose="020B0604020202020204" pitchFamily="34" charset="0"/>
              </a:rPr>
              <a:t>Kidneys</a:t>
            </a:r>
          </a:p>
        </p:txBody>
      </p:sp>
      <p:sp>
        <p:nvSpPr>
          <p:cNvPr id="18435" name="TextBox 5"/>
          <p:cNvSpPr txBox="1">
            <a:spLocks noChangeArrowheads="1"/>
          </p:cNvSpPr>
          <p:nvPr/>
        </p:nvSpPr>
        <p:spPr bwMode="auto">
          <a:xfrm>
            <a:off x="1187624" y="4363059"/>
            <a:ext cx="1181100" cy="369887"/>
          </a:xfrm>
          <a:prstGeom prst="rect">
            <a:avLst/>
          </a:prstGeom>
          <a:noFill/>
          <a:ln w="9525">
            <a:noFill/>
            <a:miter lim="800000"/>
            <a:headEnd/>
            <a:tailEnd/>
          </a:ln>
        </p:spPr>
        <p:txBody>
          <a:bodyPr>
            <a:spAutoFit/>
          </a:bodyPr>
          <a:lstStyle/>
          <a:p>
            <a:pPr algn="ctr" fontAlgn="base">
              <a:spcBef>
                <a:spcPct val="0"/>
              </a:spcBef>
              <a:spcAft>
                <a:spcPct val="0"/>
              </a:spcAft>
            </a:pPr>
            <a:r>
              <a:rPr lang="en-GB" dirty="0">
                <a:solidFill>
                  <a:srgbClr val="000000"/>
                </a:solidFill>
                <a:latin typeface="Arial" panose="020B0604020202020204" pitchFamily="34" charset="0"/>
                <a:cs typeface="Arial" panose="020B0604020202020204" pitchFamily="34" charset="0"/>
              </a:rPr>
              <a:t>Ureters</a:t>
            </a:r>
          </a:p>
        </p:txBody>
      </p:sp>
      <p:sp>
        <p:nvSpPr>
          <p:cNvPr id="18436" name="TextBox 6"/>
          <p:cNvSpPr txBox="1">
            <a:spLocks noChangeArrowheads="1"/>
          </p:cNvSpPr>
          <p:nvPr/>
        </p:nvSpPr>
        <p:spPr bwMode="auto">
          <a:xfrm>
            <a:off x="1187624" y="5031827"/>
            <a:ext cx="1181100" cy="369888"/>
          </a:xfrm>
          <a:prstGeom prst="rect">
            <a:avLst/>
          </a:prstGeom>
          <a:noFill/>
          <a:ln w="9525">
            <a:noFill/>
            <a:miter lim="800000"/>
            <a:headEnd/>
            <a:tailEnd/>
          </a:ln>
        </p:spPr>
        <p:txBody>
          <a:bodyPr>
            <a:spAutoFit/>
          </a:bodyPr>
          <a:lstStyle/>
          <a:p>
            <a:pPr algn="ctr" fontAlgn="base">
              <a:spcBef>
                <a:spcPct val="0"/>
              </a:spcBef>
              <a:spcAft>
                <a:spcPct val="0"/>
              </a:spcAft>
            </a:pPr>
            <a:r>
              <a:rPr lang="en-GB" dirty="0">
                <a:solidFill>
                  <a:srgbClr val="000000"/>
                </a:solidFill>
                <a:latin typeface="Arial" panose="020B0604020202020204" pitchFamily="34" charset="0"/>
                <a:cs typeface="Arial" panose="020B0604020202020204" pitchFamily="34" charset="0"/>
              </a:rPr>
              <a:t>Bladder</a:t>
            </a:r>
          </a:p>
        </p:txBody>
      </p:sp>
      <p:sp>
        <p:nvSpPr>
          <p:cNvPr id="18437" name="TextBox 7"/>
          <p:cNvSpPr txBox="1">
            <a:spLocks noChangeArrowheads="1"/>
          </p:cNvSpPr>
          <p:nvPr/>
        </p:nvSpPr>
        <p:spPr bwMode="auto">
          <a:xfrm>
            <a:off x="6155682" y="4849980"/>
            <a:ext cx="1182291" cy="368300"/>
          </a:xfrm>
          <a:prstGeom prst="rect">
            <a:avLst/>
          </a:prstGeom>
          <a:noFill/>
          <a:ln w="9525">
            <a:noFill/>
            <a:miter lim="800000"/>
            <a:headEnd/>
            <a:tailEnd/>
          </a:ln>
        </p:spPr>
        <p:txBody>
          <a:bodyPr>
            <a:spAutoFit/>
          </a:bodyPr>
          <a:lstStyle/>
          <a:p>
            <a:pPr algn="ctr" fontAlgn="base">
              <a:spcBef>
                <a:spcPct val="0"/>
              </a:spcBef>
              <a:spcAft>
                <a:spcPct val="0"/>
              </a:spcAft>
            </a:pPr>
            <a:r>
              <a:rPr lang="en-GB" dirty="0">
                <a:solidFill>
                  <a:srgbClr val="000000"/>
                </a:solidFill>
                <a:latin typeface="Arial" panose="020B0604020202020204" pitchFamily="34" charset="0"/>
                <a:cs typeface="Arial" panose="020B0604020202020204" pitchFamily="34" charset="0"/>
              </a:rPr>
              <a:t>Urethra</a:t>
            </a:r>
          </a:p>
        </p:txBody>
      </p:sp>
      <p:pic>
        <p:nvPicPr>
          <p:cNvPr id="8" name="Picture 11" descr="LEPNCOLA.WM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4355976" y="1396165"/>
            <a:ext cx="1152128" cy="184666"/>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2813069151"/>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1"/>
          <p:cNvSpPr>
            <a:spLocks noGrp="1"/>
          </p:cNvSpPr>
          <p:nvPr>
            <p:ph type="title" idx="4294967295"/>
          </p:nvPr>
        </p:nvSpPr>
        <p:spPr>
          <a:xfrm>
            <a:off x="2244411" y="477825"/>
            <a:ext cx="4720828" cy="1466850"/>
          </a:xfrm>
          <a:prstGeom prst="rect">
            <a:avLst/>
          </a:prstGeom>
          <a:ln/>
        </p:spPr>
        <p:txBody>
          <a:bodyPr anchor="ctr"/>
          <a:lstStyle/>
          <a:p>
            <a:pPr algn="ctr"/>
            <a:r>
              <a:rPr lang="en-GB" b="1" dirty="0">
                <a:solidFill>
                  <a:srgbClr val="000099"/>
                </a:solidFill>
                <a:latin typeface="Arial" panose="020B0604020202020204" pitchFamily="34" charset="0"/>
                <a:cs typeface="Arial" panose="020B0604020202020204" pitchFamily="34" charset="0"/>
              </a:rPr>
              <a:t>General </a:t>
            </a:r>
            <a:br>
              <a:rPr lang="en-GB" b="1" dirty="0">
                <a:solidFill>
                  <a:srgbClr val="000099"/>
                </a:solidFill>
                <a:latin typeface="Arial" panose="020B0604020202020204" pitchFamily="34" charset="0"/>
                <a:cs typeface="Arial" panose="020B0604020202020204" pitchFamily="34" charset="0"/>
              </a:rPr>
            </a:br>
            <a:r>
              <a:rPr lang="en-GB" b="1" dirty="0">
                <a:solidFill>
                  <a:srgbClr val="000099"/>
                </a:solidFill>
                <a:latin typeface="Arial" panose="020B0604020202020204" pitchFamily="34" charset="0"/>
                <a:cs typeface="Arial" panose="020B0604020202020204" pitchFamily="34" charset="0"/>
              </a:rPr>
              <a:t>information</a:t>
            </a:r>
            <a:br>
              <a:rPr lang="en-GB" b="1" dirty="0">
                <a:solidFill>
                  <a:srgbClr val="000099"/>
                </a:solidFill>
                <a:latin typeface="Arial" panose="020B0604020202020204" pitchFamily="34" charset="0"/>
                <a:cs typeface="Arial" panose="020B0604020202020204" pitchFamily="34" charset="0"/>
              </a:rPr>
            </a:br>
            <a:r>
              <a:rPr lang="en-GB" b="1" dirty="0">
                <a:solidFill>
                  <a:srgbClr val="000099"/>
                </a:solidFill>
                <a:latin typeface="Arial" panose="020B0604020202020204" pitchFamily="34" charset="0"/>
                <a:cs typeface="Arial" panose="020B0604020202020204" pitchFamily="34" charset="0"/>
              </a:rPr>
              <a:t> about the bladder</a:t>
            </a:r>
          </a:p>
        </p:txBody>
      </p:sp>
      <p:sp>
        <p:nvSpPr>
          <p:cNvPr id="20482" name="Content Placeholder 2"/>
          <p:cNvSpPr>
            <a:spLocks noGrp="1"/>
          </p:cNvSpPr>
          <p:nvPr>
            <p:ph idx="4294967295"/>
          </p:nvPr>
        </p:nvSpPr>
        <p:spPr>
          <a:xfrm>
            <a:off x="539552" y="2060848"/>
            <a:ext cx="8201025" cy="3576637"/>
          </a:xfrm>
          <a:prstGeom prst="rect">
            <a:avLst/>
          </a:prstGeom>
          <a:ln/>
        </p:spPr>
        <p:txBody>
          <a:bodyPr/>
          <a:lstStyle/>
          <a:p>
            <a:pPr marL="457200" indent="-457200">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Between age 2 – 3 bladders mature and children can become dry</a:t>
            </a:r>
          </a:p>
          <a:p>
            <a:pPr marL="457200" indent="-457200">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Urine is usually passed 6 – 8 times a day</a:t>
            </a:r>
          </a:p>
          <a:p>
            <a:pPr marL="457200" indent="-457200">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Urine should be pale yellow in colour</a:t>
            </a:r>
          </a:p>
          <a:p>
            <a:pPr marL="457200" indent="-457200">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How much the bladder holds depends on the age of the child</a:t>
            </a:r>
          </a:p>
          <a:p>
            <a:pPr marL="457200" indent="-457200">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Over 80% of children are dry at night by the age of 7 years</a:t>
            </a:r>
          </a:p>
        </p:txBody>
      </p:sp>
      <p:pic>
        <p:nvPicPr>
          <p:cNvPr id="4"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116668"/>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1441629"/>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itle 1"/>
          <p:cNvSpPr>
            <a:spLocks noGrp="1"/>
          </p:cNvSpPr>
          <p:nvPr>
            <p:ph type="title" idx="4294967295"/>
          </p:nvPr>
        </p:nvSpPr>
        <p:spPr>
          <a:xfrm>
            <a:off x="2202739" y="400217"/>
            <a:ext cx="4762500" cy="1139825"/>
          </a:xfrm>
          <a:prstGeom prst="rect">
            <a:avLst/>
          </a:prstGeom>
          <a:ln/>
        </p:spPr>
        <p:txBody>
          <a:bodyPr anchor="ctr"/>
          <a:lstStyle/>
          <a:p>
            <a:pPr algn="ctr"/>
            <a:r>
              <a:rPr lang="en-GB" b="1" dirty="0">
                <a:solidFill>
                  <a:srgbClr val="000099"/>
                </a:solidFill>
                <a:latin typeface="Arial" panose="020B0604020202020204" pitchFamily="34" charset="0"/>
                <a:cs typeface="Arial" panose="020B0604020202020204" pitchFamily="34" charset="0"/>
              </a:rPr>
              <a:t>How the </a:t>
            </a:r>
            <a:br>
              <a:rPr lang="en-GB" b="1" dirty="0">
                <a:solidFill>
                  <a:srgbClr val="000099"/>
                </a:solidFill>
                <a:latin typeface="Arial" panose="020B0604020202020204" pitchFamily="34" charset="0"/>
                <a:cs typeface="Arial" panose="020B0604020202020204" pitchFamily="34" charset="0"/>
              </a:rPr>
            </a:br>
            <a:r>
              <a:rPr lang="en-GB" b="1" dirty="0">
                <a:solidFill>
                  <a:srgbClr val="000099"/>
                </a:solidFill>
                <a:latin typeface="Arial" panose="020B0604020202020204" pitchFamily="34" charset="0"/>
                <a:cs typeface="Arial" panose="020B0604020202020204" pitchFamily="34" charset="0"/>
              </a:rPr>
              <a:t>bladder works</a:t>
            </a:r>
          </a:p>
        </p:txBody>
      </p:sp>
      <p:pic>
        <p:nvPicPr>
          <p:cNvPr id="22530" name="Picture 5"/>
          <p:cNvPicPr>
            <a:picLocks noChangeAspect="1"/>
          </p:cNvPicPr>
          <p:nvPr/>
        </p:nvPicPr>
        <p:blipFill>
          <a:blip r:embed="rId3"/>
          <a:srcRect/>
          <a:stretch>
            <a:fillRect/>
          </a:stretch>
        </p:blipFill>
        <p:spPr bwMode="auto">
          <a:xfrm>
            <a:off x="2668880" y="1540042"/>
            <a:ext cx="4167188" cy="4329106"/>
          </a:xfrm>
          <a:prstGeom prst="rect">
            <a:avLst/>
          </a:prstGeom>
          <a:noFill/>
          <a:ln w="9525">
            <a:noFill/>
            <a:miter lim="800000"/>
            <a:headEnd/>
            <a:tailEnd/>
          </a:ln>
        </p:spPr>
      </p:pic>
      <p:pic>
        <p:nvPicPr>
          <p:cNvPr id="4" name="Picture 11" descr="LEPNCOLA.WM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1069938"/>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Title 1"/>
          <p:cNvSpPr>
            <a:spLocks noGrp="1"/>
          </p:cNvSpPr>
          <p:nvPr>
            <p:ph type="title"/>
          </p:nvPr>
        </p:nvSpPr>
        <p:spPr>
          <a:xfrm>
            <a:off x="2195735" y="585476"/>
            <a:ext cx="4580849" cy="1139825"/>
          </a:xfrm>
          <a:ln/>
        </p:spPr>
        <p:txBody>
          <a:bodyPr anchor="ctr"/>
          <a:lstStyle/>
          <a:p>
            <a:pPr algn="ctr"/>
            <a:r>
              <a:rPr lang="en-GB" b="1" dirty="0">
                <a:solidFill>
                  <a:srgbClr val="000099"/>
                </a:solidFill>
                <a:latin typeface="Arial" panose="020B0604020202020204" pitchFamily="34" charset="0"/>
                <a:cs typeface="Arial" panose="020B0604020202020204" pitchFamily="34" charset="0"/>
              </a:rPr>
              <a:t>How much a bladder can hold</a:t>
            </a:r>
          </a:p>
        </p:txBody>
      </p:sp>
      <p:graphicFrame>
        <p:nvGraphicFramePr>
          <p:cNvPr id="24619" name="Group 43"/>
          <p:cNvGraphicFramePr>
            <a:graphicFrameLocks noGrp="1"/>
          </p:cNvGraphicFramePr>
          <p:nvPr>
            <p:ph sz="half" idx="2"/>
            <p:extLst>
              <p:ext uri="{D42A27DB-BD31-4B8C-83A1-F6EECF244321}">
                <p14:modId xmlns:p14="http://schemas.microsoft.com/office/powerpoint/2010/main" val="2783562766"/>
              </p:ext>
            </p:extLst>
          </p:nvPr>
        </p:nvGraphicFramePr>
        <p:xfrm>
          <a:off x="923872" y="1754348"/>
          <a:ext cx="3800959" cy="4114800"/>
        </p:xfrm>
        <a:graphic>
          <a:graphicData uri="http://schemas.openxmlformats.org/drawingml/2006/table">
            <a:tbl>
              <a:tblPr/>
              <a:tblGrid>
                <a:gridCol w="957193">
                  <a:extLst>
                    <a:ext uri="{9D8B030D-6E8A-4147-A177-3AD203B41FA5}">
                      <a16:colId xmlns:a16="http://schemas.microsoft.com/office/drawing/2014/main" val="20000"/>
                    </a:ext>
                  </a:extLst>
                </a:gridCol>
                <a:gridCol w="2843766">
                  <a:extLst>
                    <a:ext uri="{9D8B030D-6E8A-4147-A177-3AD203B41FA5}">
                      <a16:colId xmlns:a16="http://schemas.microsoft.com/office/drawing/2014/main" val="20001"/>
                    </a:ext>
                  </a:extLst>
                </a:gridCol>
              </a:tblGrid>
              <a:tr h="43481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Age</a:t>
                      </a:r>
                    </a:p>
                  </a:txBody>
                  <a:tcPr marL="68580" marR="6858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Bladder Capacity</a:t>
                      </a:r>
                    </a:p>
                  </a:txBody>
                  <a:tcPr marL="68580" marR="6858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3481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5</a:t>
                      </a:r>
                    </a:p>
                  </a:txBody>
                  <a:tcPr marL="68580" marR="6858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180mls</a:t>
                      </a:r>
                    </a:p>
                  </a:txBody>
                  <a:tcPr marL="68580" marR="6858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3481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6</a:t>
                      </a:r>
                    </a:p>
                  </a:txBody>
                  <a:tcPr marL="68580" marR="6858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210mls</a:t>
                      </a:r>
                    </a:p>
                  </a:txBody>
                  <a:tcPr marL="68580" marR="6858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3481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7</a:t>
                      </a:r>
                    </a:p>
                  </a:txBody>
                  <a:tcPr marL="68580" marR="6858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240mls</a:t>
                      </a:r>
                    </a:p>
                  </a:txBody>
                  <a:tcPr marL="68580" marR="6858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3481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8</a:t>
                      </a:r>
                    </a:p>
                  </a:txBody>
                  <a:tcPr marL="68580" marR="6858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270mls</a:t>
                      </a:r>
                    </a:p>
                  </a:txBody>
                  <a:tcPr marL="68580" marR="6858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3481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9</a:t>
                      </a:r>
                    </a:p>
                  </a:txBody>
                  <a:tcPr marL="68580" marR="6858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300mls</a:t>
                      </a:r>
                    </a:p>
                  </a:txBody>
                  <a:tcPr marL="68580" marR="6858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43481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10</a:t>
                      </a:r>
                    </a:p>
                  </a:txBody>
                  <a:tcPr marL="68580" marR="6858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330mls</a:t>
                      </a:r>
                    </a:p>
                  </a:txBody>
                  <a:tcPr marL="68580" marR="6858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3481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11</a:t>
                      </a:r>
                    </a:p>
                  </a:txBody>
                  <a:tcPr marL="68580" marR="6858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360mls</a:t>
                      </a:r>
                    </a:p>
                  </a:txBody>
                  <a:tcPr marL="68580" marR="6858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34814">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12</a:t>
                      </a:r>
                    </a:p>
                  </a:txBody>
                  <a:tcPr marL="68580" marR="6858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itchFamily="2" charset="2"/>
                        <a:buNone/>
                        <a:tabLst/>
                      </a:pPr>
                      <a:r>
                        <a:rPr kumimoji="0" lang="en-GB" sz="24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390mls</a:t>
                      </a:r>
                    </a:p>
                  </a:txBody>
                  <a:tcPr marL="68580" marR="6858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bl>
          </a:graphicData>
        </a:graphic>
      </p:graphicFrame>
      <p:pic>
        <p:nvPicPr>
          <p:cNvPr id="24620" name="Picture 44" descr="bladder-clipart-shutterstock_104111192"/>
          <p:cNvPicPr>
            <a:picLocks noChangeAspect="1" noChangeArrowheads="1"/>
          </p:cNvPicPr>
          <p:nvPr/>
        </p:nvPicPr>
        <p:blipFill>
          <a:blip r:embed="rId3"/>
          <a:srcRect/>
          <a:stretch>
            <a:fillRect/>
          </a:stretch>
        </p:blipFill>
        <p:spPr bwMode="auto">
          <a:xfrm>
            <a:off x="6776585" y="1652155"/>
            <a:ext cx="1875235" cy="4356100"/>
          </a:xfrm>
          <a:prstGeom prst="rect">
            <a:avLst/>
          </a:prstGeom>
          <a:noFill/>
        </p:spPr>
      </p:pic>
      <p:pic>
        <p:nvPicPr>
          <p:cNvPr id="5" name="Picture 11" descr="LEPNCOLA.WM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5148064" y="2122045"/>
            <a:ext cx="1929539" cy="3416320"/>
          </a:xfrm>
          <a:prstGeom prst="rect">
            <a:avLst/>
          </a:prstGeom>
          <a:noFill/>
          <a:ln w="38100">
            <a:solidFill>
              <a:schemeClr val="tx1"/>
            </a:solidFill>
          </a:ln>
        </p:spPr>
        <p:txBody>
          <a:bodyPr wrap="square" rtlCol="0">
            <a:spAutoFit/>
          </a:bodyPr>
          <a:lstStyle/>
          <a:p>
            <a:pPr algn="ctr" fontAlgn="base">
              <a:spcBef>
                <a:spcPct val="0"/>
              </a:spcBef>
              <a:spcAft>
                <a:spcPct val="0"/>
              </a:spcAft>
            </a:pPr>
            <a:r>
              <a:rPr lang="en-GB" sz="2400" dirty="0">
                <a:solidFill>
                  <a:prstClr val="black"/>
                </a:solidFill>
                <a:latin typeface="Arial" panose="020B0604020202020204" pitchFamily="34" charset="0"/>
                <a:cs typeface="Arial" panose="020B0604020202020204" pitchFamily="34" charset="0"/>
              </a:rPr>
              <a:t>Once children reach puberty the bladder capacity is calculated by body weight</a:t>
            </a:r>
          </a:p>
        </p:txBody>
      </p:sp>
    </p:spTree>
    <p:extLst>
      <p:ext uri="{BB962C8B-B14F-4D97-AF65-F5344CB8AC3E}">
        <p14:creationId xmlns:p14="http://schemas.microsoft.com/office/powerpoint/2010/main" val="2364487109"/>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3"/>
          <p:cNvSpPr>
            <a:spLocks noGrp="1"/>
          </p:cNvSpPr>
          <p:nvPr>
            <p:ph type="ctrTitle" idx="4294967295"/>
          </p:nvPr>
        </p:nvSpPr>
        <p:spPr>
          <a:xfrm>
            <a:off x="2987824" y="2271787"/>
            <a:ext cx="5688632" cy="2127250"/>
          </a:xfrm>
          <a:prstGeom prst="rect">
            <a:avLst/>
          </a:prstGeom>
          <a:ln/>
        </p:spPr>
        <p:txBody>
          <a:bodyPr anchorCtr="1"/>
          <a:lstStyle/>
          <a:p>
            <a:br>
              <a:rPr lang="en-GB" b="1" dirty="0">
                <a:latin typeface="Arial" panose="020B0604020202020204" pitchFamily="34" charset="0"/>
                <a:cs typeface="Arial" panose="020B0604020202020204" pitchFamily="34" charset="0"/>
              </a:rPr>
            </a:br>
            <a:r>
              <a:rPr lang="en-GB" b="1" dirty="0">
                <a:solidFill>
                  <a:srgbClr val="000099"/>
                </a:solidFill>
                <a:latin typeface="Arial" panose="020B0604020202020204" pitchFamily="34" charset="0"/>
                <a:cs typeface="Arial" panose="020B0604020202020204" pitchFamily="34" charset="0"/>
              </a:rPr>
              <a:t>Daytime </a:t>
            </a:r>
            <a:r>
              <a:rPr lang="en-GB" dirty="0">
                <a:solidFill>
                  <a:srgbClr val="000099"/>
                </a:solidFill>
                <a:latin typeface="Arial" panose="020B0604020202020204" pitchFamily="34" charset="0"/>
                <a:cs typeface="Arial" panose="020B0604020202020204" pitchFamily="34" charset="0"/>
              </a:rPr>
              <a:t>W</a:t>
            </a:r>
            <a:r>
              <a:rPr lang="en-GB" b="1" dirty="0">
                <a:solidFill>
                  <a:srgbClr val="000099"/>
                </a:solidFill>
                <a:latin typeface="Arial" panose="020B0604020202020204" pitchFamily="34" charset="0"/>
                <a:cs typeface="Arial" panose="020B0604020202020204" pitchFamily="34" charset="0"/>
              </a:rPr>
              <a:t>etting</a:t>
            </a:r>
          </a:p>
        </p:txBody>
      </p:sp>
      <p:pic>
        <p:nvPicPr>
          <p:cNvPr id="26629" name="Picture 5" descr="th?id=HN"/>
          <p:cNvPicPr>
            <a:picLocks noChangeAspect="1" noChangeArrowheads="1"/>
          </p:cNvPicPr>
          <p:nvPr/>
        </p:nvPicPr>
        <p:blipFill>
          <a:blip r:embed="rId3"/>
          <a:srcRect/>
          <a:stretch>
            <a:fillRect/>
          </a:stretch>
        </p:blipFill>
        <p:spPr bwMode="auto">
          <a:xfrm>
            <a:off x="1115616" y="2420888"/>
            <a:ext cx="2405857" cy="1978149"/>
          </a:xfrm>
          <a:prstGeom prst="rect">
            <a:avLst/>
          </a:prstGeom>
          <a:noFill/>
        </p:spPr>
      </p:pic>
      <p:pic>
        <p:nvPicPr>
          <p:cNvPr id="5" name="Picture 11" descr="LEPNCOLA.WM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56904299"/>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Title 1"/>
          <p:cNvSpPr>
            <a:spLocks noGrp="1"/>
          </p:cNvSpPr>
          <p:nvPr>
            <p:ph type="title"/>
          </p:nvPr>
        </p:nvSpPr>
        <p:spPr>
          <a:ln/>
        </p:spPr>
        <p:txBody>
          <a:bodyPr anchor="ctr"/>
          <a:lstStyle/>
          <a:p>
            <a:pPr algn="ctr"/>
            <a:r>
              <a:rPr lang="en-GB" b="1" dirty="0">
                <a:solidFill>
                  <a:srgbClr val="000099"/>
                </a:solidFill>
                <a:latin typeface="Arial" panose="020B0604020202020204" pitchFamily="34" charset="0"/>
                <a:cs typeface="Arial" panose="020B0604020202020204" pitchFamily="34" charset="0"/>
              </a:rPr>
              <a:t>Causes </a:t>
            </a:r>
          </a:p>
        </p:txBody>
      </p:sp>
      <p:sp>
        <p:nvSpPr>
          <p:cNvPr id="28674" name="Content Placeholder 2"/>
          <p:cNvSpPr>
            <a:spLocks noGrp="1"/>
          </p:cNvSpPr>
          <p:nvPr>
            <p:ph sz="half" idx="1"/>
          </p:nvPr>
        </p:nvSpPr>
        <p:spPr>
          <a:xfrm>
            <a:off x="539552" y="1124744"/>
            <a:ext cx="4057650" cy="4890765"/>
          </a:xfrm>
          <a:ln/>
        </p:spPr>
        <p:txBody>
          <a:bodyPr/>
          <a:lstStyle/>
          <a:p>
            <a:pPr marL="457200" indent="-457200">
              <a:buClrTx/>
              <a:buSzPct val="80000"/>
              <a:buFont typeface="Arial" panose="020B0604020202020204" pitchFamily="34" charset="0"/>
              <a:buChar char="•"/>
            </a:pPr>
            <a:r>
              <a:rPr lang="en-GB" sz="3000" b="0" dirty="0">
                <a:solidFill>
                  <a:schemeClr val="tx1"/>
                </a:solidFill>
              </a:rPr>
              <a:t>Not drinking enough fluids regularly throughout the day</a:t>
            </a:r>
          </a:p>
          <a:p>
            <a:pPr marL="457200" indent="-457200">
              <a:buClrTx/>
              <a:buSzPct val="80000"/>
              <a:buFont typeface="Arial" panose="020B0604020202020204" pitchFamily="34" charset="0"/>
              <a:buChar char="•"/>
            </a:pPr>
            <a:r>
              <a:rPr lang="en-GB" sz="3000" b="0" dirty="0">
                <a:solidFill>
                  <a:schemeClr val="tx1"/>
                </a:solidFill>
              </a:rPr>
              <a:t>The types of fluids consumed</a:t>
            </a:r>
          </a:p>
          <a:p>
            <a:pPr marL="457200" indent="-457200">
              <a:buClrTx/>
              <a:buSzPct val="80000"/>
              <a:buFont typeface="Arial" panose="020B0604020202020204" pitchFamily="34" charset="0"/>
              <a:buChar char="•"/>
            </a:pPr>
            <a:r>
              <a:rPr lang="en-GB" sz="3000" b="0" dirty="0">
                <a:solidFill>
                  <a:schemeClr val="tx1"/>
                </a:solidFill>
              </a:rPr>
              <a:t>Water infections (UTI)</a:t>
            </a:r>
          </a:p>
          <a:p>
            <a:pPr marL="457200" indent="-457200">
              <a:buClrTx/>
              <a:buSzPct val="80000"/>
              <a:buFont typeface="Arial" panose="020B0604020202020204" pitchFamily="34" charset="0"/>
              <a:buChar char="•"/>
            </a:pPr>
            <a:r>
              <a:rPr lang="en-GB" sz="3000" b="0" dirty="0">
                <a:solidFill>
                  <a:schemeClr val="tx1"/>
                </a:solidFill>
              </a:rPr>
              <a:t>Constipation</a:t>
            </a:r>
          </a:p>
        </p:txBody>
      </p:sp>
      <p:sp>
        <p:nvSpPr>
          <p:cNvPr id="28676" name="Rectangle 4"/>
          <p:cNvSpPr>
            <a:spLocks noGrp="1" noChangeArrowheads="1"/>
          </p:cNvSpPr>
          <p:nvPr>
            <p:ph sz="half" idx="2"/>
          </p:nvPr>
        </p:nvSpPr>
        <p:spPr>
          <a:xfrm>
            <a:off x="4355976" y="1444183"/>
            <a:ext cx="4248472" cy="4543927"/>
          </a:xfrm>
        </p:spPr>
        <p:txBody>
          <a:bodyPr/>
          <a:lstStyle/>
          <a:p>
            <a:pPr marL="457200" indent="-457200">
              <a:buClrTx/>
              <a:buSzPct val="80000"/>
              <a:buFont typeface="Arial" panose="020B0604020202020204" pitchFamily="34" charset="0"/>
              <a:buChar char="•"/>
            </a:pPr>
            <a:r>
              <a:rPr lang="en-GB" sz="3000" b="0" dirty="0">
                <a:solidFill>
                  <a:schemeClr val="tx1"/>
                </a:solidFill>
              </a:rPr>
              <a:t>Delay in emptying the bladder</a:t>
            </a:r>
          </a:p>
          <a:p>
            <a:pPr marL="457200" indent="-457200">
              <a:buClrTx/>
              <a:buSzPct val="80000"/>
              <a:buFont typeface="Arial" panose="020B0604020202020204" pitchFamily="34" charset="0"/>
              <a:buChar char="•"/>
            </a:pPr>
            <a:r>
              <a:rPr lang="en-GB" sz="3000" b="0" dirty="0">
                <a:solidFill>
                  <a:schemeClr val="tx1"/>
                </a:solidFill>
              </a:rPr>
              <a:t>Overactive/twitchy bladder</a:t>
            </a:r>
          </a:p>
          <a:p>
            <a:pPr marL="457200" indent="-457200">
              <a:buClrTx/>
              <a:buSzPct val="80000"/>
              <a:buFont typeface="Arial" panose="020B0604020202020204" pitchFamily="34" charset="0"/>
              <a:buChar char="•"/>
            </a:pPr>
            <a:r>
              <a:rPr lang="en-GB" sz="3000" b="0" dirty="0">
                <a:solidFill>
                  <a:schemeClr val="tx1"/>
                </a:solidFill>
              </a:rPr>
              <a:t>Small bladder size</a:t>
            </a:r>
          </a:p>
          <a:p>
            <a:pPr marL="457200" indent="-457200">
              <a:buClrTx/>
              <a:buSzPct val="80000"/>
              <a:buFont typeface="Arial" panose="020B0604020202020204" pitchFamily="34" charset="0"/>
              <a:buChar char="•"/>
            </a:pPr>
            <a:r>
              <a:rPr lang="en-GB" sz="3000" b="0" dirty="0">
                <a:solidFill>
                  <a:schemeClr val="tx1"/>
                </a:solidFill>
              </a:rPr>
              <a:t>Physical/learning/ sensory/medical needs</a:t>
            </a:r>
          </a:p>
        </p:txBody>
      </p:sp>
      <p:pic>
        <p:nvPicPr>
          <p:cNvPr id="5"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74364698"/>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lstStyle/>
          <a:p>
            <a:pPr algn="ctr"/>
            <a:endParaRPr lang="en-GB" dirty="0"/>
          </a:p>
          <a:p>
            <a:pPr algn="ctr"/>
            <a:endParaRPr lang="en-GB" dirty="0"/>
          </a:p>
          <a:p>
            <a:pPr algn="ctr"/>
            <a:r>
              <a:rPr lang="en-GB" sz="3600" dirty="0">
                <a:solidFill>
                  <a:srgbClr val="000099"/>
                </a:solidFill>
                <a:latin typeface="Arial" panose="020B0604020202020204" pitchFamily="34" charset="0"/>
                <a:cs typeface="Arial" panose="020B0604020202020204" pitchFamily="34" charset="0"/>
              </a:rPr>
              <a:t>How you can help     </a:t>
            </a:r>
          </a:p>
          <a:p>
            <a:pPr algn="ctr"/>
            <a:r>
              <a:rPr lang="en-GB" sz="3600" dirty="0">
                <a:solidFill>
                  <a:srgbClr val="000099"/>
                </a:solidFill>
                <a:latin typeface="Arial" panose="020B0604020202020204" pitchFamily="34" charset="0"/>
                <a:cs typeface="Arial" panose="020B0604020202020204" pitchFamily="34" charset="0"/>
              </a:rPr>
              <a:t>your child…</a:t>
            </a:r>
          </a:p>
        </p:txBody>
      </p:sp>
    </p:spTree>
    <p:extLst>
      <p:ext uri="{BB962C8B-B14F-4D97-AF65-F5344CB8AC3E}">
        <p14:creationId xmlns:p14="http://schemas.microsoft.com/office/powerpoint/2010/main" val="18983054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Content Placeholder 2"/>
          <p:cNvSpPr>
            <a:spLocks noGrp="1"/>
          </p:cNvSpPr>
          <p:nvPr>
            <p:ph idx="4294967295"/>
          </p:nvPr>
        </p:nvSpPr>
        <p:spPr>
          <a:xfrm>
            <a:off x="622697" y="1185862"/>
            <a:ext cx="7898606" cy="5051450"/>
          </a:xfrm>
          <a:prstGeom prst="rect">
            <a:avLst/>
          </a:prstGeom>
          <a:ln/>
        </p:spPr>
        <p:txBody>
          <a:bodyPr/>
          <a:lstStyle/>
          <a:p>
            <a:pPr marL="457200" indent="-457200">
              <a:lnSpc>
                <a:spcPct val="80000"/>
              </a:lnSpc>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Increase fluids gradually</a:t>
            </a:r>
          </a:p>
          <a:p>
            <a:pPr marL="457200" indent="-457200">
              <a:lnSpc>
                <a:spcPct val="80000"/>
              </a:lnSpc>
              <a:buClrTx/>
              <a:buSzPct val="80000"/>
              <a:buFont typeface="Wingdings" panose="05000000000000000000" pitchFamily="2" charset="2"/>
              <a:buChar char="ü"/>
            </a:pPr>
            <a:endParaRPr lang="en-GB" sz="3000" b="0" dirty="0">
              <a:solidFill>
                <a:schemeClr val="tx1"/>
              </a:solidFill>
              <a:latin typeface="Arial" panose="020B0604020202020204" pitchFamily="34" charset="0"/>
              <a:cs typeface="Arial" panose="020B0604020202020204" pitchFamily="34" charset="0"/>
            </a:endParaRPr>
          </a:p>
          <a:p>
            <a:pPr marL="457200" indent="-457200">
              <a:lnSpc>
                <a:spcPct val="80000"/>
              </a:lnSpc>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Ensure your child drinks fluids at regular intervals throughout the day. Water being the best drink!</a:t>
            </a:r>
          </a:p>
          <a:p>
            <a:pPr marL="457200" indent="-457200">
              <a:lnSpc>
                <a:spcPct val="80000"/>
              </a:lnSpc>
              <a:buClrTx/>
              <a:buSzPct val="80000"/>
              <a:buFont typeface="Wingdings" panose="05000000000000000000" pitchFamily="2" charset="2"/>
              <a:buChar char="ü"/>
            </a:pPr>
            <a:endParaRPr lang="en-GB" sz="3000" b="0" dirty="0">
              <a:solidFill>
                <a:schemeClr val="tx1"/>
              </a:solidFill>
              <a:latin typeface="Arial" panose="020B0604020202020204" pitchFamily="34" charset="0"/>
              <a:cs typeface="Arial" panose="020B0604020202020204" pitchFamily="34" charset="0"/>
            </a:endParaRPr>
          </a:p>
          <a:p>
            <a:pPr marL="457200" indent="-457200">
              <a:lnSpc>
                <a:spcPct val="80000"/>
              </a:lnSpc>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Avoid drinks that are dark in colour, fizzy or contain caffeine</a:t>
            </a:r>
          </a:p>
          <a:p>
            <a:pPr marL="457200" indent="-457200">
              <a:lnSpc>
                <a:spcPct val="80000"/>
              </a:lnSpc>
              <a:buClrTx/>
              <a:buSzPct val="80000"/>
              <a:buFont typeface="Wingdings" panose="05000000000000000000" pitchFamily="2" charset="2"/>
              <a:buChar char="ü"/>
            </a:pPr>
            <a:endParaRPr lang="en-GB" sz="3000" b="0" dirty="0">
              <a:solidFill>
                <a:schemeClr val="tx1"/>
              </a:solidFill>
              <a:latin typeface="Arial" panose="020B0604020202020204" pitchFamily="34" charset="0"/>
              <a:cs typeface="Arial" panose="020B0604020202020204" pitchFamily="34" charset="0"/>
            </a:endParaRPr>
          </a:p>
          <a:p>
            <a:pPr marL="457200" indent="-457200">
              <a:lnSpc>
                <a:spcPct val="80000"/>
              </a:lnSpc>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Encourage your child to take a drink to school – talking to your child’s teacher may be helpful</a:t>
            </a:r>
          </a:p>
          <a:p>
            <a:pPr>
              <a:lnSpc>
                <a:spcPct val="80000"/>
              </a:lnSpc>
              <a:buClrTx/>
              <a:buSzPct val="80000"/>
              <a:buFont typeface="Arial" panose="020B0604020202020204" pitchFamily="34" charset="0"/>
              <a:buChar char="•"/>
            </a:pPr>
            <a:endParaRPr lang="en-GB" sz="3200" dirty="0">
              <a:solidFill>
                <a:schemeClr val="tx1"/>
              </a:solidFill>
              <a:latin typeface="Arial" panose="020B0604020202020204" pitchFamily="34" charset="0"/>
              <a:cs typeface="Arial" panose="020B0604020202020204" pitchFamily="34" charset="0"/>
            </a:endParaRPr>
          </a:p>
          <a:p>
            <a:pPr>
              <a:lnSpc>
                <a:spcPct val="80000"/>
              </a:lnSpc>
            </a:pPr>
            <a:endParaRPr lang="en-GB" sz="3200" dirty="0">
              <a:solidFill>
                <a:schemeClr val="tx1"/>
              </a:solidFill>
              <a:latin typeface="Arial" panose="020B0604020202020204" pitchFamily="34" charset="0"/>
              <a:cs typeface="Arial" panose="020B0604020202020204" pitchFamily="34" charset="0"/>
            </a:endParaRPr>
          </a:p>
        </p:txBody>
      </p:sp>
      <p:pic>
        <p:nvPicPr>
          <p:cNvPr id="5"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5185608"/>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3"/>
          <p:cNvSpPr>
            <a:spLocks noGrp="1"/>
          </p:cNvSpPr>
          <p:nvPr>
            <p:ph type="body" idx="4294967295"/>
          </p:nvPr>
        </p:nvSpPr>
        <p:spPr>
          <a:xfrm>
            <a:off x="467544" y="1700808"/>
            <a:ext cx="8408194" cy="4808538"/>
          </a:xfrm>
          <a:prstGeom prst="rect">
            <a:avLst/>
          </a:prstGeom>
          <a:ln/>
        </p:spPr>
        <p:txBody>
          <a:bodyPr/>
          <a:lstStyle/>
          <a:p>
            <a:pPr marL="457200" indent="-457200">
              <a:lnSpc>
                <a:spcPct val="80000"/>
              </a:lnSpc>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Encourage your child to go to the toilet at regular intervals throughout the day. Using a reminder may be helpful</a:t>
            </a:r>
          </a:p>
          <a:p>
            <a:pPr marL="457200" indent="-457200">
              <a:lnSpc>
                <a:spcPct val="80000"/>
              </a:lnSpc>
              <a:buClrTx/>
              <a:buSzPct val="80000"/>
              <a:buFont typeface="Wingdings" panose="05000000000000000000" pitchFamily="2" charset="2"/>
              <a:buChar char="ü"/>
            </a:pPr>
            <a:endParaRPr lang="en-GB" sz="3000" b="0" dirty="0">
              <a:solidFill>
                <a:schemeClr val="tx1"/>
              </a:solidFill>
              <a:latin typeface="Arial" panose="020B0604020202020204" pitchFamily="34" charset="0"/>
              <a:cs typeface="Arial" panose="020B0604020202020204" pitchFamily="34" charset="0"/>
            </a:endParaRPr>
          </a:p>
          <a:p>
            <a:pPr marL="457200" indent="-457200">
              <a:lnSpc>
                <a:spcPct val="80000"/>
              </a:lnSpc>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Encourage your child to empty their bladder fully</a:t>
            </a:r>
          </a:p>
          <a:p>
            <a:pPr marL="457200" indent="-457200">
              <a:lnSpc>
                <a:spcPct val="80000"/>
              </a:lnSpc>
              <a:buClrTx/>
              <a:buSzPct val="80000"/>
              <a:buFont typeface="Wingdings" panose="05000000000000000000" pitchFamily="2" charset="2"/>
              <a:buChar char="ü"/>
            </a:pPr>
            <a:endParaRPr lang="en-GB" sz="3000" b="0" dirty="0">
              <a:solidFill>
                <a:schemeClr val="tx1"/>
              </a:solidFill>
              <a:latin typeface="Arial" panose="020B0604020202020204" pitchFamily="34" charset="0"/>
              <a:cs typeface="Arial" panose="020B0604020202020204" pitchFamily="34" charset="0"/>
            </a:endParaRPr>
          </a:p>
          <a:p>
            <a:pPr marL="457200" indent="-457200">
              <a:lnSpc>
                <a:spcPct val="80000"/>
              </a:lnSpc>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See your GP to rule out any medical causes of wetting</a:t>
            </a:r>
          </a:p>
          <a:p>
            <a:pPr marL="457200" indent="-457200">
              <a:lnSpc>
                <a:spcPct val="80000"/>
              </a:lnSpc>
              <a:buClrTx/>
              <a:buSzPct val="80000"/>
              <a:buFont typeface="Wingdings" panose="05000000000000000000" pitchFamily="2" charset="2"/>
              <a:buChar char="ü"/>
            </a:pPr>
            <a:endParaRPr lang="en-GB" sz="3000" b="0" dirty="0">
              <a:solidFill>
                <a:schemeClr val="tx1"/>
              </a:solidFill>
              <a:latin typeface="Arial" panose="020B0604020202020204" pitchFamily="34" charset="0"/>
              <a:cs typeface="Arial" panose="020B0604020202020204" pitchFamily="34" charset="0"/>
            </a:endParaRPr>
          </a:p>
          <a:p>
            <a:pPr marL="457200" indent="-457200">
              <a:lnSpc>
                <a:spcPct val="80000"/>
              </a:lnSpc>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Avoid constipation</a:t>
            </a:r>
          </a:p>
          <a:p>
            <a:pPr>
              <a:lnSpc>
                <a:spcPct val="80000"/>
              </a:lnSpc>
            </a:pPr>
            <a:endParaRPr lang="en-GB" sz="3200" dirty="0">
              <a:solidFill>
                <a:schemeClr val="tx1"/>
              </a:solidFill>
              <a:latin typeface="Arial" panose="020B0604020202020204" pitchFamily="34" charset="0"/>
              <a:cs typeface="Arial" panose="020B0604020202020204" pitchFamily="34" charset="0"/>
            </a:endParaRPr>
          </a:p>
          <a:p>
            <a:endParaRPr lang="en-GB" sz="3200" dirty="0">
              <a:solidFill>
                <a:schemeClr val="tx1"/>
              </a:solidFill>
              <a:latin typeface="Arial" panose="020B0604020202020204" pitchFamily="34" charset="0"/>
              <a:cs typeface="Arial" panose="020B0604020202020204" pitchFamily="34" charset="0"/>
            </a:endParaRPr>
          </a:p>
        </p:txBody>
      </p:sp>
      <p:pic>
        <p:nvPicPr>
          <p:cNvPr id="4"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99770374"/>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63637"/>
            <a:ext cx="8229600" cy="4530725"/>
          </a:xfrm>
        </p:spPr>
        <p:txBody>
          <a:bodyPr/>
          <a:lstStyle/>
          <a:p>
            <a:pPr marL="457200" indent="-457200">
              <a:buFont typeface="Wingdings" panose="05000000000000000000" pitchFamily="2" charset="2"/>
              <a:buChar char="ü"/>
            </a:pPr>
            <a:r>
              <a:rPr lang="en-GB" sz="3000" b="0" dirty="0">
                <a:solidFill>
                  <a:schemeClr val="tx1"/>
                </a:solidFill>
              </a:rPr>
              <a:t>Use of praise and rewards</a:t>
            </a:r>
          </a:p>
          <a:p>
            <a:pPr marL="457200" indent="-457200">
              <a:buFont typeface="Wingdings" panose="05000000000000000000" pitchFamily="2" charset="2"/>
              <a:buChar char="ü"/>
            </a:pPr>
            <a:endParaRPr lang="en-GB" sz="3000" b="0" dirty="0">
              <a:solidFill>
                <a:schemeClr val="tx1"/>
              </a:solidFill>
            </a:endParaRPr>
          </a:p>
          <a:p>
            <a:pPr marL="457200" indent="-457200">
              <a:buFont typeface="Wingdings" panose="05000000000000000000" pitchFamily="2" charset="2"/>
              <a:buChar char="ü"/>
            </a:pPr>
            <a:r>
              <a:rPr lang="en-GB" sz="3000" b="0" dirty="0">
                <a:solidFill>
                  <a:schemeClr val="tx1"/>
                </a:solidFill>
              </a:rPr>
              <a:t>Put your child in easily removable clothing</a:t>
            </a:r>
          </a:p>
          <a:p>
            <a:pPr marL="457200" indent="-457200">
              <a:buFont typeface="Wingdings" panose="05000000000000000000" pitchFamily="2" charset="2"/>
              <a:buChar char="ü"/>
            </a:pPr>
            <a:endParaRPr lang="en-GB" sz="3000" b="0" dirty="0">
              <a:solidFill>
                <a:schemeClr val="tx1"/>
              </a:solidFill>
            </a:endParaRPr>
          </a:p>
          <a:p>
            <a:pPr marL="457200" indent="-457200">
              <a:buFont typeface="Wingdings" panose="05000000000000000000" pitchFamily="2" charset="2"/>
              <a:buChar char="ü"/>
            </a:pPr>
            <a:r>
              <a:rPr lang="en-GB" sz="3000" b="0" dirty="0">
                <a:solidFill>
                  <a:schemeClr val="tx1"/>
                </a:solidFill>
              </a:rPr>
              <a:t>Stay calm and relaxed</a:t>
            </a:r>
          </a:p>
          <a:p>
            <a:pPr marL="457200" indent="-457200">
              <a:buFont typeface="Wingdings" panose="05000000000000000000" pitchFamily="2" charset="2"/>
              <a:buChar char="ü"/>
            </a:pPr>
            <a:endParaRPr lang="en-GB" sz="3000" b="0" dirty="0">
              <a:solidFill>
                <a:schemeClr val="tx1"/>
              </a:solidFill>
            </a:endParaRPr>
          </a:p>
          <a:p>
            <a:pPr marL="457200" indent="-457200">
              <a:buFont typeface="Wingdings" panose="05000000000000000000" pitchFamily="2" charset="2"/>
              <a:buChar char="ü"/>
            </a:pPr>
            <a:r>
              <a:rPr lang="en-GB" sz="3000" b="0" dirty="0">
                <a:solidFill>
                  <a:schemeClr val="tx1"/>
                </a:solidFill>
              </a:rPr>
              <a:t>Give your child the opportunity to use the toilet when needed</a:t>
            </a:r>
            <a:endParaRPr lang="en-GB" sz="3000" dirty="0">
              <a:solidFill>
                <a:schemeClr val="tx1"/>
              </a:solidFill>
            </a:endParaRPr>
          </a:p>
          <a:p>
            <a:endParaRPr lang="en-GB" sz="3200" dirty="0">
              <a:solidFill>
                <a:schemeClr val="tx1"/>
              </a:solidFill>
            </a:endParaRPr>
          </a:p>
        </p:txBody>
      </p:sp>
    </p:spTree>
    <p:extLst>
      <p:ext uri="{BB962C8B-B14F-4D97-AF65-F5344CB8AC3E}">
        <p14:creationId xmlns:p14="http://schemas.microsoft.com/office/powerpoint/2010/main" val="2724326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629BB-6311-4459-845F-A9310205ECEC}"/>
              </a:ext>
            </a:extLst>
          </p:cNvPr>
          <p:cNvSpPr>
            <a:spLocks noGrp="1"/>
          </p:cNvSpPr>
          <p:nvPr>
            <p:ph type="title"/>
          </p:nvPr>
        </p:nvSpPr>
        <p:spPr/>
        <p:txBody>
          <a:bodyPr/>
          <a:lstStyle/>
          <a:p>
            <a:pPr algn="ctr"/>
            <a:r>
              <a:rPr lang="en-GB" dirty="0"/>
              <a:t>Recommended </a:t>
            </a:r>
            <a:br>
              <a:rPr lang="en-GB" dirty="0"/>
            </a:br>
            <a:r>
              <a:rPr lang="en-GB" dirty="0"/>
              <a:t>Fluid Intake</a:t>
            </a:r>
          </a:p>
        </p:txBody>
      </p:sp>
      <p:pic>
        <p:nvPicPr>
          <p:cNvPr id="4" name="Content Placeholder 3">
            <a:extLst>
              <a:ext uri="{FF2B5EF4-FFF2-40B4-BE49-F238E27FC236}">
                <a16:creationId xmlns:a16="http://schemas.microsoft.com/office/drawing/2014/main" id="{3B0408B7-514F-47D6-AB22-A54A11FA4660}"/>
              </a:ext>
            </a:extLst>
          </p:cNvPr>
          <p:cNvPicPr>
            <a:picLocks noGrp="1" noChangeAspect="1"/>
          </p:cNvPicPr>
          <p:nvPr>
            <p:ph idx="1"/>
          </p:nvPr>
        </p:nvPicPr>
        <p:blipFill>
          <a:blip r:embed="rId2"/>
          <a:stretch>
            <a:fillRect/>
          </a:stretch>
        </p:blipFill>
        <p:spPr>
          <a:xfrm>
            <a:off x="755576" y="1871997"/>
            <a:ext cx="7931224" cy="3987130"/>
          </a:xfrm>
          <a:prstGeom prst="rect">
            <a:avLst/>
          </a:prstGeom>
        </p:spPr>
      </p:pic>
    </p:spTree>
    <p:extLst>
      <p:ext uri="{BB962C8B-B14F-4D97-AF65-F5344CB8AC3E}">
        <p14:creationId xmlns:p14="http://schemas.microsoft.com/office/powerpoint/2010/main" val="57084385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Title 1"/>
          <p:cNvSpPr>
            <a:spLocks noGrp="1"/>
          </p:cNvSpPr>
          <p:nvPr>
            <p:ph type="title"/>
          </p:nvPr>
        </p:nvSpPr>
        <p:spPr>
          <a:xfrm>
            <a:off x="445175" y="2465164"/>
            <a:ext cx="5125453" cy="1168709"/>
          </a:xfrm>
          <a:ln/>
        </p:spPr>
        <p:txBody>
          <a:bodyPr anchorCtr="1"/>
          <a:lstStyle/>
          <a:p>
            <a:pPr algn="l"/>
            <a:r>
              <a:rPr lang="en-GB" b="1" dirty="0">
                <a:solidFill>
                  <a:srgbClr val="000099"/>
                </a:solidFill>
                <a:latin typeface="Arial" panose="020B0604020202020204" pitchFamily="34" charset="0"/>
                <a:cs typeface="Arial" panose="020B0604020202020204" pitchFamily="34" charset="0"/>
              </a:rPr>
              <a:t>Night-time Wetting</a:t>
            </a:r>
          </a:p>
        </p:txBody>
      </p:sp>
      <p:pic>
        <p:nvPicPr>
          <p:cNvPr id="5"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071" y="2325608"/>
            <a:ext cx="2646947" cy="31806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58991798"/>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Title 1"/>
          <p:cNvSpPr>
            <a:spLocks noGrp="1"/>
          </p:cNvSpPr>
          <p:nvPr>
            <p:ph type="title"/>
          </p:nvPr>
        </p:nvSpPr>
        <p:spPr>
          <a:xfrm>
            <a:off x="2334127" y="323055"/>
            <a:ext cx="3886200" cy="1476586"/>
          </a:xfrm>
          <a:ln/>
        </p:spPr>
        <p:txBody>
          <a:bodyPr anchor="ctr"/>
          <a:lstStyle/>
          <a:p>
            <a:pPr algn="ctr"/>
            <a:r>
              <a:rPr lang="en-GB" b="1" dirty="0">
                <a:solidFill>
                  <a:srgbClr val="000099"/>
                </a:solidFill>
                <a:latin typeface="Arial" panose="020B0604020202020204" pitchFamily="34" charset="0"/>
                <a:cs typeface="Arial" panose="020B0604020202020204" pitchFamily="34" charset="0"/>
              </a:rPr>
              <a:t>What can cause                night-time wetting</a:t>
            </a:r>
          </a:p>
        </p:txBody>
      </p:sp>
      <p:sp>
        <p:nvSpPr>
          <p:cNvPr id="37890" name="Content Placeholder 2"/>
          <p:cNvSpPr>
            <a:spLocks noGrp="1"/>
          </p:cNvSpPr>
          <p:nvPr>
            <p:ph sz="half" idx="1"/>
          </p:nvPr>
        </p:nvSpPr>
        <p:spPr>
          <a:xfrm>
            <a:off x="457200" y="1808957"/>
            <a:ext cx="4057650" cy="3606192"/>
          </a:xfrm>
          <a:ln/>
        </p:spPr>
        <p:txBody>
          <a:bodyPr/>
          <a:lstStyle/>
          <a:p>
            <a:pPr marL="571500" indent="-571500">
              <a:buClrTx/>
              <a:buSzPct val="80000"/>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Not drinking the right amount and type of fluids</a:t>
            </a:r>
          </a:p>
          <a:p>
            <a:pPr marL="571500" indent="-571500">
              <a:buClrTx/>
              <a:buSzPct val="80000"/>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Rousability – not waking to the signal of needing to empty the bladder</a:t>
            </a:r>
          </a:p>
          <a:p>
            <a:endParaRPr lang="en-GB" sz="3600" dirty="0">
              <a:solidFill>
                <a:schemeClr val="tx1"/>
              </a:solidFill>
              <a:latin typeface="Arial" panose="020B0604020202020204" pitchFamily="34" charset="0"/>
              <a:cs typeface="Arial" panose="020B0604020202020204" pitchFamily="34" charset="0"/>
            </a:endParaRPr>
          </a:p>
          <a:p>
            <a:endParaRPr lang="en-GB" sz="3600" dirty="0">
              <a:solidFill>
                <a:schemeClr val="tx1"/>
              </a:solidFill>
              <a:latin typeface="Arial" panose="020B0604020202020204" pitchFamily="34" charset="0"/>
              <a:cs typeface="Arial" panose="020B0604020202020204" pitchFamily="34" charset="0"/>
            </a:endParaRPr>
          </a:p>
          <a:p>
            <a:endParaRPr lang="en-GB" sz="3600" dirty="0">
              <a:solidFill>
                <a:schemeClr val="tx1"/>
              </a:solidFill>
              <a:latin typeface="Arial" panose="020B0604020202020204" pitchFamily="34" charset="0"/>
              <a:cs typeface="Arial" panose="020B0604020202020204" pitchFamily="34" charset="0"/>
            </a:endParaRPr>
          </a:p>
        </p:txBody>
      </p:sp>
      <p:sp>
        <p:nvSpPr>
          <p:cNvPr id="37892" name="Rectangle 4"/>
          <p:cNvSpPr>
            <a:spLocks noGrp="1" noChangeArrowheads="1"/>
          </p:cNvSpPr>
          <p:nvPr>
            <p:ph sz="half" idx="2"/>
          </p:nvPr>
        </p:nvSpPr>
        <p:spPr>
          <a:xfrm>
            <a:off x="4629150" y="1808963"/>
            <a:ext cx="4057650" cy="3546815"/>
          </a:xfrm>
        </p:spPr>
        <p:txBody>
          <a:bodyPr/>
          <a:lstStyle/>
          <a:p>
            <a:pPr marL="571500" indent="-571500">
              <a:buClrTx/>
              <a:buSzPct val="80000"/>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Lack of vasopressin</a:t>
            </a:r>
          </a:p>
          <a:p>
            <a:pPr marL="571500" indent="-571500">
              <a:buClrTx/>
              <a:buSzPct val="80000"/>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Constipation</a:t>
            </a:r>
          </a:p>
          <a:p>
            <a:pPr marL="571500" indent="-571500">
              <a:buClrTx/>
              <a:buSzPct val="80000"/>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Overactive bladder – twitchy bladder</a:t>
            </a:r>
          </a:p>
          <a:p>
            <a:pPr marL="571500" indent="-571500">
              <a:buClrTx/>
              <a:buSzPct val="80000"/>
              <a:buFont typeface="Arial" panose="020B0604020202020204" pitchFamily="34" charset="0"/>
              <a:buChar char="•"/>
            </a:pPr>
            <a:r>
              <a:rPr lang="en-GB" sz="3200" b="0" dirty="0">
                <a:solidFill>
                  <a:schemeClr val="tx1"/>
                </a:solidFill>
                <a:latin typeface="Arial" panose="020B0604020202020204" pitchFamily="34" charset="0"/>
                <a:cs typeface="Arial" panose="020B0604020202020204" pitchFamily="34" charset="0"/>
              </a:rPr>
              <a:t>Hereditary  </a:t>
            </a:r>
          </a:p>
          <a:p>
            <a:pPr>
              <a:buClrTx/>
              <a:buSzPct val="80000"/>
            </a:pPr>
            <a:endParaRPr lang="en-GB" sz="3200" dirty="0">
              <a:solidFill>
                <a:schemeClr val="tx1"/>
              </a:solidFill>
              <a:latin typeface="Arial" panose="020B0604020202020204" pitchFamily="34" charset="0"/>
              <a:cs typeface="Arial" panose="020B0604020202020204" pitchFamily="34" charset="0"/>
            </a:endParaRPr>
          </a:p>
        </p:txBody>
      </p:sp>
      <p:pic>
        <p:nvPicPr>
          <p:cNvPr id="6"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0044774"/>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idx="1"/>
          </p:nvPr>
        </p:nvSpPr>
        <p:spPr/>
        <p:txBody>
          <a:bodyPr/>
          <a:lstStyle/>
          <a:p>
            <a:pPr lvl="0" algn="ctr"/>
            <a:endParaRPr lang="en-GB" sz="6000" dirty="0">
              <a:solidFill>
                <a:srgbClr val="000099"/>
              </a:solidFill>
            </a:endParaRPr>
          </a:p>
          <a:p>
            <a:pPr lvl="0" algn="ctr"/>
            <a:r>
              <a:rPr lang="en-GB" sz="3600" dirty="0">
                <a:solidFill>
                  <a:srgbClr val="000099"/>
                </a:solidFill>
                <a:latin typeface="Arial" panose="020B0604020202020204" pitchFamily="34" charset="0"/>
                <a:cs typeface="Arial" panose="020B0604020202020204" pitchFamily="34" charset="0"/>
              </a:rPr>
              <a:t>How you can help     </a:t>
            </a:r>
          </a:p>
          <a:p>
            <a:pPr lvl="0" algn="ctr"/>
            <a:r>
              <a:rPr lang="en-GB" sz="3600" dirty="0">
                <a:solidFill>
                  <a:srgbClr val="000099"/>
                </a:solidFill>
                <a:latin typeface="Arial" panose="020B0604020202020204" pitchFamily="34" charset="0"/>
                <a:cs typeface="Arial" panose="020B0604020202020204" pitchFamily="34" charset="0"/>
              </a:rPr>
              <a:t>your child with night-time wetting…</a:t>
            </a:r>
          </a:p>
          <a:p>
            <a:endParaRPr lang="en-GB" dirty="0"/>
          </a:p>
        </p:txBody>
      </p:sp>
    </p:spTree>
    <p:extLst>
      <p:ext uri="{BB962C8B-B14F-4D97-AF65-F5344CB8AC3E}">
        <p14:creationId xmlns:p14="http://schemas.microsoft.com/office/powerpoint/2010/main" val="4310035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p:cNvSpPr>
            <a:spLocks noGrp="1"/>
          </p:cNvSpPr>
          <p:nvPr>
            <p:ph idx="4294967295"/>
          </p:nvPr>
        </p:nvSpPr>
        <p:spPr>
          <a:xfrm>
            <a:off x="541734" y="1531519"/>
            <a:ext cx="8060531" cy="5033962"/>
          </a:xfrm>
          <a:prstGeom prst="rect">
            <a:avLst/>
          </a:prstGeom>
          <a:ln/>
        </p:spPr>
        <p:txBody>
          <a:bodyPr/>
          <a:lstStyle/>
          <a:p>
            <a:pPr marL="571500" indent="-571500">
              <a:lnSpc>
                <a:spcPct val="70000"/>
              </a:lnSpc>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Treat day time wetting and constipation first if indicated</a:t>
            </a:r>
          </a:p>
          <a:p>
            <a:pPr>
              <a:lnSpc>
                <a:spcPct val="70000"/>
              </a:lnSpc>
              <a:buClrTx/>
              <a:buSzPct val="80000"/>
            </a:pPr>
            <a:endParaRPr lang="en-GB" sz="3000" b="0" dirty="0">
              <a:solidFill>
                <a:schemeClr val="tx1"/>
              </a:solidFill>
              <a:latin typeface="Arial" panose="020B0604020202020204" pitchFamily="34" charset="0"/>
              <a:cs typeface="Arial" panose="020B0604020202020204" pitchFamily="34" charset="0"/>
            </a:endParaRPr>
          </a:p>
          <a:p>
            <a:pPr marL="571500" indent="-571500">
              <a:lnSpc>
                <a:spcPct val="70000"/>
              </a:lnSpc>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Ensure your child drinks fluids at regular intervals throughout the day</a:t>
            </a:r>
          </a:p>
          <a:p>
            <a:pPr>
              <a:lnSpc>
                <a:spcPct val="70000"/>
              </a:lnSpc>
              <a:buClrTx/>
              <a:buSzPct val="80000"/>
            </a:pPr>
            <a:endParaRPr lang="en-GB" sz="3000" b="0" dirty="0">
              <a:solidFill>
                <a:schemeClr val="tx1"/>
              </a:solidFill>
              <a:latin typeface="Arial" panose="020B0604020202020204" pitchFamily="34" charset="0"/>
              <a:cs typeface="Arial" panose="020B0604020202020204" pitchFamily="34" charset="0"/>
            </a:endParaRPr>
          </a:p>
          <a:p>
            <a:pPr marL="571500" indent="-571500">
              <a:lnSpc>
                <a:spcPct val="70000"/>
              </a:lnSpc>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Your child should avoid drinks that are dark in colour, fizzy or contain caffeine</a:t>
            </a:r>
          </a:p>
          <a:p>
            <a:pPr>
              <a:lnSpc>
                <a:spcPct val="70000"/>
              </a:lnSpc>
              <a:buClrTx/>
              <a:buSzPct val="80000"/>
            </a:pPr>
            <a:endParaRPr lang="en-GB" sz="3000" b="0" dirty="0">
              <a:solidFill>
                <a:schemeClr val="tx1"/>
              </a:solidFill>
              <a:latin typeface="Arial" panose="020B0604020202020204" pitchFamily="34" charset="0"/>
              <a:cs typeface="Arial" panose="020B0604020202020204" pitchFamily="34" charset="0"/>
            </a:endParaRPr>
          </a:p>
          <a:p>
            <a:pPr marL="571500" indent="-571500">
              <a:lnSpc>
                <a:spcPct val="70000"/>
              </a:lnSpc>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Double Voiding - encourage your</a:t>
            </a:r>
          </a:p>
          <a:p>
            <a:pPr>
              <a:lnSpc>
                <a:spcPct val="70000"/>
              </a:lnSpc>
              <a:buClrTx/>
              <a:buSzPct val="80000"/>
            </a:pPr>
            <a:r>
              <a:rPr lang="en-GB" sz="3000" b="0" dirty="0">
                <a:solidFill>
                  <a:schemeClr val="tx1"/>
                </a:solidFill>
                <a:latin typeface="Arial" panose="020B0604020202020204" pitchFamily="34" charset="0"/>
                <a:cs typeface="Arial" panose="020B0604020202020204" pitchFamily="34" charset="0"/>
              </a:rPr>
              <a:t>     child to use the toilet twice before           </a:t>
            </a:r>
          </a:p>
          <a:p>
            <a:pPr>
              <a:lnSpc>
                <a:spcPct val="70000"/>
              </a:lnSpc>
              <a:buClrTx/>
              <a:buSzPct val="80000"/>
            </a:pPr>
            <a:r>
              <a:rPr lang="en-GB" sz="3000" b="0" dirty="0">
                <a:solidFill>
                  <a:schemeClr val="tx1"/>
                </a:solidFill>
                <a:latin typeface="Arial" panose="020B0604020202020204" pitchFamily="34" charset="0"/>
                <a:cs typeface="Arial" panose="020B0604020202020204" pitchFamily="34" charset="0"/>
              </a:rPr>
              <a:t>     settling to sleep </a:t>
            </a:r>
            <a:endParaRPr lang="en-GB" sz="3200" b="0" dirty="0">
              <a:solidFill>
                <a:schemeClr val="tx1"/>
              </a:solidFill>
              <a:latin typeface="Arial" panose="020B0604020202020204" pitchFamily="34" charset="0"/>
              <a:cs typeface="Arial" panose="020B0604020202020204" pitchFamily="34" charset="0"/>
            </a:endParaRPr>
          </a:p>
          <a:p>
            <a:pPr>
              <a:lnSpc>
                <a:spcPct val="70000"/>
              </a:lnSpc>
              <a:buClrTx/>
              <a:buSzPct val="80000"/>
            </a:pPr>
            <a:endParaRPr lang="en-GB" sz="3200" b="0" dirty="0">
              <a:solidFill>
                <a:schemeClr val="tx1"/>
              </a:solidFill>
              <a:latin typeface="Arial" panose="020B0604020202020204" pitchFamily="34" charset="0"/>
              <a:cs typeface="Arial" panose="020B0604020202020204" pitchFamily="34" charset="0"/>
            </a:endParaRPr>
          </a:p>
        </p:txBody>
      </p:sp>
      <p:pic>
        <p:nvPicPr>
          <p:cNvPr id="39940" name="Picture 4" descr="child-making-his-bed_thumbnail"/>
          <p:cNvPicPr>
            <a:picLocks noChangeAspect="1" noChangeArrowheads="1"/>
          </p:cNvPicPr>
          <p:nvPr/>
        </p:nvPicPr>
        <p:blipFill>
          <a:blip r:embed="rId3"/>
          <a:srcRect/>
          <a:stretch>
            <a:fillRect/>
          </a:stretch>
        </p:blipFill>
        <p:spPr bwMode="auto">
          <a:xfrm>
            <a:off x="6965239" y="4310027"/>
            <a:ext cx="1436224" cy="1555469"/>
          </a:xfrm>
          <a:prstGeom prst="rect">
            <a:avLst/>
          </a:prstGeom>
          <a:noFill/>
        </p:spPr>
      </p:pic>
      <p:pic>
        <p:nvPicPr>
          <p:cNvPr id="5" name="Picture 11" descr="LEPNCOLA.WM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77873073"/>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772817"/>
            <a:ext cx="8229600" cy="3456384"/>
          </a:xfrm>
        </p:spPr>
        <p:txBody>
          <a:bodyPr/>
          <a:lstStyle/>
          <a:p>
            <a:pPr marL="571500" indent="-571500">
              <a:buFont typeface="Wingdings" panose="05000000000000000000" pitchFamily="2" charset="2"/>
              <a:buChar char="ü"/>
            </a:pPr>
            <a:r>
              <a:rPr lang="en-GB" sz="3000" b="0" dirty="0">
                <a:solidFill>
                  <a:schemeClr val="tx1"/>
                </a:solidFill>
              </a:rPr>
              <a:t>Be mindful of access to the toilet </a:t>
            </a:r>
          </a:p>
          <a:p>
            <a:pPr marL="571500" indent="-571500">
              <a:buFont typeface="Wingdings" panose="05000000000000000000" pitchFamily="2" charset="2"/>
              <a:buChar char="ü"/>
            </a:pPr>
            <a:r>
              <a:rPr lang="en-GB" sz="3000" b="0" dirty="0">
                <a:solidFill>
                  <a:schemeClr val="tx1"/>
                </a:solidFill>
              </a:rPr>
              <a:t>Do you need a night light?</a:t>
            </a:r>
          </a:p>
          <a:p>
            <a:pPr marL="571500" indent="-571500">
              <a:buFont typeface="Wingdings" panose="05000000000000000000" pitchFamily="2" charset="2"/>
              <a:buChar char="ü"/>
            </a:pPr>
            <a:r>
              <a:rPr lang="en-GB" sz="3000" b="0" dirty="0">
                <a:solidFill>
                  <a:schemeClr val="tx1"/>
                </a:solidFill>
              </a:rPr>
              <a:t>Do not lift your child </a:t>
            </a:r>
          </a:p>
          <a:p>
            <a:pPr marL="571500" indent="-571500">
              <a:buFont typeface="Wingdings" panose="05000000000000000000" pitchFamily="2" charset="2"/>
              <a:buChar char="ü"/>
            </a:pPr>
            <a:r>
              <a:rPr lang="en-GB" sz="3000" b="0" dirty="0">
                <a:solidFill>
                  <a:schemeClr val="tx1"/>
                </a:solidFill>
              </a:rPr>
              <a:t>Encourage your child to help with changing wet bedding and clothing</a:t>
            </a:r>
          </a:p>
          <a:p>
            <a:pPr marL="571500" indent="-571500">
              <a:buFont typeface="Wingdings" panose="05000000000000000000" pitchFamily="2" charset="2"/>
              <a:buChar char="ü"/>
            </a:pPr>
            <a:r>
              <a:rPr lang="en-GB" sz="3000" b="0" dirty="0">
                <a:solidFill>
                  <a:schemeClr val="tx1"/>
                </a:solidFill>
              </a:rPr>
              <a:t>Give praise</a:t>
            </a:r>
          </a:p>
          <a:p>
            <a:pPr marL="457200" indent="-457200">
              <a:buFont typeface="Wingdings" panose="05000000000000000000" pitchFamily="2" charset="2"/>
              <a:buChar char="ü"/>
            </a:pPr>
            <a:endParaRPr lang="en-GB" sz="3600" b="0" dirty="0"/>
          </a:p>
          <a:p>
            <a:pPr marL="457200" indent="-457200">
              <a:buFont typeface="Wingdings" panose="05000000000000000000" pitchFamily="2" charset="2"/>
              <a:buChar char="ü"/>
            </a:pPr>
            <a:endParaRPr lang="en-GB" dirty="0"/>
          </a:p>
        </p:txBody>
      </p:sp>
    </p:spTree>
    <p:extLst>
      <p:ext uri="{BB962C8B-B14F-4D97-AF65-F5344CB8AC3E}">
        <p14:creationId xmlns:p14="http://schemas.microsoft.com/office/powerpoint/2010/main" val="10000583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99992" y="2644358"/>
            <a:ext cx="3042238" cy="1051050"/>
          </a:xfrm>
        </p:spPr>
        <p:txBody>
          <a:bodyPr/>
          <a:lstStyle/>
          <a:p>
            <a:r>
              <a:rPr lang="en-GB" sz="3600" dirty="0">
                <a:solidFill>
                  <a:srgbClr val="000099"/>
                </a:solidFill>
                <a:latin typeface="Arial" panose="020B0604020202020204" pitchFamily="34" charset="0"/>
                <a:cs typeface="Arial" panose="020B0604020202020204" pitchFamily="34" charset="0"/>
              </a:rPr>
              <a:t>Constipation</a:t>
            </a:r>
          </a:p>
        </p:txBody>
      </p:sp>
      <p:pic>
        <p:nvPicPr>
          <p:cNvPr id="44034" name="Picture 3" descr="Constipation1"/>
          <p:cNvPicPr>
            <a:picLocks noChangeAspect="1" noChangeArrowheads="1"/>
          </p:cNvPicPr>
          <p:nvPr/>
        </p:nvPicPr>
        <p:blipFill>
          <a:blip r:embed="rId3"/>
          <a:srcRect/>
          <a:stretch>
            <a:fillRect/>
          </a:stretch>
        </p:blipFill>
        <p:spPr bwMode="auto">
          <a:xfrm>
            <a:off x="1547664" y="1597663"/>
            <a:ext cx="2592288" cy="3758750"/>
          </a:xfrm>
          <a:prstGeom prst="rect">
            <a:avLst/>
          </a:prstGeom>
          <a:noFill/>
          <a:ln w="9525">
            <a:noFill/>
            <a:miter lim="800000"/>
            <a:headEnd/>
            <a:tailEnd/>
          </a:ln>
        </p:spPr>
      </p:pic>
      <p:sp>
        <p:nvSpPr>
          <p:cNvPr id="2" name="Rectangle 1"/>
          <p:cNvSpPr/>
          <p:nvPr/>
        </p:nvSpPr>
        <p:spPr>
          <a:xfrm>
            <a:off x="4952011" y="2059583"/>
            <a:ext cx="1342902" cy="584775"/>
          </a:xfrm>
          <a:prstGeom prst="rect">
            <a:avLst/>
          </a:prstGeom>
          <a:solidFill>
            <a:schemeClr val="bg1"/>
          </a:solidFill>
        </p:spPr>
        <p:txBody>
          <a:bodyPr wrap="square">
            <a:spAutoFit/>
          </a:bodyPr>
          <a:lstStyle/>
          <a:p>
            <a:pPr fontAlgn="base">
              <a:spcBef>
                <a:spcPct val="0"/>
              </a:spcBef>
              <a:spcAft>
                <a:spcPct val="0"/>
              </a:spcAft>
            </a:pPr>
            <a:endParaRPr lang="en-GB" sz="3200" dirty="0">
              <a:solidFill>
                <a:prstClr val="black"/>
              </a:solidFill>
              <a:latin typeface="Verdana" pitchFamily="34" charset="0"/>
            </a:endParaRPr>
          </a:p>
        </p:txBody>
      </p:sp>
      <p:pic>
        <p:nvPicPr>
          <p:cNvPr id="5" name="Picture 11" descr="LEPNCOLA.WM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1982351" y="1782329"/>
            <a:ext cx="1722913" cy="369332"/>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3866793437"/>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Title 1"/>
          <p:cNvSpPr>
            <a:spLocks noGrp="1"/>
          </p:cNvSpPr>
          <p:nvPr>
            <p:ph type="title" idx="4294967295"/>
          </p:nvPr>
        </p:nvSpPr>
        <p:spPr>
          <a:xfrm>
            <a:off x="946189" y="674566"/>
            <a:ext cx="6517481" cy="1139825"/>
          </a:xfrm>
          <a:prstGeom prst="rect">
            <a:avLst/>
          </a:prstGeom>
          <a:ln/>
        </p:spPr>
        <p:txBody>
          <a:bodyPr anchor="ctr"/>
          <a:lstStyle/>
          <a:p>
            <a:pPr algn="ctr"/>
            <a:r>
              <a:rPr lang="en-GB" b="1" dirty="0">
                <a:solidFill>
                  <a:srgbClr val="000099"/>
                </a:solidFill>
                <a:latin typeface="Arial" panose="020B0604020202020204" pitchFamily="34" charset="0"/>
                <a:cs typeface="Arial" panose="020B0604020202020204" pitchFamily="34" charset="0"/>
              </a:rPr>
              <a:t>How the bowel works</a:t>
            </a:r>
          </a:p>
        </p:txBody>
      </p:sp>
      <p:pic>
        <p:nvPicPr>
          <p:cNvPr id="48130" name="Picture 8" descr="1%20bowel%20body%20resized%202"/>
          <p:cNvPicPr>
            <a:picLocks noChangeAspect="1" noChangeArrowheads="1"/>
          </p:cNvPicPr>
          <p:nvPr/>
        </p:nvPicPr>
        <p:blipFill>
          <a:blip r:embed="rId3"/>
          <a:srcRect/>
          <a:stretch>
            <a:fillRect/>
          </a:stretch>
        </p:blipFill>
        <p:spPr bwMode="auto">
          <a:xfrm>
            <a:off x="2509116" y="1659318"/>
            <a:ext cx="3329157" cy="4314063"/>
          </a:xfrm>
          <a:prstGeom prst="rect">
            <a:avLst/>
          </a:prstGeom>
          <a:noFill/>
          <a:ln w="9525">
            <a:noFill/>
            <a:miter lim="800000"/>
            <a:headEnd/>
            <a:tailEnd/>
          </a:ln>
        </p:spPr>
      </p:pic>
      <p:sp>
        <p:nvSpPr>
          <p:cNvPr id="48132" name="Text Box 17"/>
          <p:cNvSpPr txBox="1">
            <a:spLocks noChangeArrowheads="1"/>
          </p:cNvSpPr>
          <p:nvPr/>
        </p:nvSpPr>
        <p:spPr bwMode="auto">
          <a:xfrm>
            <a:off x="1327547" y="3724275"/>
            <a:ext cx="1209675" cy="641350"/>
          </a:xfrm>
          <a:prstGeom prst="rect">
            <a:avLst/>
          </a:prstGeom>
          <a:noFill/>
          <a:ln w="9525">
            <a:noFill/>
            <a:miter lim="800000"/>
            <a:headEnd/>
            <a:tailEnd/>
          </a:ln>
        </p:spPr>
        <p:txBody>
          <a:bodyPr>
            <a:spAutoFit/>
          </a:bodyPr>
          <a:lstStyle/>
          <a:p>
            <a:pPr fontAlgn="base">
              <a:spcBef>
                <a:spcPct val="50000"/>
              </a:spcBef>
              <a:spcAft>
                <a:spcPct val="0"/>
              </a:spcAft>
            </a:pPr>
            <a:r>
              <a:rPr lang="en-GB" b="1" dirty="0">
                <a:solidFill>
                  <a:prstClr val="black"/>
                </a:solidFill>
                <a:latin typeface="Arial" charset="0"/>
              </a:rPr>
              <a:t>Large Intestine</a:t>
            </a:r>
          </a:p>
        </p:txBody>
      </p:sp>
      <p:sp>
        <p:nvSpPr>
          <p:cNvPr id="48133" name="Text Box 18"/>
          <p:cNvSpPr txBox="1">
            <a:spLocks noChangeArrowheads="1"/>
          </p:cNvSpPr>
          <p:nvPr/>
        </p:nvSpPr>
        <p:spPr bwMode="auto">
          <a:xfrm>
            <a:off x="6306743" y="2497138"/>
            <a:ext cx="1209675" cy="366712"/>
          </a:xfrm>
          <a:prstGeom prst="rect">
            <a:avLst/>
          </a:prstGeom>
          <a:noFill/>
          <a:ln w="9525">
            <a:noFill/>
            <a:miter lim="800000"/>
            <a:headEnd/>
            <a:tailEnd/>
          </a:ln>
        </p:spPr>
        <p:txBody>
          <a:bodyPr>
            <a:spAutoFit/>
          </a:bodyPr>
          <a:lstStyle/>
          <a:p>
            <a:pPr fontAlgn="base">
              <a:spcBef>
                <a:spcPct val="50000"/>
              </a:spcBef>
              <a:spcAft>
                <a:spcPct val="0"/>
              </a:spcAft>
            </a:pPr>
            <a:r>
              <a:rPr lang="en-GB" b="1" dirty="0">
                <a:solidFill>
                  <a:prstClr val="black"/>
                </a:solidFill>
                <a:latin typeface="Arial" charset="0"/>
              </a:rPr>
              <a:t>Stomach</a:t>
            </a:r>
          </a:p>
        </p:txBody>
      </p:sp>
      <p:sp>
        <p:nvSpPr>
          <p:cNvPr id="48134" name="Text Box 19"/>
          <p:cNvSpPr txBox="1">
            <a:spLocks noChangeArrowheads="1"/>
          </p:cNvSpPr>
          <p:nvPr/>
        </p:nvSpPr>
        <p:spPr bwMode="auto">
          <a:xfrm>
            <a:off x="6056711" y="3816350"/>
            <a:ext cx="1209675" cy="641350"/>
          </a:xfrm>
          <a:prstGeom prst="rect">
            <a:avLst/>
          </a:prstGeom>
          <a:noFill/>
          <a:ln w="9525">
            <a:noFill/>
            <a:miter lim="800000"/>
            <a:headEnd/>
            <a:tailEnd/>
          </a:ln>
        </p:spPr>
        <p:txBody>
          <a:bodyPr>
            <a:spAutoFit/>
          </a:bodyPr>
          <a:lstStyle/>
          <a:p>
            <a:pPr fontAlgn="base">
              <a:spcBef>
                <a:spcPct val="50000"/>
              </a:spcBef>
              <a:spcAft>
                <a:spcPct val="0"/>
              </a:spcAft>
            </a:pPr>
            <a:r>
              <a:rPr lang="en-GB" b="1" dirty="0">
                <a:solidFill>
                  <a:prstClr val="black"/>
                </a:solidFill>
                <a:latin typeface="Arial" charset="0"/>
              </a:rPr>
              <a:t>Small Intestine</a:t>
            </a:r>
          </a:p>
        </p:txBody>
      </p:sp>
      <p:sp>
        <p:nvSpPr>
          <p:cNvPr id="48135" name="Text Box 20"/>
          <p:cNvSpPr txBox="1">
            <a:spLocks noChangeArrowheads="1"/>
          </p:cNvSpPr>
          <p:nvPr/>
        </p:nvSpPr>
        <p:spPr bwMode="auto">
          <a:xfrm>
            <a:off x="6236494" y="4905398"/>
            <a:ext cx="1209675" cy="366713"/>
          </a:xfrm>
          <a:prstGeom prst="rect">
            <a:avLst/>
          </a:prstGeom>
          <a:noFill/>
          <a:ln w="9525">
            <a:noFill/>
            <a:miter lim="800000"/>
            <a:headEnd/>
            <a:tailEnd/>
          </a:ln>
        </p:spPr>
        <p:txBody>
          <a:bodyPr>
            <a:spAutoFit/>
          </a:bodyPr>
          <a:lstStyle/>
          <a:p>
            <a:pPr fontAlgn="base">
              <a:spcBef>
                <a:spcPct val="50000"/>
              </a:spcBef>
              <a:spcAft>
                <a:spcPct val="0"/>
              </a:spcAft>
            </a:pPr>
            <a:r>
              <a:rPr lang="en-GB" b="1" dirty="0">
                <a:solidFill>
                  <a:prstClr val="black"/>
                </a:solidFill>
                <a:latin typeface="Arial" charset="0"/>
              </a:rPr>
              <a:t>Rectum</a:t>
            </a:r>
          </a:p>
        </p:txBody>
      </p:sp>
      <p:sp>
        <p:nvSpPr>
          <p:cNvPr id="48138" name="Line 24"/>
          <p:cNvSpPr>
            <a:spLocks noChangeShapeType="1"/>
          </p:cNvSpPr>
          <p:nvPr/>
        </p:nvSpPr>
        <p:spPr bwMode="auto">
          <a:xfrm flipV="1">
            <a:off x="2059781" y="3724275"/>
            <a:ext cx="1420416" cy="412750"/>
          </a:xfrm>
          <a:prstGeom prst="line">
            <a:avLst/>
          </a:prstGeom>
          <a:noFill/>
          <a:ln w="19050">
            <a:solidFill>
              <a:schemeClr val="tx1"/>
            </a:solidFill>
            <a:round/>
            <a:headEnd/>
            <a:tailEnd type="triangle" w="med" len="med"/>
          </a:ln>
        </p:spPr>
        <p:txBody>
          <a:bodyPr/>
          <a:lstStyle/>
          <a:p>
            <a:pPr fontAlgn="base">
              <a:spcBef>
                <a:spcPct val="0"/>
              </a:spcBef>
              <a:spcAft>
                <a:spcPct val="0"/>
              </a:spcAft>
            </a:pPr>
            <a:endParaRPr lang="en-US" dirty="0">
              <a:solidFill>
                <a:prstClr val="black"/>
              </a:solidFill>
              <a:latin typeface="Verdana" pitchFamily="34" charset="0"/>
            </a:endParaRPr>
          </a:p>
        </p:txBody>
      </p:sp>
      <p:sp>
        <p:nvSpPr>
          <p:cNvPr id="48140" name="Line 26"/>
          <p:cNvSpPr>
            <a:spLocks noChangeShapeType="1"/>
          </p:cNvSpPr>
          <p:nvPr/>
        </p:nvSpPr>
        <p:spPr bwMode="auto">
          <a:xfrm flipH="1">
            <a:off x="4705352" y="2708275"/>
            <a:ext cx="1639491" cy="90488"/>
          </a:xfrm>
          <a:prstGeom prst="line">
            <a:avLst/>
          </a:prstGeom>
          <a:noFill/>
          <a:ln w="19050">
            <a:solidFill>
              <a:schemeClr val="tx1"/>
            </a:solidFill>
            <a:round/>
            <a:headEnd/>
            <a:tailEnd type="triangle" w="med" len="med"/>
          </a:ln>
        </p:spPr>
        <p:txBody>
          <a:bodyPr/>
          <a:lstStyle/>
          <a:p>
            <a:pPr fontAlgn="base">
              <a:spcBef>
                <a:spcPct val="0"/>
              </a:spcBef>
              <a:spcAft>
                <a:spcPct val="0"/>
              </a:spcAft>
            </a:pPr>
            <a:endParaRPr lang="en-US" dirty="0">
              <a:solidFill>
                <a:prstClr val="black"/>
              </a:solidFill>
              <a:latin typeface="Verdana" pitchFamily="34" charset="0"/>
            </a:endParaRPr>
          </a:p>
        </p:txBody>
      </p:sp>
      <p:sp>
        <p:nvSpPr>
          <p:cNvPr id="48141" name="Line 27"/>
          <p:cNvSpPr>
            <a:spLocks noChangeShapeType="1"/>
          </p:cNvSpPr>
          <p:nvPr/>
        </p:nvSpPr>
        <p:spPr bwMode="auto">
          <a:xfrm flipH="1">
            <a:off x="4360156" y="4208462"/>
            <a:ext cx="1639490" cy="90488"/>
          </a:xfrm>
          <a:prstGeom prst="line">
            <a:avLst/>
          </a:prstGeom>
          <a:noFill/>
          <a:ln w="19050">
            <a:solidFill>
              <a:schemeClr val="tx1"/>
            </a:solidFill>
            <a:round/>
            <a:headEnd/>
            <a:tailEnd type="triangle" w="med" len="med"/>
          </a:ln>
        </p:spPr>
        <p:txBody>
          <a:bodyPr/>
          <a:lstStyle/>
          <a:p>
            <a:pPr fontAlgn="base">
              <a:spcBef>
                <a:spcPct val="0"/>
              </a:spcBef>
              <a:spcAft>
                <a:spcPct val="0"/>
              </a:spcAft>
            </a:pPr>
            <a:endParaRPr lang="en-US" dirty="0">
              <a:solidFill>
                <a:prstClr val="black"/>
              </a:solidFill>
              <a:latin typeface="Verdana" pitchFamily="34" charset="0"/>
            </a:endParaRPr>
          </a:p>
        </p:txBody>
      </p:sp>
      <p:sp>
        <p:nvSpPr>
          <p:cNvPr id="48142" name="Line 28"/>
          <p:cNvSpPr>
            <a:spLocks noChangeShapeType="1"/>
          </p:cNvSpPr>
          <p:nvPr/>
        </p:nvSpPr>
        <p:spPr bwMode="auto">
          <a:xfrm flipH="1">
            <a:off x="4022018" y="4905398"/>
            <a:ext cx="1977628" cy="952500"/>
          </a:xfrm>
          <a:prstGeom prst="line">
            <a:avLst/>
          </a:prstGeom>
          <a:noFill/>
          <a:ln w="19050">
            <a:solidFill>
              <a:schemeClr val="tx1"/>
            </a:solidFill>
            <a:round/>
            <a:headEnd/>
            <a:tailEnd type="triangle" w="med" len="med"/>
          </a:ln>
        </p:spPr>
        <p:txBody>
          <a:bodyPr/>
          <a:lstStyle/>
          <a:p>
            <a:pPr fontAlgn="base">
              <a:spcBef>
                <a:spcPct val="0"/>
              </a:spcBef>
              <a:spcAft>
                <a:spcPct val="0"/>
              </a:spcAft>
            </a:pPr>
            <a:endParaRPr lang="en-US" dirty="0">
              <a:solidFill>
                <a:prstClr val="black"/>
              </a:solidFill>
              <a:latin typeface="Verdana" pitchFamily="34" charset="0"/>
            </a:endParaRPr>
          </a:p>
        </p:txBody>
      </p:sp>
      <p:pic>
        <p:nvPicPr>
          <p:cNvPr id="16" name="Picture 11" descr="LEPNCOLA.WM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374859"/>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ext Box 2"/>
          <p:cNvSpPr>
            <a:spLocks noGrp="1"/>
          </p:cNvSpPr>
          <p:nvPr>
            <p:ph type="title" idx="4294967295"/>
          </p:nvPr>
        </p:nvSpPr>
        <p:spPr>
          <a:xfrm>
            <a:off x="2195736" y="285750"/>
            <a:ext cx="4323160" cy="1155119"/>
          </a:xfrm>
          <a:prstGeom prst="rect">
            <a:avLst/>
          </a:prstGeom>
          <a:ln/>
        </p:spPr>
        <p:txBody>
          <a:bodyPr anchor="ctr"/>
          <a:lstStyle/>
          <a:p>
            <a:pPr algn="ctr"/>
            <a:r>
              <a:rPr lang="en-GB" dirty="0">
                <a:solidFill>
                  <a:srgbClr val="000099"/>
                </a:solidFill>
                <a:latin typeface="Arial" panose="020B0604020202020204" pitchFamily="34" charset="0"/>
                <a:cs typeface="Arial" panose="020B0604020202020204" pitchFamily="34" charset="0"/>
              </a:rPr>
              <a:t>Constipation              </a:t>
            </a:r>
            <a:endParaRPr lang="en-GB" b="1" dirty="0">
              <a:solidFill>
                <a:srgbClr val="000099"/>
              </a:solidFill>
              <a:latin typeface="Arial" panose="020B0604020202020204" pitchFamily="34" charset="0"/>
              <a:cs typeface="Arial" panose="020B0604020202020204" pitchFamily="34" charset="0"/>
            </a:endParaRPr>
          </a:p>
        </p:txBody>
      </p:sp>
      <p:sp>
        <p:nvSpPr>
          <p:cNvPr id="46082" name="Text Box 3"/>
          <p:cNvSpPr>
            <a:spLocks noGrp="1"/>
          </p:cNvSpPr>
          <p:nvPr>
            <p:ph type="body" idx="4294967295"/>
          </p:nvPr>
        </p:nvSpPr>
        <p:spPr>
          <a:xfrm>
            <a:off x="611560" y="1556792"/>
            <a:ext cx="8156972" cy="4530725"/>
          </a:xfrm>
          <a:prstGeom prst="rect">
            <a:avLst/>
          </a:prstGeom>
          <a:ln/>
        </p:spPr>
        <p:txBody>
          <a:bodyPr/>
          <a:lstStyle/>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Signs and symptoms of constipation are often difficult to recognise.</a:t>
            </a:r>
          </a:p>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Signs could include:</a:t>
            </a:r>
          </a:p>
          <a:p>
            <a:pPr>
              <a:buClrTx/>
              <a:buSzPct val="80000"/>
            </a:pPr>
            <a:r>
              <a:rPr lang="en-GB" sz="3000" b="0" dirty="0">
                <a:solidFill>
                  <a:schemeClr val="tx1"/>
                </a:solidFill>
                <a:latin typeface="Arial" panose="020B0604020202020204" pitchFamily="34" charset="0"/>
                <a:cs typeface="Arial" panose="020B0604020202020204" pitchFamily="34" charset="0"/>
              </a:rPr>
              <a:t>     - small or large hard stools</a:t>
            </a:r>
          </a:p>
          <a:p>
            <a:pPr>
              <a:buClrTx/>
              <a:buSzPct val="80000"/>
            </a:pPr>
            <a:r>
              <a:rPr lang="en-GB" sz="3000" b="0" dirty="0">
                <a:solidFill>
                  <a:schemeClr val="tx1"/>
                </a:solidFill>
                <a:latin typeface="Arial" panose="020B0604020202020204" pitchFamily="34" charset="0"/>
                <a:cs typeface="Arial" panose="020B0604020202020204" pitchFamily="34" charset="0"/>
              </a:rPr>
              <a:t>     - opening bowels less than three times a           </a:t>
            </a:r>
          </a:p>
          <a:p>
            <a:pPr>
              <a:buClrTx/>
              <a:buSzPct val="80000"/>
            </a:pPr>
            <a:r>
              <a:rPr lang="en-GB" sz="3000" b="0" dirty="0">
                <a:solidFill>
                  <a:schemeClr val="tx1"/>
                </a:solidFill>
                <a:latin typeface="Arial" panose="020B0604020202020204" pitchFamily="34" charset="0"/>
                <a:cs typeface="Arial" panose="020B0604020202020204" pitchFamily="34" charset="0"/>
              </a:rPr>
              <a:t>       week</a:t>
            </a:r>
          </a:p>
          <a:p>
            <a:pPr>
              <a:buClrTx/>
              <a:buSzPct val="80000"/>
            </a:pPr>
            <a:r>
              <a:rPr lang="en-GB" sz="3000" b="0" dirty="0">
                <a:solidFill>
                  <a:schemeClr val="tx1"/>
                </a:solidFill>
                <a:latin typeface="Arial" panose="020B0604020202020204" pitchFamily="34" charset="0"/>
                <a:cs typeface="Arial" panose="020B0604020202020204" pitchFamily="34" charset="0"/>
              </a:rPr>
              <a:t>     - stomach pains</a:t>
            </a:r>
          </a:p>
          <a:p>
            <a:pPr>
              <a:buClrTx/>
              <a:buSzPct val="80000"/>
            </a:pPr>
            <a:r>
              <a:rPr lang="en-GB" sz="3000" b="0" dirty="0">
                <a:solidFill>
                  <a:schemeClr val="tx1"/>
                </a:solidFill>
                <a:latin typeface="Arial" panose="020B0604020202020204" pitchFamily="34" charset="0"/>
                <a:cs typeface="Arial" panose="020B0604020202020204" pitchFamily="34" charset="0"/>
              </a:rPr>
              <a:t>     - pain/straining when opening the bowels </a:t>
            </a:r>
          </a:p>
          <a:p>
            <a:pPr>
              <a:buClrTx/>
              <a:buSzPct val="80000"/>
            </a:pPr>
            <a:r>
              <a:rPr lang="en-GB" sz="3200" b="0" dirty="0">
                <a:solidFill>
                  <a:schemeClr val="tx1"/>
                </a:solidFill>
                <a:latin typeface="Arial" panose="020B0604020202020204" pitchFamily="34" charset="0"/>
                <a:cs typeface="Arial" panose="020B0604020202020204" pitchFamily="34" charset="0"/>
              </a:rPr>
              <a:t>     </a:t>
            </a:r>
            <a:endParaRPr lang="en-GB" sz="3200" dirty="0">
              <a:solidFill>
                <a:schemeClr val="tx1"/>
              </a:solidFill>
              <a:latin typeface="Arial" panose="020B0604020202020204" pitchFamily="34" charset="0"/>
              <a:cs typeface="Arial" panose="020B0604020202020204" pitchFamily="34" charset="0"/>
            </a:endParaRPr>
          </a:p>
        </p:txBody>
      </p:sp>
      <p:pic>
        <p:nvPicPr>
          <p:cNvPr id="4"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4203534"/>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7"/>
            <a:ext cx="8229600" cy="4349074"/>
          </a:xfrm>
        </p:spPr>
        <p:txBody>
          <a:bodyPr/>
          <a:lstStyle/>
          <a:p>
            <a:r>
              <a:rPr lang="en-GB" sz="3200" b="0" dirty="0">
                <a:solidFill>
                  <a:schemeClr val="tx1"/>
                </a:solidFill>
                <a:latin typeface="Arial" panose="020B0604020202020204" pitchFamily="34" charset="0"/>
                <a:cs typeface="Arial" panose="020B0604020202020204" pitchFamily="34" charset="0"/>
              </a:rPr>
              <a:t>      </a:t>
            </a:r>
            <a:r>
              <a:rPr lang="en-GB" sz="3000" b="0" dirty="0">
                <a:solidFill>
                  <a:schemeClr val="tx1"/>
                </a:solidFill>
                <a:latin typeface="Arial" panose="020B0604020202020204" pitchFamily="34" charset="0"/>
                <a:cs typeface="Arial" panose="020B0604020202020204" pitchFamily="34" charset="0"/>
              </a:rPr>
              <a:t>- overflow soiling</a:t>
            </a:r>
          </a:p>
          <a:p>
            <a:r>
              <a:rPr lang="en-GB" sz="3000" b="0" dirty="0">
                <a:solidFill>
                  <a:schemeClr val="tx1"/>
                </a:solidFill>
                <a:latin typeface="Arial" panose="020B0604020202020204" pitchFamily="34" charset="0"/>
                <a:cs typeface="Arial" panose="020B0604020202020204" pitchFamily="34" charset="0"/>
              </a:rPr>
              <a:t>      - excessive wind</a:t>
            </a:r>
          </a:p>
          <a:p>
            <a:r>
              <a:rPr lang="en-GB" sz="3000" b="0" dirty="0">
                <a:solidFill>
                  <a:schemeClr val="tx1"/>
                </a:solidFill>
                <a:latin typeface="Arial" panose="020B0604020202020204" pitchFamily="34" charset="0"/>
                <a:cs typeface="Arial" panose="020B0604020202020204" pitchFamily="34" charset="0"/>
              </a:rPr>
              <a:t>      - general lethargy</a:t>
            </a:r>
          </a:p>
          <a:p>
            <a:r>
              <a:rPr lang="en-GB" sz="3000" b="0" dirty="0">
                <a:solidFill>
                  <a:schemeClr val="tx1"/>
                </a:solidFill>
                <a:latin typeface="Arial" panose="020B0604020202020204" pitchFamily="34" charset="0"/>
                <a:cs typeface="Arial" panose="020B0604020202020204" pitchFamily="34" charset="0"/>
              </a:rPr>
              <a:t>      - poor appetite</a:t>
            </a:r>
          </a:p>
          <a:p>
            <a:r>
              <a:rPr lang="en-GB" sz="3000" b="0" dirty="0">
                <a:solidFill>
                  <a:schemeClr val="tx1"/>
                </a:solidFill>
                <a:latin typeface="Arial" panose="020B0604020202020204" pitchFamily="34" charset="0"/>
                <a:cs typeface="Arial" panose="020B0604020202020204" pitchFamily="34" charset="0"/>
              </a:rPr>
              <a:t>      - disturbed sleep</a:t>
            </a:r>
          </a:p>
          <a:p>
            <a:r>
              <a:rPr lang="en-GB" sz="3000" b="0" dirty="0">
                <a:solidFill>
                  <a:schemeClr val="tx1"/>
                </a:solidFill>
                <a:latin typeface="Arial" panose="020B0604020202020204" pitchFamily="34" charset="0"/>
                <a:cs typeface="Arial" panose="020B0604020202020204" pitchFamily="34" charset="0"/>
              </a:rPr>
              <a:t>      - changes in behaviour</a:t>
            </a:r>
          </a:p>
          <a:p>
            <a:r>
              <a:rPr lang="en-GB" sz="3000" b="0" dirty="0">
                <a:solidFill>
                  <a:schemeClr val="tx1"/>
                </a:solidFill>
                <a:latin typeface="Arial" panose="020B0604020202020204" pitchFamily="34" charset="0"/>
                <a:cs typeface="Arial" panose="020B0604020202020204" pitchFamily="34" charset="0"/>
              </a:rPr>
              <a:t>      - night-time soiling</a:t>
            </a:r>
          </a:p>
          <a:p>
            <a:endParaRPr lang="en-GB"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299010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Text Box 2"/>
          <p:cNvSpPr>
            <a:spLocks noGrp="1"/>
          </p:cNvSpPr>
          <p:nvPr>
            <p:ph type="title" idx="4294967295"/>
          </p:nvPr>
        </p:nvSpPr>
        <p:spPr>
          <a:xfrm rot="10800000" flipV="1">
            <a:off x="5679974" y="1700808"/>
            <a:ext cx="2825353" cy="884237"/>
          </a:xfrm>
          <a:prstGeom prst="rect">
            <a:avLst/>
          </a:prstGeom>
          <a:ln/>
        </p:spPr>
        <p:txBody>
          <a:bodyPr anchor="ctr"/>
          <a:lstStyle/>
          <a:p>
            <a:pPr algn="ctr"/>
            <a:r>
              <a:rPr lang="en-GB" b="1" dirty="0">
                <a:solidFill>
                  <a:srgbClr val="000099"/>
                </a:solidFill>
                <a:latin typeface="Arial" panose="020B0604020202020204" pitchFamily="34" charset="0"/>
                <a:cs typeface="Arial" panose="020B0604020202020204" pitchFamily="34" charset="0"/>
              </a:rPr>
              <a:t>Bristol Stool Chart</a:t>
            </a:r>
          </a:p>
        </p:txBody>
      </p:sp>
      <p:pic>
        <p:nvPicPr>
          <p:cNvPr id="50178" name="Picture 5" descr="bristol_stool"/>
          <p:cNvPicPr>
            <a:picLocks noChangeAspect="1" noChangeArrowheads="1"/>
          </p:cNvPicPr>
          <p:nvPr/>
        </p:nvPicPr>
        <p:blipFill>
          <a:blip r:embed="rId3"/>
          <a:srcRect r="-5629" b="3992"/>
          <a:stretch>
            <a:fillRect/>
          </a:stretch>
        </p:blipFill>
        <p:spPr bwMode="auto">
          <a:xfrm>
            <a:off x="2284311" y="297453"/>
            <a:ext cx="3395663" cy="5764703"/>
          </a:xfrm>
          <a:prstGeom prst="rect">
            <a:avLst/>
          </a:prstGeom>
          <a:noFill/>
          <a:ln w="9525">
            <a:noFill/>
            <a:miter lim="800000"/>
            <a:headEnd/>
            <a:tailEnd/>
          </a:ln>
        </p:spPr>
      </p:pic>
      <p:sp>
        <p:nvSpPr>
          <p:cNvPr id="50179" name="Text Box 6"/>
          <p:cNvSpPr txBox="1">
            <a:spLocks/>
          </p:cNvSpPr>
          <p:nvPr/>
        </p:nvSpPr>
        <p:spPr bwMode="auto">
          <a:xfrm>
            <a:off x="5798006" y="3300640"/>
            <a:ext cx="2859285" cy="1325563"/>
          </a:xfrm>
          <a:prstGeom prst="rect">
            <a:avLst/>
          </a:prstGeom>
          <a:noFill/>
          <a:ln w="9525">
            <a:noFill/>
            <a:miter lim="800000"/>
            <a:headEnd/>
            <a:tailEnd/>
          </a:ln>
        </p:spPr>
        <p:txBody>
          <a:bodyPr anchor="ctr"/>
          <a:lstStyle/>
          <a:p>
            <a:pPr algn="ctr" eaLnBrk="0" fontAlgn="base">
              <a:lnSpc>
                <a:spcPct val="90000"/>
              </a:lnSpc>
              <a:spcBef>
                <a:spcPct val="0"/>
              </a:spcBef>
              <a:spcAft>
                <a:spcPct val="0"/>
              </a:spcAft>
            </a:pPr>
            <a:r>
              <a:rPr lang="en-GB" sz="3200" dirty="0">
                <a:solidFill>
                  <a:prstClr val="black"/>
                </a:solidFill>
                <a:latin typeface="Arial" panose="020B0604020202020204" pitchFamily="34" charset="0"/>
                <a:cs typeface="Arial" panose="020B0604020202020204" pitchFamily="34" charset="0"/>
              </a:rPr>
              <a:t>Which one is        the ideal poo?</a:t>
            </a:r>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04651" y="297434"/>
            <a:ext cx="2052638" cy="36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891355"/>
      </p:ext>
    </p:extLst>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Text Box 2"/>
          <p:cNvSpPr>
            <a:spLocks noGrp="1"/>
          </p:cNvSpPr>
          <p:nvPr>
            <p:ph type="title" idx="4294967295"/>
          </p:nvPr>
        </p:nvSpPr>
        <p:spPr>
          <a:xfrm>
            <a:off x="467544" y="1268760"/>
            <a:ext cx="3025379" cy="3811588"/>
          </a:xfrm>
          <a:prstGeom prst="rect">
            <a:avLst/>
          </a:prstGeom>
          <a:ln/>
        </p:spPr>
        <p:txBody>
          <a:bodyPr anchor="ctr"/>
          <a:lstStyle/>
          <a:p>
            <a:r>
              <a:rPr lang="en-GB" b="1" dirty="0">
                <a:solidFill>
                  <a:srgbClr val="000099"/>
                </a:solidFill>
                <a:latin typeface="Arial" panose="020B0604020202020204" pitchFamily="34" charset="0"/>
                <a:cs typeface="Arial" panose="020B0604020202020204" pitchFamily="34" charset="0"/>
              </a:rPr>
              <a:t>What happens when your child is constipated</a:t>
            </a:r>
          </a:p>
        </p:txBody>
      </p:sp>
      <p:pic>
        <p:nvPicPr>
          <p:cNvPr id="5" name="Picture 4" descr="constipation_1"/>
          <p:cNvPicPr>
            <a:picLocks noChangeAspect="1" noChangeArrowheads="1"/>
          </p:cNvPicPr>
          <p:nvPr/>
        </p:nvPicPr>
        <p:blipFill>
          <a:blip r:embed="rId3"/>
          <a:srcRect/>
          <a:stretch>
            <a:fillRect/>
          </a:stretch>
        </p:blipFill>
        <p:spPr bwMode="auto">
          <a:xfrm>
            <a:off x="3269797" y="1681843"/>
            <a:ext cx="5158892" cy="4157635"/>
          </a:xfrm>
          <a:prstGeom prst="rect">
            <a:avLst/>
          </a:prstGeom>
          <a:noFill/>
          <a:ln w="9525">
            <a:noFill/>
            <a:miter lim="800000"/>
            <a:headEnd/>
            <a:tailEnd/>
          </a:ln>
        </p:spPr>
      </p:pic>
      <p:pic>
        <p:nvPicPr>
          <p:cNvPr id="6" name="Picture 11" descr="LEPNCOLA.WM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548860"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13450008"/>
      </p:ext>
    </p:extLst>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31640" y="2348880"/>
            <a:ext cx="6329548" cy="1938647"/>
          </a:xfrm>
        </p:spPr>
        <p:txBody>
          <a:bodyPr/>
          <a:lstStyle/>
          <a:p>
            <a:pPr algn="ctr"/>
            <a:r>
              <a:rPr lang="en-GB" sz="3600" dirty="0">
                <a:solidFill>
                  <a:srgbClr val="000099"/>
                </a:solidFill>
                <a:latin typeface="Arial" panose="020B0604020202020204" pitchFamily="34" charset="0"/>
                <a:cs typeface="Arial" panose="020B0604020202020204" pitchFamily="34" charset="0"/>
              </a:rPr>
              <a:t>How you can help </a:t>
            </a:r>
          </a:p>
          <a:p>
            <a:pPr algn="ctr"/>
            <a:r>
              <a:rPr lang="en-GB" sz="3600" dirty="0">
                <a:solidFill>
                  <a:srgbClr val="000099"/>
                </a:solidFill>
                <a:latin typeface="Arial" panose="020B0604020202020204" pitchFamily="34" charset="0"/>
                <a:cs typeface="Arial" panose="020B0604020202020204" pitchFamily="34" charset="0"/>
              </a:rPr>
              <a:t>your child with constipation…</a:t>
            </a:r>
          </a:p>
        </p:txBody>
      </p:sp>
    </p:spTree>
    <p:extLst>
      <p:ext uri="{BB962C8B-B14F-4D97-AF65-F5344CB8AC3E}">
        <p14:creationId xmlns:p14="http://schemas.microsoft.com/office/powerpoint/2010/main" val="3842356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5" name="Picture 9" descr="going-to-toilet-mstrustdotorgdotuk"/>
          <p:cNvPicPr>
            <a:picLocks noChangeAspect="1" noChangeArrowheads="1"/>
          </p:cNvPicPr>
          <p:nvPr/>
        </p:nvPicPr>
        <p:blipFill>
          <a:blip r:embed="rId3"/>
          <a:srcRect/>
          <a:stretch>
            <a:fillRect/>
          </a:stretch>
        </p:blipFill>
        <p:spPr bwMode="auto">
          <a:xfrm>
            <a:off x="6018901" y="1556792"/>
            <a:ext cx="2729564" cy="4285996"/>
          </a:xfrm>
          <a:prstGeom prst="rect">
            <a:avLst/>
          </a:prstGeom>
          <a:noFill/>
          <a:ln w="9525">
            <a:noFill/>
            <a:miter lim="800000"/>
            <a:headEnd/>
            <a:tailEnd/>
          </a:ln>
        </p:spPr>
      </p:pic>
      <p:sp>
        <p:nvSpPr>
          <p:cNvPr id="54274" name="Text Box 3"/>
          <p:cNvSpPr>
            <a:spLocks noGrp="1"/>
          </p:cNvSpPr>
          <p:nvPr>
            <p:ph type="body" idx="4294967295"/>
          </p:nvPr>
        </p:nvSpPr>
        <p:spPr>
          <a:xfrm>
            <a:off x="395536" y="1052736"/>
            <a:ext cx="8216504" cy="5419725"/>
          </a:xfrm>
          <a:prstGeom prst="rect">
            <a:avLst/>
          </a:prstGeom>
          <a:ln/>
        </p:spPr>
        <p:txBody>
          <a:bodyPr/>
          <a:lstStyle/>
          <a:p>
            <a:pPr marL="457200" indent="-457200">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Encourage regular exercise</a:t>
            </a:r>
          </a:p>
          <a:p>
            <a:pPr marL="457200" indent="-457200">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Offer a healthy diet</a:t>
            </a:r>
          </a:p>
          <a:p>
            <a:pPr marL="457200" indent="-457200">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Encourage fluids</a:t>
            </a:r>
          </a:p>
          <a:p>
            <a:pPr marL="457200" indent="-457200">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Establish a toileting routine</a:t>
            </a:r>
          </a:p>
          <a:p>
            <a:pPr marL="457200" indent="-457200">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Ensure toilet area is comfortable</a:t>
            </a:r>
          </a:p>
          <a:p>
            <a:pPr marL="457200" indent="-457200">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Be mindful of your child’s position </a:t>
            </a:r>
          </a:p>
          <a:p>
            <a:pPr>
              <a:buClrTx/>
              <a:buSzPct val="80000"/>
            </a:pPr>
            <a:r>
              <a:rPr lang="en-GB" sz="3000" b="0" dirty="0">
                <a:solidFill>
                  <a:schemeClr val="tx1"/>
                </a:solidFill>
                <a:latin typeface="Arial" panose="020B0604020202020204" pitchFamily="34" charset="0"/>
                <a:cs typeface="Arial" panose="020B0604020202020204" pitchFamily="34" charset="0"/>
              </a:rPr>
              <a:t>    on the toilet – do they need a foot stool </a:t>
            </a:r>
          </a:p>
          <a:p>
            <a:pPr>
              <a:buClrTx/>
              <a:buSzPct val="80000"/>
            </a:pPr>
            <a:r>
              <a:rPr lang="en-GB" sz="3000" b="0" dirty="0">
                <a:solidFill>
                  <a:schemeClr val="tx1"/>
                </a:solidFill>
                <a:latin typeface="Arial" panose="020B0604020202020204" pitchFamily="34" charset="0"/>
                <a:cs typeface="Arial" panose="020B0604020202020204" pitchFamily="34" charset="0"/>
              </a:rPr>
              <a:t>    and/or an insert seat?</a:t>
            </a:r>
          </a:p>
          <a:p>
            <a:pPr marL="457200" indent="-457200">
              <a:buClrTx/>
              <a:buSzPct val="80000"/>
              <a:buFont typeface="Wingdings" panose="05000000000000000000" pitchFamily="2" charset="2"/>
              <a:buChar char="ü"/>
            </a:pPr>
            <a:r>
              <a:rPr lang="en-GB" sz="3000" b="0" dirty="0">
                <a:solidFill>
                  <a:schemeClr val="tx1"/>
                </a:solidFill>
                <a:latin typeface="Arial" panose="020B0604020202020204" pitchFamily="34" charset="0"/>
                <a:cs typeface="Arial" panose="020B0604020202020204" pitchFamily="34" charset="0"/>
              </a:rPr>
              <a:t>Remember praise and rewards</a:t>
            </a:r>
          </a:p>
        </p:txBody>
      </p:sp>
      <p:pic>
        <p:nvPicPr>
          <p:cNvPr id="5" name="Picture 11" descr="LEPNCOLA.WM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4868650"/>
      </p:ext>
    </p:extLst>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ext Box 2"/>
          <p:cNvSpPr>
            <a:spLocks noGrp="1"/>
          </p:cNvSpPr>
          <p:nvPr>
            <p:ph type="title" idx="4294967295"/>
          </p:nvPr>
        </p:nvSpPr>
        <p:spPr>
          <a:xfrm>
            <a:off x="2195736" y="285750"/>
            <a:ext cx="4323160" cy="1155119"/>
          </a:xfrm>
          <a:prstGeom prst="rect">
            <a:avLst/>
          </a:prstGeom>
          <a:ln/>
        </p:spPr>
        <p:txBody>
          <a:bodyPr anchor="ctr"/>
          <a:lstStyle/>
          <a:p>
            <a:pPr algn="ctr"/>
            <a:r>
              <a:rPr lang="en-GB" dirty="0">
                <a:solidFill>
                  <a:srgbClr val="000099"/>
                </a:solidFill>
                <a:latin typeface="Arial" panose="020B0604020202020204" pitchFamily="34" charset="0"/>
                <a:cs typeface="Arial" panose="020B0604020202020204" pitchFamily="34" charset="0"/>
              </a:rPr>
              <a:t>Macrogols              </a:t>
            </a:r>
            <a:endParaRPr lang="en-GB" b="1" dirty="0">
              <a:solidFill>
                <a:srgbClr val="000099"/>
              </a:solidFill>
              <a:latin typeface="Arial" panose="020B0604020202020204" pitchFamily="34" charset="0"/>
              <a:cs typeface="Arial" panose="020B0604020202020204" pitchFamily="34" charset="0"/>
            </a:endParaRPr>
          </a:p>
        </p:txBody>
      </p:sp>
      <p:sp>
        <p:nvSpPr>
          <p:cNvPr id="46082" name="Text Box 3"/>
          <p:cNvSpPr>
            <a:spLocks noGrp="1"/>
          </p:cNvSpPr>
          <p:nvPr>
            <p:ph type="body" idx="4294967295"/>
          </p:nvPr>
        </p:nvSpPr>
        <p:spPr>
          <a:xfrm>
            <a:off x="611560" y="1556792"/>
            <a:ext cx="8156972" cy="4530725"/>
          </a:xfrm>
          <a:prstGeom prst="rect">
            <a:avLst/>
          </a:prstGeom>
          <a:ln/>
        </p:spPr>
        <p:txBody>
          <a:bodyPr/>
          <a:lstStyle/>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Macrogols are prescribed by GPs to break up hard lumps of poo and make them softer and easier to pass. </a:t>
            </a:r>
          </a:p>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Each sachet is mixed with 62.5mls water and should be stirred until the water is clear</a:t>
            </a:r>
          </a:p>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If adding flavour, ensure this is added AFTER the sachet has been mixed with water and turned clear</a:t>
            </a:r>
          </a:p>
          <a:p>
            <a:pPr>
              <a:buClrTx/>
              <a:buSzPct val="80000"/>
            </a:pPr>
            <a:r>
              <a:rPr lang="en-GB" sz="3200" b="0" dirty="0">
                <a:solidFill>
                  <a:schemeClr val="tx1"/>
                </a:solidFill>
                <a:latin typeface="Arial" panose="020B0604020202020204" pitchFamily="34" charset="0"/>
                <a:cs typeface="Arial" panose="020B0604020202020204" pitchFamily="34" charset="0"/>
              </a:rPr>
              <a:t>     </a:t>
            </a:r>
            <a:endParaRPr lang="en-GB" sz="3200" dirty="0">
              <a:solidFill>
                <a:schemeClr val="tx1"/>
              </a:solidFill>
              <a:latin typeface="Arial" panose="020B0604020202020204" pitchFamily="34" charset="0"/>
              <a:cs typeface="Arial" panose="020B0604020202020204" pitchFamily="34" charset="0"/>
            </a:endParaRPr>
          </a:p>
        </p:txBody>
      </p:sp>
      <p:pic>
        <p:nvPicPr>
          <p:cNvPr id="4"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07428873"/>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3"/>
          <p:cNvSpPr>
            <a:spLocks noGrp="1"/>
          </p:cNvSpPr>
          <p:nvPr>
            <p:ph type="body" idx="4294967295"/>
          </p:nvPr>
        </p:nvSpPr>
        <p:spPr>
          <a:xfrm>
            <a:off x="611560" y="1556792"/>
            <a:ext cx="8156972" cy="4530725"/>
          </a:xfrm>
          <a:prstGeom prst="rect">
            <a:avLst/>
          </a:prstGeom>
          <a:ln/>
        </p:spPr>
        <p:txBody>
          <a:bodyPr/>
          <a:lstStyle/>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Macrogols should be used within 24 hours of mixing with water</a:t>
            </a:r>
          </a:p>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They can be taken at any time of day</a:t>
            </a:r>
          </a:p>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If splitting doses, the full amount should be given within a 12 hour period</a:t>
            </a:r>
          </a:p>
          <a:p>
            <a:pPr marL="571500" indent="-571500">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A stimulant laxative is also needed by a small number of children. Talk to your GP if you think this applies to your child</a:t>
            </a:r>
          </a:p>
          <a:p>
            <a:pPr>
              <a:buClrTx/>
              <a:buSzPct val="80000"/>
            </a:pPr>
            <a:endParaRPr lang="en-GB" sz="3000" b="0" dirty="0">
              <a:solidFill>
                <a:schemeClr val="tx1"/>
              </a:solidFill>
              <a:latin typeface="Arial" panose="020B0604020202020204" pitchFamily="34" charset="0"/>
              <a:cs typeface="Arial" panose="020B0604020202020204" pitchFamily="34" charset="0"/>
            </a:endParaRPr>
          </a:p>
          <a:p>
            <a:pPr>
              <a:buClrTx/>
              <a:buSzPct val="80000"/>
            </a:pPr>
            <a:r>
              <a:rPr lang="en-GB" sz="3200" b="0" dirty="0">
                <a:solidFill>
                  <a:schemeClr val="tx1"/>
                </a:solidFill>
                <a:latin typeface="Arial" panose="020B0604020202020204" pitchFamily="34" charset="0"/>
                <a:cs typeface="Arial" panose="020B0604020202020204" pitchFamily="34" charset="0"/>
              </a:rPr>
              <a:t>     </a:t>
            </a:r>
            <a:endParaRPr lang="en-GB" sz="3200" dirty="0">
              <a:solidFill>
                <a:schemeClr val="tx1"/>
              </a:solidFill>
              <a:latin typeface="Arial" panose="020B0604020202020204" pitchFamily="34" charset="0"/>
              <a:cs typeface="Arial" panose="020B0604020202020204" pitchFamily="34" charset="0"/>
            </a:endParaRPr>
          </a:p>
        </p:txBody>
      </p:sp>
      <p:pic>
        <p:nvPicPr>
          <p:cNvPr id="4"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6276740"/>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ext Box 2"/>
          <p:cNvSpPr>
            <a:spLocks noGrp="1"/>
          </p:cNvSpPr>
          <p:nvPr>
            <p:ph type="title" idx="4294967295"/>
          </p:nvPr>
        </p:nvSpPr>
        <p:spPr>
          <a:xfrm>
            <a:off x="2195736" y="285750"/>
            <a:ext cx="4323160" cy="1155119"/>
          </a:xfrm>
          <a:prstGeom prst="rect">
            <a:avLst/>
          </a:prstGeom>
          <a:ln/>
        </p:spPr>
        <p:txBody>
          <a:bodyPr anchor="ctr"/>
          <a:lstStyle/>
          <a:p>
            <a:pPr algn="ctr"/>
            <a:r>
              <a:rPr lang="en-GB" dirty="0">
                <a:solidFill>
                  <a:srgbClr val="000099"/>
                </a:solidFill>
                <a:latin typeface="Arial" panose="020B0604020202020204" pitchFamily="34" charset="0"/>
                <a:cs typeface="Arial" panose="020B0604020202020204" pitchFamily="34" charset="0"/>
              </a:rPr>
              <a:t>Chronic Constipation              </a:t>
            </a:r>
            <a:endParaRPr lang="en-GB" b="1" dirty="0">
              <a:solidFill>
                <a:srgbClr val="000099"/>
              </a:solidFill>
              <a:latin typeface="Arial" panose="020B0604020202020204" pitchFamily="34" charset="0"/>
              <a:cs typeface="Arial" panose="020B0604020202020204" pitchFamily="34" charset="0"/>
            </a:endParaRPr>
          </a:p>
        </p:txBody>
      </p:sp>
      <p:sp>
        <p:nvSpPr>
          <p:cNvPr id="46082" name="Text Box 3"/>
          <p:cNvSpPr>
            <a:spLocks noGrp="1"/>
          </p:cNvSpPr>
          <p:nvPr>
            <p:ph type="body" idx="4294967295"/>
          </p:nvPr>
        </p:nvSpPr>
        <p:spPr>
          <a:xfrm>
            <a:off x="611560" y="1556792"/>
            <a:ext cx="8156972" cy="4530725"/>
          </a:xfrm>
          <a:prstGeom prst="rect">
            <a:avLst/>
          </a:prstGeom>
          <a:ln/>
        </p:spPr>
        <p:txBody>
          <a:bodyPr/>
          <a:lstStyle/>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Where a child regularly becomes constipated, they can take a maintenance dose to prevent this occurring</a:t>
            </a:r>
          </a:p>
          <a:p>
            <a:pPr>
              <a:buClrTx/>
              <a:buSzPct val="80000"/>
            </a:pPr>
            <a:r>
              <a:rPr lang="en-GB" sz="3200" b="0" dirty="0">
                <a:solidFill>
                  <a:schemeClr val="tx1"/>
                </a:solidFill>
                <a:latin typeface="Arial" panose="020B0604020202020204" pitchFamily="34" charset="0"/>
                <a:cs typeface="Arial" panose="020B0604020202020204" pitchFamily="34" charset="0"/>
              </a:rPr>
              <a:t>     </a:t>
            </a:r>
            <a:endParaRPr lang="en-GB" sz="3200" dirty="0">
              <a:solidFill>
                <a:schemeClr val="tx1"/>
              </a:solidFill>
              <a:latin typeface="Arial" panose="020B0604020202020204" pitchFamily="34" charset="0"/>
              <a:cs typeface="Arial" panose="020B0604020202020204" pitchFamily="34" charset="0"/>
            </a:endParaRPr>
          </a:p>
        </p:txBody>
      </p:sp>
      <p:pic>
        <p:nvPicPr>
          <p:cNvPr id="4"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Table 2">
            <a:extLst>
              <a:ext uri="{FF2B5EF4-FFF2-40B4-BE49-F238E27FC236}">
                <a16:creationId xmlns:a16="http://schemas.microsoft.com/office/drawing/2014/main" id="{C202CD13-5C31-09A1-1E49-BDAFBF6472F7}"/>
              </a:ext>
            </a:extLst>
          </p:cNvPr>
          <p:cNvGraphicFramePr>
            <a:graphicFrameLocks noGrp="1"/>
          </p:cNvGraphicFramePr>
          <p:nvPr/>
        </p:nvGraphicFramePr>
        <p:xfrm>
          <a:off x="1200379" y="3244877"/>
          <a:ext cx="6743241" cy="2160240"/>
        </p:xfrm>
        <a:graphic>
          <a:graphicData uri="http://schemas.openxmlformats.org/drawingml/2006/table">
            <a:tbl>
              <a:tblPr firstRow="1" bandRow="1">
                <a:tableStyleId>{5C22544A-7EE6-4342-B048-85BDC9FD1C3A}</a:tableStyleId>
              </a:tblPr>
              <a:tblGrid>
                <a:gridCol w="1492496">
                  <a:extLst>
                    <a:ext uri="{9D8B030D-6E8A-4147-A177-3AD203B41FA5}">
                      <a16:colId xmlns:a16="http://schemas.microsoft.com/office/drawing/2014/main" val="3038215270"/>
                    </a:ext>
                  </a:extLst>
                </a:gridCol>
                <a:gridCol w="3152097">
                  <a:extLst>
                    <a:ext uri="{9D8B030D-6E8A-4147-A177-3AD203B41FA5}">
                      <a16:colId xmlns:a16="http://schemas.microsoft.com/office/drawing/2014/main" val="3207640402"/>
                    </a:ext>
                  </a:extLst>
                </a:gridCol>
                <a:gridCol w="2098648">
                  <a:extLst>
                    <a:ext uri="{9D8B030D-6E8A-4147-A177-3AD203B41FA5}">
                      <a16:colId xmlns:a16="http://schemas.microsoft.com/office/drawing/2014/main" val="2084983966"/>
                    </a:ext>
                  </a:extLst>
                </a:gridCol>
              </a:tblGrid>
              <a:tr h="540060">
                <a:tc>
                  <a:txBody>
                    <a:bodyPr/>
                    <a:lstStyle/>
                    <a:p>
                      <a:pPr algn="ctr"/>
                      <a:r>
                        <a:rPr lang="en-GB" dirty="0"/>
                        <a:t>Child’s Age</a:t>
                      </a:r>
                    </a:p>
                  </a:txBody>
                  <a:tcPr anchor="ctr"/>
                </a:tc>
                <a:tc>
                  <a:txBody>
                    <a:bodyPr/>
                    <a:lstStyle/>
                    <a:p>
                      <a:pPr algn="ctr"/>
                      <a:r>
                        <a:rPr lang="en-GB" dirty="0"/>
                        <a:t>Recommended daily dose</a:t>
                      </a:r>
                    </a:p>
                  </a:txBody>
                  <a:tcPr anchor="ctr"/>
                </a:tc>
                <a:tc>
                  <a:txBody>
                    <a:bodyPr/>
                    <a:lstStyle/>
                    <a:p>
                      <a:pPr algn="ctr"/>
                      <a:r>
                        <a:rPr lang="en-GB" dirty="0"/>
                        <a:t>Paediatric or Adult</a:t>
                      </a:r>
                    </a:p>
                  </a:txBody>
                  <a:tcPr anchor="ctr"/>
                </a:tc>
                <a:extLst>
                  <a:ext uri="{0D108BD9-81ED-4DB2-BD59-A6C34878D82A}">
                    <a16:rowId xmlns:a16="http://schemas.microsoft.com/office/drawing/2014/main" val="616158312"/>
                  </a:ext>
                </a:extLst>
              </a:tr>
              <a:tr h="540060">
                <a:tc>
                  <a:txBody>
                    <a:bodyPr/>
                    <a:lstStyle/>
                    <a:p>
                      <a:pPr algn="ctr"/>
                      <a:r>
                        <a:rPr lang="en-GB" dirty="0"/>
                        <a:t>1-6 years</a:t>
                      </a:r>
                    </a:p>
                  </a:txBody>
                  <a:tcPr anchor="ctr"/>
                </a:tc>
                <a:tc>
                  <a:txBody>
                    <a:bodyPr/>
                    <a:lstStyle/>
                    <a:p>
                      <a:pPr algn="ctr"/>
                      <a:r>
                        <a:rPr lang="en-GB" dirty="0"/>
                        <a:t>1-4 sachets</a:t>
                      </a:r>
                    </a:p>
                  </a:txBody>
                  <a:tcPr anchor="ctr"/>
                </a:tc>
                <a:tc>
                  <a:txBody>
                    <a:bodyPr/>
                    <a:lstStyle/>
                    <a:p>
                      <a:pPr algn="ctr"/>
                      <a:r>
                        <a:rPr lang="en-GB" dirty="0"/>
                        <a:t>Paediatric</a:t>
                      </a:r>
                    </a:p>
                  </a:txBody>
                  <a:tcPr anchor="ctr"/>
                </a:tc>
                <a:extLst>
                  <a:ext uri="{0D108BD9-81ED-4DB2-BD59-A6C34878D82A}">
                    <a16:rowId xmlns:a16="http://schemas.microsoft.com/office/drawing/2014/main" val="1730544408"/>
                  </a:ext>
                </a:extLst>
              </a:tr>
              <a:tr h="540060">
                <a:tc>
                  <a:txBody>
                    <a:bodyPr/>
                    <a:lstStyle/>
                    <a:p>
                      <a:pPr algn="ctr"/>
                      <a:r>
                        <a:rPr lang="en-GB" dirty="0"/>
                        <a:t>6-12 years</a:t>
                      </a:r>
                    </a:p>
                  </a:txBody>
                  <a:tcPr anchor="ctr"/>
                </a:tc>
                <a:tc>
                  <a:txBody>
                    <a:bodyPr/>
                    <a:lstStyle/>
                    <a:p>
                      <a:pPr algn="ctr"/>
                      <a:r>
                        <a:rPr lang="en-GB" dirty="0"/>
                        <a:t>2-4 sachets</a:t>
                      </a:r>
                    </a:p>
                  </a:txBody>
                  <a:tcPr anchor="ctr"/>
                </a:tc>
                <a:tc>
                  <a:txBody>
                    <a:bodyPr/>
                    <a:lstStyle/>
                    <a:p>
                      <a:pPr algn="ctr"/>
                      <a:r>
                        <a:rPr lang="en-GB" dirty="0"/>
                        <a:t>Paediatric</a:t>
                      </a:r>
                    </a:p>
                  </a:txBody>
                  <a:tcPr anchor="ctr"/>
                </a:tc>
                <a:extLst>
                  <a:ext uri="{0D108BD9-81ED-4DB2-BD59-A6C34878D82A}">
                    <a16:rowId xmlns:a16="http://schemas.microsoft.com/office/drawing/2014/main" val="1525692717"/>
                  </a:ext>
                </a:extLst>
              </a:tr>
              <a:tr h="540060">
                <a:tc>
                  <a:txBody>
                    <a:bodyPr/>
                    <a:lstStyle/>
                    <a:p>
                      <a:pPr algn="ctr"/>
                      <a:r>
                        <a:rPr lang="en-GB" dirty="0"/>
                        <a:t>12-18 years</a:t>
                      </a:r>
                    </a:p>
                  </a:txBody>
                  <a:tcPr anchor="ctr"/>
                </a:tc>
                <a:tc>
                  <a:txBody>
                    <a:bodyPr/>
                    <a:lstStyle/>
                    <a:p>
                      <a:pPr algn="ctr"/>
                      <a:r>
                        <a:rPr lang="en-GB" dirty="0"/>
                        <a:t>1-2 sachets</a:t>
                      </a:r>
                    </a:p>
                  </a:txBody>
                  <a:tcPr anchor="ctr"/>
                </a:tc>
                <a:tc>
                  <a:txBody>
                    <a:bodyPr/>
                    <a:lstStyle/>
                    <a:p>
                      <a:pPr algn="ctr"/>
                      <a:r>
                        <a:rPr lang="en-GB" dirty="0"/>
                        <a:t>Adult</a:t>
                      </a:r>
                    </a:p>
                  </a:txBody>
                  <a:tcPr anchor="ctr"/>
                </a:tc>
                <a:extLst>
                  <a:ext uri="{0D108BD9-81ED-4DB2-BD59-A6C34878D82A}">
                    <a16:rowId xmlns:a16="http://schemas.microsoft.com/office/drawing/2014/main" val="3739765432"/>
                  </a:ext>
                </a:extLst>
              </a:tr>
            </a:tbl>
          </a:graphicData>
        </a:graphic>
      </p:graphicFrame>
    </p:spTree>
    <p:extLst>
      <p:ext uri="{BB962C8B-B14F-4D97-AF65-F5344CB8AC3E}">
        <p14:creationId xmlns:p14="http://schemas.microsoft.com/office/powerpoint/2010/main" val="4049249933"/>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Text Box 2"/>
          <p:cNvSpPr>
            <a:spLocks noGrp="1"/>
          </p:cNvSpPr>
          <p:nvPr>
            <p:ph type="title" idx="4294967295"/>
          </p:nvPr>
        </p:nvSpPr>
        <p:spPr>
          <a:xfrm>
            <a:off x="2195736" y="285750"/>
            <a:ext cx="4323160" cy="1155119"/>
          </a:xfrm>
          <a:prstGeom prst="rect">
            <a:avLst/>
          </a:prstGeom>
          <a:ln/>
        </p:spPr>
        <p:txBody>
          <a:bodyPr anchor="ctr"/>
          <a:lstStyle/>
          <a:p>
            <a:pPr algn="ctr"/>
            <a:r>
              <a:rPr lang="en-GB" dirty="0">
                <a:solidFill>
                  <a:srgbClr val="000099"/>
                </a:solidFill>
                <a:latin typeface="Arial" panose="020B0604020202020204" pitchFamily="34" charset="0"/>
                <a:cs typeface="Arial" panose="020B0604020202020204" pitchFamily="34" charset="0"/>
              </a:rPr>
              <a:t>Faecal </a:t>
            </a:r>
            <a:br>
              <a:rPr lang="en-GB" dirty="0">
                <a:solidFill>
                  <a:srgbClr val="000099"/>
                </a:solidFill>
                <a:latin typeface="Arial" panose="020B0604020202020204" pitchFamily="34" charset="0"/>
                <a:cs typeface="Arial" panose="020B0604020202020204" pitchFamily="34" charset="0"/>
              </a:rPr>
            </a:br>
            <a:r>
              <a:rPr lang="en-GB" dirty="0">
                <a:solidFill>
                  <a:srgbClr val="000099"/>
                </a:solidFill>
                <a:latin typeface="Arial" panose="020B0604020202020204" pitchFamily="34" charset="0"/>
                <a:cs typeface="Arial" panose="020B0604020202020204" pitchFamily="34" charset="0"/>
              </a:rPr>
              <a:t>Impaction</a:t>
            </a:r>
            <a:endParaRPr lang="en-GB" b="1" dirty="0">
              <a:solidFill>
                <a:srgbClr val="000099"/>
              </a:solidFill>
              <a:latin typeface="Arial" panose="020B0604020202020204" pitchFamily="34" charset="0"/>
              <a:cs typeface="Arial" panose="020B0604020202020204" pitchFamily="34" charset="0"/>
            </a:endParaRPr>
          </a:p>
        </p:txBody>
      </p:sp>
      <p:sp>
        <p:nvSpPr>
          <p:cNvPr id="46082" name="Text Box 3"/>
          <p:cNvSpPr>
            <a:spLocks noGrp="1"/>
          </p:cNvSpPr>
          <p:nvPr>
            <p:ph type="body" idx="4294967295"/>
          </p:nvPr>
        </p:nvSpPr>
        <p:spPr>
          <a:xfrm>
            <a:off x="611560" y="1556792"/>
            <a:ext cx="8156972" cy="4530725"/>
          </a:xfrm>
          <a:prstGeom prst="rect">
            <a:avLst/>
          </a:prstGeom>
          <a:ln/>
        </p:spPr>
        <p:txBody>
          <a:bodyPr/>
          <a:lstStyle/>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If your child has faecal impaction, they may need high doses of macrogols to clear out their bowel. We call this </a:t>
            </a:r>
            <a:r>
              <a:rPr lang="en-GB" sz="3000" b="0" dirty="0" err="1">
                <a:solidFill>
                  <a:schemeClr val="tx1"/>
                </a:solidFill>
                <a:latin typeface="Arial" panose="020B0604020202020204" pitchFamily="34" charset="0"/>
                <a:cs typeface="Arial" panose="020B0604020202020204" pitchFamily="34" charset="0"/>
              </a:rPr>
              <a:t>disimpaction</a:t>
            </a:r>
            <a:r>
              <a:rPr lang="en-GB" sz="3000" b="0" dirty="0">
                <a:solidFill>
                  <a:schemeClr val="tx1"/>
                </a:solidFill>
                <a:latin typeface="Arial" panose="020B0604020202020204" pitchFamily="34" charset="0"/>
                <a:cs typeface="Arial" panose="020B0604020202020204" pitchFamily="34" charset="0"/>
              </a:rPr>
              <a:t> </a:t>
            </a:r>
          </a:p>
          <a:p>
            <a:pPr>
              <a:buClrTx/>
              <a:buSzPct val="80000"/>
            </a:pPr>
            <a:r>
              <a:rPr lang="en-GB" sz="3200" b="0" dirty="0">
                <a:solidFill>
                  <a:schemeClr val="tx1"/>
                </a:solidFill>
                <a:latin typeface="Arial" panose="020B0604020202020204" pitchFamily="34" charset="0"/>
                <a:cs typeface="Arial" panose="020B0604020202020204" pitchFamily="34" charset="0"/>
              </a:rPr>
              <a:t>     </a:t>
            </a:r>
            <a:endParaRPr lang="en-GB" sz="3200" dirty="0">
              <a:solidFill>
                <a:schemeClr val="tx1"/>
              </a:solidFill>
              <a:latin typeface="Arial" panose="020B0604020202020204" pitchFamily="34" charset="0"/>
              <a:cs typeface="Arial" panose="020B0604020202020204" pitchFamily="34" charset="0"/>
            </a:endParaRPr>
          </a:p>
        </p:txBody>
      </p:sp>
      <p:pic>
        <p:nvPicPr>
          <p:cNvPr id="4"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Table 4">
            <a:extLst>
              <a:ext uri="{FF2B5EF4-FFF2-40B4-BE49-F238E27FC236}">
                <a16:creationId xmlns:a16="http://schemas.microsoft.com/office/drawing/2014/main" id="{68A98C15-7D10-B703-EC69-C115AFB371D9}"/>
              </a:ext>
            </a:extLst>
          </p:cNvPr>
          <p:cNvGraphicFramePr>
            <a:graphicFrameLocks noGrp="1"/>
          </p:cNvGraphicFramePr>
          <p:nvPr/>
        </p:nvGraphicFramePr>
        <p:xfrm>
          <a:off x="611560" y="3284984"/>
          <a:ext cx="7920880" cy="2569002"/>
        </p:xfrm>
        <a:graphic>
          <a:graphicData uri="http://schemas.openxmlformats.org/drawingml/2006/table">
            <a:tbl>
              <a:tblPr firstRow="1" bandRow="1">
                <a:tableStyleId>{5C22544A-7EE6-4342-B048-85BDC9FD1C3A}</a:tableStyleId>
              </a:tblPr>
              <a:tblGrid>
                <a:gridCol w="990110">
                  <a:extLst>
                    <a:ext uri="{9D8B030D-6E8A-4147-A177-3AD203B41FA5}">
                      <a16:colId xmlns:a16="http://schemas.microsoft.com/office/drawing/2014/main" val="2712082545"/>
                    </a:ext>
                  </a:extLst>
                </a:gridCol>
                <a:gridCol w="990110">
                  <a:extLst>
                    <a:ext uri="{9D8B030D-6E8A-4147-A177-3AD203B41FA5}">
                      <a16:colId xmlns:a16="http://schemas.microsoft.com/office/drawing/2014/main" val="49022621"/>
                    </a:ext>
                  </a:extLst>
                </a:gridCol>
                <a:gridCol w="990110">
                  <a:extLst>
                    <a:ext uri="{9D8B030D-6E8A-4147-A177-3AD203B41FA5}">
                      <a16:colId xmlns:a16="http://schemas.microsoft.com/office/drawing/2014/main" val="4059480686"/>
                    </a:ext>
                  </a:extLst>
                </a:gridCol>
                <a:gridCol w="990110">
                  <a:extLst>
                    <a:ext uri="{9D8B030D-6E8A-4147-A177-3AD203B41FA5}">
                      <a16:colId xmlns:a16="http://schemas.microsoft.com/office/drawing/2014/main" val="2274185589"/>
                    </a:ext>
                  </a:extLst>
                </a:gridCol>
                <a:gridCol w="990110">
                  <a:extLst>
                    <a:ext uri="{9D8B030D-6E8A-4147-A177-3AD203B41FA5}">
                      <a16:colId xmlns:a16="http://schemas.microsoft.com/office/drawing/2014/main" val="1375950571"/>
                    </a:ext>
                  </a:extLst>
                </a:gridCol>
                <a:gridCol w="990110">
                  <a:extLst>
                    <a:ext uri="{9D8B030D-6E8A-4147-A177-3AD203B41FA5}">
                      <a16:colId xmlns:a16="http://schemas.microsoft.com/office/drawing/2014/main" val="2824789878"/>
                    </a:ext>
                  </a:extLst>
                </a:gridCol>
                <a:gridCol w="990110">
                  <a:extLst>
                    <a:ext uri="{9D8B030D-6E8A-4147-A177-3AD203B41FA5}">
                      <a16:colId xmlns:a16="http://schemas.microsoft.com/office/drawing/2014/main" val="1959159639"/>
                    </a:ext>
                  </a:extLst>
                </a:gridCol>
                <a:gridCol w="990110">
                  <a:extLst>
                    <a:ext uri="{9D8B030D-6E8A-4147-A177-3AD203B41FA5}">
                      <a16:colId xmlns:a16="http://schemas.microsoft.com/office/drawing/2014/main" val="2235555856"/>
                    </a:ext>
                  </a:extLst>
                </a:gridCol>
              </a:tblGrid>
              <a:tr h="374442">
                <a:tc>
                  <a:txBody>
                    <a:bodyPr/>
                    <a:lstStyle/>
                    <a:p>
                      <a:pPr algn="ctr"/>
                      <a:r>
                        <a:rPr lang="en-GB" dirty="0"/>
                        <a:t>Age</a:t>
                      </a:r>
                    </a:p>
                  </a:txBody>
                  <a:tcPr anchor="ctr"/>
                </a:tc>
                <a:tc>
                  <a:txBody>
                    <a:bodyPr/>
                    <a:lstStyle/>
                    <a:p>
                      <a:pPr algn="ctr"/>
                      <a:r>
                        <a:rPr lang="en-GB" dirty="0"/>
                        <a:t>Day 1</a:t>
                      </a:r>
                    </a:p>
                  </a:txBody>
                  <a:tcPr anchor="ctr"/>
                </a:tc>
                <a:tc>
                  <a:txBody>
                    <a:bodyPr/>
                    <a:lstStyle/>
                    <a:p>
                      <a:pPr algn="ctr"/>
                      <a:r>
                        <a:rPr lang="en-GB" dirty="0"/>
                        <a:t>Day 2</a:t>
                      </a:r>
                    </a:p>
                  </a:txBody>
                  <a:tcPr anchor="ctr"/>
                </a:tc>
                <a:tc>
                  <a:txBody>
                    <a:bodyPr/>
                    <a:lstStyle/>
                    <a:p>
                      <a:pPr algn="ctr"/>
                      <a:r>
                        <a:rPr lang="en-GB" dirty="0"/>
                        <a:t>Day 3</a:t>
                      </a:r>
                    </a:p>
                  </a:txBody>
                  <a:tcPr anchor="ctr"/>
                </a:tc>
                <a:tc>
                  <a:txBody>
                    <a:bodyPr/>
                    <a:lstStyle/>
                    <a:p>
                      <a:pPr algn="ctr"/>
                      <a:r>
                        <a:rPr lang="en-GB" dirty="0"/>
                        <a:t>Day 4</a:t>
                      </a:r>
                    </a:p>
                  </a:txBody>
                  <a:tcPr anchor="ctr"/>
                </a:tc>
                <a:tc>
                  <a:txBody>
                    <a:bodyPr/>
                    <a:lstStyle/>
                    <a:p>
                      <a:pPr algn="ctr"/>
                      <a:r>
                        <a:rPr lang="en-GB" dirty="0"/>
                        <a:t>Day 5</a:t>
                      </a:r>
                    </a:p>
                  </a:txBody>
                  <a:tcPr anchor="ctr"/>
                </a:tc>
                <a:tc>
                  <a:txBody>
                    <a:bodyPr/>
                    <a:lstStyle/>
                    <a:p>
                      <a:pPr algn="ctr"/>
                      <a:r>
                        <a:rPr lang="en-GB" dirty="0"/>
                        <a:t>Day 6</a:t>
                      </a:r>
                    </a:p>
                  </a:txBody>
                  <a:tcPr anchor="ctr"/>
                </a:tc>
                <a:tc>
                  <a:txBody>
                    <a:bodyPr/>
                    <a:lstStyle/>
                    <a:p>
                      <a:pPr algn="ctr"/>
                      <a:r>
                        <a:rPr lang="en-GB" dirty="0"/>
                        <a:t>Day 7</a:t>
                      </a:r>
                    </a:p>
                  </a:txBody>
                  <a:tcPr anchor="ctr"/>
                </a:tc>
                <a:extLst>
                  <a:ext uri="{0D108BD9-81ED-4DB2-BD59-A6C34878D82A}">
                    <a16:rowId xmlns:a16="http://schemas.microsoft.com/office/drawing/2014/main" val="1970189911"/>
                  </a:ext>
                </a:extLst>
              </a:tr>
              <a:tr h="374442">
                <a:tc>
                  <a:txBody>
                    <a:bodyPr/>
                    <a:lstStyle/>
                    <a:p>
                      <a:pPr algn="ctr"/>
                      <a:r>
                        <a:rPr lang="en-GB" dirty="0"/>
                        <a:t>1-5 years</a:t>
                      </a:r>
                    </a:p>
                  </a:txBody>
                  <a:tcPr anchor="ctr"/>
                </a:tc>
                <a:tc>
                  <a:txBody>
                    <a:bodyPr/>
                    <a:lstStyle/>
                    <a:p>
                      <a:pPr algn="ctr"/>
                      <a:r>
                        <a:rPr lang="en-GB" dirty="0"/>
                        <a:t>2</a:t>
                      </a:r>
                    </a:p>
                  </a:txBody>
                  <a:tcPr anchor="ctr"/>
                </a:tc>
                <a:tc>
                  <a:txBody>
                    <a:bodyPr/>
                    <a:lstStyle/>
                    <a:p>
                      <a:pPr algn="ctr"/>
                      <a:r>
                        <a:rPr lang="en-GB" dirty="0"/>
                        <a:t>4</a:t>
                      </a:r>
                    </a:p>
                  </a:txBody>
                  <a:tcPr anchor="ctr"/>
                </a:tc>
                <a:tc>
                  <a:txBody>
                    <a:bodyPr/>
                    <a:lstStyle/>
                    <a:p>
                      <a:pPr algn="ctr"/>
                      <a:r>
                        <a:rPr lang="en-GB" dirty="0"/>
                        <a:t>4</a:t>
                      </a:r>
                    </a:p>
                  </a:txBody>
                  <a:tcPr anchor="ctr"/>
                </a:tc>
                <a:tc>
                  <a:txBody>
                    <a:bodyPr/>
                    <a:lstStyle/>
                    <a:p>
                      <a:pPr algn="ctr"/>
                      <a:r>
                        <a:rPr lang="en-GB" dirty="0"/>
                        <a:t>6</a:t>
                      </a:r>
                    </a:p>
                  </a:txBody>
                  <a:tcPr anchor="ctr"/>
                </a:tc>
                <a:tc>
                  <a:txBody>
                    <a:bodyPr/>
                    <a:lstStyle/>
                    <a:p>
                      <a:pPr algn="ctr"/>
                      <a:r>
                        <a:rPr lang="en-GB" dirty="0"/>
                        <a:t>6</a:t>
                      </a:r>
                    </a:p>
                  </a:txBody>
                  <a:tcPr anchor="ctr"/>
                </a:tc>
                <a:tc>
                  <a:txBody>
                    <a:bodyPr/>
                    <a:lstStyle/>
                    <a:p>
                      <a:pPr algn="ctr"/>
                      <a:r>
                        <a:rPr lang="en-GB" dirty="0"/>
                        <a:t>8</a:t>
                      </a:r>
                    </a:p>
                  </a:txBody>
                  <a:tcPr anchor="ctr"/>
                </a:tc>
                <a:tc>
                  <a:txBody>
                    <a:bodyPr/>
                    <a:lstStyle/>
                    <a:p>
                      <a:pPr algn="ctr"/>
                      <a:r>
                        <a:rPr lang="en-GB" dirty="0"/>
                        <a:t>8</a:t>
                      </a:r>
                    </a:p>
                  </a:txBody>
                  <a:tcPr anchor="ctr"/>
                </a:tc>
                <a:extLst>
                  <a:ext uri="{0D108BD9-81ED-4DB2-BD59-A6C34878D82A}">
                    <a16:rowId xmlns:a16="http://schemas.microsoft.com/office/drawing/2014/main" val="4196319227"/>
                  </a:ext>
                </a:extLst>
              </a:tr>
              <a:tr h="374442">
                <a:tc>
                  <a:txBody>
                    <a:bodyPr/>
                    <a:lstStyle/>
                    <a:p>
                      <a:pPr algn="ctr"/>
                      <a:r>
                        <a:rPr lang="en-GB" dirty="0"/>
                        <a:t>5-12 years</a:t>
                      </a:r>
                    </a:p>
                  </a:txBody>
                  <a:tcPr anchor="ctr"/>
                </a:tc>
                <a:tc>
                  <a:txBody>
                    <a:bodyPr/>
                    <a:lstStyle/>
                    <a:p>
                      <a:pPr algn="ctr"/>
                      <a:r>
                        <a:rPr lang="en-GB" dirty="0"/>
                        <a:t>4</a:t>
                      </a:r>
                    </a:p>
                  </a:txBody>
                  <a:tcPr anchor="ctr"/>
                </a:tc>
                <a:tc>
                  <a:txBody>
                    <a:bodyPr/>
                    <a:lstStyle/>
                    <a:p>
                      <a:pPr algn="ctr"/>
                      <a:r>
                        <a:rPr lang="en-GB" dirty="0"/>
                        <a:t>6</a:t>
                      </a:r>
                    </a:p>
                  </a:txBody>
                  <a:tcPr anchor="ctr"/>
                </a:tc>
                <a:tc>
                  <a:txBody>
                    <a:bodyPr/>
                    <a:lstStyle/>
                    <a:p>
                      <a:pPr algn="ctr"/>
                      <a:r>
                        <a:rPr lang="en-GB" dirty="0"/>
                        <a:t>8</a:t>
                      </a:r>
                    </a:p>
                  </a:txBody>
                  <a:tcPr anchor="ctr"/>
                </a:tc>
                <a:tc>
                  <a:txBody>
                    <a:bodyPr/>
                    <a:lstStyle/>
                    <a:p>
                      <a:pPr algn="ctr"/>
                      <a:r>
                        <a:rPr lang="en-GB" dirty="0"/>
                        <a:t>10</a:t>
                      </a:r>
                    </a:p>
                  </a:txBody>
                  <a:tcPr anchor="ctr"/>
                </a:tc>
                <a:tc>
                  <a:txBody>
                    <a:bodyPr/>
                    <a:lstStyle/>
                    <a:p>
                      <a:pPr algn="ctr"/>
                      <a:r>
                        <a:rPr lang="en-GB" dirty="0"/>
                        <a:t>10</a:t>
                      </a:r>
                    </a:p>
                  </a:txBody>
                  <a:tcPr anchor="ctr"/>
                </a:tc>
                <a:tc>
                  <a:txBody>
                    <a:bodyPr/>
                    <a:lstStyle/>
                    <a:p>
                      <a:pPr algn="ctr"/>
                      <a:r>
                        <a:rPr lang="en-GB" dirty="0"/>
                        <a:t>12</a:t>
                      </a:r>
                    </a:p>
                  </a:txBody>
                  <a:tcPr anchor="ctr"/>
                </a:tc>
                <a:tc>
                  <a:txBody>
                    <a:bodyPr/>
                    <a:lstStyle/>
                    <a:p>
                      <a:pPr algn="ctr"/>
                      <a:r>
                        <a:rPr lang="en-GB" dirty="0"/>
                        <a:t>12</a:t>
                      </a:r>
                    </a:p>
                  </a:txBody>
                  <a:tcPr anchor="ctr"/>
                </a:tc>
                <a:extLst>
                  <a:ext uri="{0D108BD9-81ED-4DB2-BD59-A6C34878D82A}">
                    <a16:rowId xmlns:a16="http://schemas.microsoft.com/office/drawing/2014/main" val="1465858936"/>
                  </a:ext>
                </a:extLst>
              </a:tr>
              <a:tr h="374442">
                <a:tc>
                  <a:txBody>
                    <a:bodyPr/>
                    <a:lstStyle/>
                    <a:p>
                      <a:pPr algn="ctr"/>
                      <a:r>
                        <a:rPr lang="en-GB" dirty="0"/>
                        <a:t>12-18 years (adult)</a:t>
                      </a:r>
                    </a:p>
                  </a:txBody>
                  <a:tcPr anchor="ctr"/>
                </a:tc>
                <a:tc>
                  <a:txBody>
                    <a:bodyPr/>
                    <a:lstStyle/>
                    <a:p>
                      <a:pPr algn="ctr"/>
                      <a:r>
                        <a:rPr lang="en-GB" dirty="0"/>
                        <a:t>4</a:t>
                      </a:r>
                    </a:p>
                  </a:txBody>
                  <a:tcPr anchor="ctr"/>
                </a:tc>
                <a:tc>
                  <a:txBody>
                    <a:bodyPr/>
                    <a:lstStyle/>
                    <a:p>
                      <a:pPr algn="ctr"/>
                      <a:r>
                        <a:rPr lang="en-GB" dirty="0"/>
                        <a:t>6</a:t>
                      </a:r>
                    </a:p>
                  </a:txBody>
                  <a:tcPr anchor="ctr"/>
                </a:tc>
                <a:tc>
                  <a:txBody>
                    <a:bodyPr/>
                    <a:lstStyle/>
                    <a:p>
                      <a:pPr algn="ctr"/>
                      <a:r>
                        <a:rPr lang="en-GB" dirty="0"/>
                        <a:t>8</a:t>
                      </a:r>
                    </a:p>
                  </a:txBody>
                  <a:tcPr anchor="ctr"/>
                </a:tc>
                <a:tc>
                  <a:txBody>
                    <a:bodyPr/>
                    <a:lstStyle/>
                    <a:p>
                      <a:pPr algn="ctr"/>
                      <a:r>
                        <a:rPr lang="en-GB" dirty="0"/>
                        <a:t>8</a:t>
                      </a:r>
                    </a:p>
                  </a:txBody>
                  <a:tcPr anchor="ctr"/>
                </a:tc>
                <a:tc>
                  <a:txBody>
                    <a:bodyPr/>
                    <a:lstStyle/>
                    <a:p>
                      <a:pPr algn="ctr"/>
                      <a:r>
                        <a:rPr lang="en-GB" dirty="0"/>
                        <a:t>8</a:t>
                      </a:r>
                    </a:p>
                  </a:txBody>
                  <a:tcPr anchor="ctr"/>
                </a:tc>
                <a:tc>
                  <a:txBody>
                    <a:bodyPr/>
                    <a:lstStyle/>
                    <a:p>
                      <a:pPr algn="ctr"/>
                      <a:r>
                        <a:rPr lang="en-GB" dirty="0"/>
                        <a:t>8</a:t>
                      </a:r>
                    </a:p>
                  </a:txBody>
                  <a:tcPr anchor="ctr"/>
                </a:tc>
                <a:tc>
                  <a:txBody>
                    <a:bodyPr/>
                    <a:lstStyle/>
                    <a:p>
                      <a:pPr algn="ctr"/>
                      <a:r>
                        <a:rPr lang="en-GB" dirty="0"/>
                        <a:t>8</a:t>
                      </a:r>
                    </a:p>
                  </a:txBody>
                  <a:tcPr anchor="ctr"/>
                </a:tc>
                <a:extLst>
                  <a:ext uri="{0D108BD9-81ED-4DB2-BD59-A6C34878D82A}">
                    <a16:rowId xmlns:a16="http://schemas.microsoft.com/office/drawing/2014/main" val="4213599165"/>
                  </a:ext>
                </a:extLst>
              </a:tr>
            </a:tbl>
          </a:graphicData>
        </a:graphic>
      </p:graphicFrame>
    </p:spTree>
    <p:extLst>
      <p:ext uri="{BB962C8B-B14F-4D97-AF65-F5344CB8AC3E}">
        <p14:creationId xmlns:p14="http://schemas.microsoft.com/office/powerpoint/2010/main" val="3290789944"/>
      </p:ext>
    </p:extLst>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3"/>
          <p:cNvSpPr>
            <a:spLocks noGrp="1"/>
          </p:cNvSpPr>
          <p:nvPr>
            <p:ph type="body" idx="4294967295"/>
          </p:nvPr>
        </p:nvSpPr>
        <p:spPr>
          <a:xfrm>
            <a:off x="611560" y="1556792"/>
            <a:ext cx="8156972" cy="4530725"/>
          </a:xfrm>
          <a:prstGeom prst="rect">
            <a:avLst/>
          </a:prstGeom>
          <a:ln/>
        </p:spPr>
        <p:txBody>
          <a:bodyPr/>
          <a:lstStyle/>
          <a:p>
            <a:pPr marL="571500" indent="-571500">
              <a:buClrTx/>
              <a:buSzPct val="800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Do not stop taking macrogols until your GP tells you to. This could be a few weeks or months down the line</a:t>
            </a:r>
          </a:p>
          <a:p>
            <a:pPr>
              <a:buClrTx/>
              <a:buSzPct val="80000"/>
            </a:pPr>
            <a:r>
              <a:rPr lang="en-GB" sz="3200" b="0" dirty="0">
                <a:solidFill>
                  <a:schemeClr val="tx1"/>
                </a:solidFill>
                <a:latin typeface="Arial" panose="020B0604020202020204" pitchFamily="34" charset="0"/>
                <a:cs typeface="Arial" panose="020B0604020202020204" pitchFamily="34" charset="0"/>
              </a:rPr>
              <a:t>     </a:t>
            </a:r>
            <a:endParaRPr lang="en-GB" sz="3200" dirty="0">
              <a:solidFill>
                <a:schemeClr val="tx1"/>
              </a:solidFill>
              <a:latin typeface="Arial" panose="020B0604020202020204" pitchFamily="34" charset="0"/>
              <a:cs typeface="Arial" panose="020B0604020202020204" pitchFamily="34" charset="0"/>
            </a:endParaRPr>
          </a:p>
        </p:txBody>
      </p:sp>
      <p:pic>
        <p:nvPicPr>
          <p:cNvPr id="4" name="Picture 11" descr="LEPNCOLA.WM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appy Cute Kid Boy Sit On The Toilet Stock Illustration - Download Image  Now - Child, Toilet, Defecating - iStock">
            <a:extLst>
              <a:ext uri="{FF2B5EF4-FFF2-40B4-BE49-F238E27FC236}">
                <a16:creationId xmlns:a16="http://schemas.microsoft.com/office/drawing/2014/main" id="{54FC5E58-4D9E-2637-F381-6523E9FE6AF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3957" t="4651" r="15578" b="4651"/>
          <a:stretch/>
        </p:blipFill>
        <p:spPr bwMode="auto">
          <a:xfrm>
            <a:off x="1835696" y="2924944"/>
            <a:ext cx="2088232" cy="313234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oll with it calligraphy hand lettering on cute cartoon toilet paper. Funny quote typography poster. Coronavirus stock illustration">
            <a:extLst>
              <a:ext uri="{FF2B5EF4-FFF2-40B4-BE49-F238E27FC236}">
                <a16:creationId xmlns:a16="http://schemas.microsoft.com/office/drawing/2014/main" id="{FC78FF97-7D5A-D06A-9008-35C82F609D1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0310" t="26921" r="9366" b="19760"/>
          <a:stretch/>
        </p:blipFill>
        <p:spPr bwMode="auto">
          <a:xfrm>
            <a:off x="3275856" y="3909079"/>
            <a:ext cx="4248472" cy="1586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4966561"/>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41816" y="455943"/>
            <a:ext cx="4474400" cy="1812244"/>
          </a:xfrm>
        </p:spPr>
        <p:txBody>
          <a:bodyPr/>
          <a:lstStyle/>
          <a:p>
            <a:pPr algn="ctr"/>
            <a:r>
              <a:rPr lang="en-GB" dirty="0">
                <a:solidFill>
                  <a:srgbClr val="000099"/>
                </a:solidFill>
                <a:latin typeface="Arial" panose="020B0604020202020204" pitchFamily="34" charset="0"/>
                <a:cs typeface="Arial" panose="020B0604020202020204" pitchFamily="34" charset="0"/>
              </a:rPr>
              <a:t>Lets talk about nappies/continence products</a:t>
            </a:r>
          </a:p>
        </p:txBody>
      </p:sp>
      <p:sp>
        <p:nvSpPr>
          <p:cNvPr id="3" name="Content Placeholder 2"/>
          <p:cNvSpPr>
            <a:spLocks noGrp="1"/>
          </p:cNvSpPr>
          <p:nvPr>
            <p:ph idx="1"/>
          </p:nvPr>
        </p:nvSpPr>
        <p:spPr>
          <a:xfrm>
            <a:off x="466107" y="2293444"/>
            <a:ext cx="8229600" cy="4122511"/>
          </a:xfrm>
        </p:spPr>
        <p:txBody>
          <a:bodyPr/>
          <a:lstStyle/>
          <a:p>
            <a:pPr marL="457200" indent="-4572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These can give your child permission to use them rather than the toilet</a:t>
            </a:r>
          </a:p>
          <a:p>
            <a:pPr marL="457200" indent="-4572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Children may not feel wet or soiled when wearing them</a:t>
            </a:r>
          </a:p>
          <a:p>
            <a:pPr marL="457200" indent="-457200">
              <a:buFont typeface="Arial" panose="020B0604020202020204" pitchFamily="34" charset="0"/>
              <a:buChar char="•"/>
            </a:pPr>
            <a:r>
              <a:rPr lang="en-GB" sz="3000" b="0" dirty="0">
                <a:solidFill>
                  <a:schemeClr val="tx1"/>
                </a:solidFill>
                <a:latin typeface="Arial" panose="020B0604020202020204" pitchFamily="34" charset="0"/>
                <a:cs typeface="Arial" panose="020B0604020202020204" pitchFamily="34" charset="0"/>
              </a:rPr>
              <a:t>Nappies/products are not recommended for the management of night-time wetting, constipation and soiling</a:t>
            </a:r>
          </a:p>
        </p:txBody>
      </p:sp>
    </p:spTree>
    <p:extLst>
      <p:ext uri="{BB962C8B-B14F-4D97-AF65-F5344CB8AC3E}">
        <p14:creationId xmlns:p14="http://schemas.microsoft.com/office/powerpoint/2010/main" val="5890555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835696" y="1988840"/>
            <a:ext cx="4173063" cy="1139825"/>
          </a:xfrm>
        </p:spPr>
        <p:txBody>
          <a:bodyPr/>
          <a:lstStyle/>
          <a:p>
            <a:pPr algn="ctr"/>
            <a:r>
              <a:rPr lang="en-GB" dirty="0">
                <a:solidFill>
                  <a:srgbClr val="000099"/>
                </a:solidFill>
                <a:latin typeface="Arial" panose="020B0604020202020204" pitchFamily="34" charset="0"/>
                <a:cs typeface="Arial" panose="020B0604020202020204" pitchFamily="34" charset="0"/>
              </a:rPr>
              <a:t>         Next steps… </a:t>
            </a:r>
            <a:br>
              <a:rPr lang="en-GB" dirty="0">
                <a:solidFill>
                  <a:srgbClr val="000099"/>
                </a:solidFill>
                <a:latin typeface="Arial" panose="020B0604020202020204" pitchFamily="34" charset="0"/>
                <a:cs typeface="Arial" panose="020B0604020202020204" pitchFamily="34" charset="0"/>
              </a:rPr>
            </a:br>
            <a:endParaRPr lang="en-GB" dirty="0">
              <a:solidFill>
                <a:srgbClr val="000099"/>
              </a:solidFill>
              <a:latin typeface="Arial" panose="020B0604020202020204" pitchFamily="34" charset="0"/>
              <a:cs typeface="Arial" panose="020B0604020202020204" pitchFamily="34" charset="0"/>
            </a:endParaRPr>
          </a:p>
        </p:txBody>
      </p:sp>
      <p:sp>
        <p:nvSpPr>
          <p:cNvPr id="5" name="Content Placeholder 4"/>
          <p:cNvSpPr>
            <a:spLocks noGrp="1"/>
          </p:cNvSpPr>
          <p:nvPr>
            <p:ph idx="1"/>
          </p:nvPr>
        </p:nvSpPr>
        <p:spPr>
          <a:xfrm>
            <a:off x="457200" y="2996952"/>
            <a:ext cx="8229600" cy="1742704"/>
          </a:xfrm>
        </p:spPr>
        <p:txBody>
          <a:bodyPr/>
          <a:lstStyle/>
          <a:p>
            <a:pPr algn="ctr"/>
            <a:endParaRPr lang="en-GB" sz="3600" b="0" dirty="0">
              <a:solidFill>
                <a:srgbClr val="000099"/>
              </a:solidFill>
            </a:endParaRPr>
          </a:p>
          <a:p>
            <a:pPr algn="ctr"/>
            <a:r>
              <a:rPr lang="en-GB" sz="3200" b="0" dirty="0">
                <a:solidFill>
                  <a:schemeClr val="tx1"/>
                </a:solidFill>
                <a:latin typeface="Arial" panose="020B0604020202020204" pitchFamily="34" charset="0"/>
                <a:cs typeface="Arial" panose="020B0604020202020204" pitchFamily="34" charset="0"/>
              </a:rPr>
              <a:t>Now it’s time to put the information from today into practice. </a:t>
            </a:r>
          </a:p>
          <a:p>
            <a:pPr algn="ctr"/>
            <a:endParaRPr lang="en-GB" sz="6000" dirty="0">
              <a:solidFill>
                <a:srgbClr val="000099"/>
              </a:solidFill>
            </a:endParaRPr>
          </a:p>
        </p:txBody>
      </p:sp>
    </p:spTree>
    <p:extLst>
      <p:ext uri="{BB962C8B-B14F-4D97-AF65-F5344CB8AC3E}">
        <p14:creationId xmlns:p14="http://schemas.microsoft.com/office/powerpoint/2010/main" val="17669748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544118" y="1412776"/>
            <a:ext cx="8229600" cy="4530725"/>
          </a:xfrm>
        </p:spPr>
        <p:txBody>
          <a:bodyPr/>
          <a:lstStyle/>
          <a:p>
            <a:pPr marL="457200" indent="-457200">
              <a:buFont typeface="Arial" panose="020B0604020202020204" pitchFamily="34" charset="0"/>
              <a:buChar char="•"/>
            </a:pPr>
            <a:r>
              <a:rPr lang="en-GB" b="0" dirty="0">
                <a:solidFill>
                  <a:schemeClr val="tx1"/>
                </a:solidFill>
                <a:latin typeface="Arial" panose="020B0604020202020204" pitchFamily="34" charset="0"/>
                <a:cs typeface="Arial" panose="020B0604020202020204" pitchFamily="34" charset="0"/>
              </a:rPr>
              <a:t>If after 4 weeks your child still requires support please contact your local Healthy Together (School Nursing) Team to arrange further support or a clinic appointment</a:t>
            </a:r>
          </a:p>
          <a:p>
            <a:endParaRPr lang="en-GB" b="0" dirty="0">
              <a:solidFill>
                <a:schemeClr val="tx1"/>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b="0" dirty="0">
                <a:solidFill>
                  <a:schemeClr val="tx1"/>
                </a:solidFill>
                <a:latin typeface="Arial" panose="020B0604020202020204" pitchFamily="34" charset="0"/>
                <a:cs typeface="Arial" panose="020B0604020202020204" pitchFamily="34" charset="0"/>
              </a:rPr>
              <a:t>If after 6 weeks we have had no contact from you it will be assumed your child’s continence needs have resolved</a:t>
            </a:r>
          </a:p>
          <a:p>
            <a:pPr marL="457200" indent="-457200">
              <a:buFont typeface="Arial" panose="020B0604020202020204" pitchFamily="34" charset="0"/>
              <a:buChar char="•"/>
            </a:pPr>
            <a:endParaRPr lang="en-GB" sz="3000" b="0" dirty="0"/>
          </a:p>
        </p:txBody>
      </p:sp>
    </p:spTree>
    <p:extLst>
      <p:ext uri="{BB962C8B-B14F-4D97-AF65-F5344CB8AC3E}">
        <p14:creationId xmlns:p14="http://schemas.microsoft.com/office/powerpoint/2010/main" val="36324102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0F7FAE-C810-4BAB-A7E1-0E8CDAE354A9}"/>
              </a:ext>
            </a:extLst>
          </p:cNvPr>
          <p:cNvSpPr>
            <a:spLocks noGrp="1"/>
          </p:cNvSpPr>
          <p:nvPr>
            <p:ph idx="1"/>
          </p:nvPr>
        </p:nvSpPr>
        <p:spPr/>
        <p:txBody>
          <a:bodyPr/>
          <a:lstStyle/>
          <a:p>
            <a:pPr algn="ctr"/>
            <a:endParaRPr lang="en-GB" b="0" dirty="0">
              <a:solidFill>
                <a:srgbClr val="000099"/>
              </a:solidFill>
            </a:endParaRPr>
          </a:p>
          <a:p>
            <a:pPr algn="ctr"/>
            <a:r>
              <a:rPr lang="en-GB" b="0" dirty="0">
                <a:solidFill>
                  <a:schemeClr val="tx1"/>
                </a:solidFill>
              </a:rPr>
              <a:t>If further support is needed from Healthy Together, you will be required to complete continence charting prior to any continence clinic assessment.</a:t>
            </a:r>
          </a:p>
          <a:p>
            <a:pPr algn="ctr"/>
            <a:endParaRPr lang="en-GB" b="0" dirty="0">
              <a:solidFill>
                <a:srgbClr val="000099"/>
              </a:solidFill>
            </a:endParaRPr>
          </a:p>
          <a:p>
            <a:pPr algn="ctr"/>
            <a:r>
              <a:rPr lang="en-GB" dirty="0">
                <a:solidFill>
                  <a:srgbClr val="000099"/>
                </a:solidFill>
              </a:rPr>
              <a:t>Examples of charting…</a:t>
            </a:r>
          </a:p>
        </p:txBody>
      </p:sp>
    </p:spTree>
    <p:extLst>
      <p:ext uri="{BB962C8B-B14F-4D97-AF65-F5344CB8AC3E}">
        <p14:creationId xmlns:p14="http://schemas.microsoft.com/office/powerpoint/2010/main" val="26793879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46395-888D-4434-9030-EA697CA0B3F5}"/>
              </a:ext>
            </a:extLst>
          </p:cNvPr>
          <p:cNvSpPr>
            <a:spLocks noGrp="1"/>
          </p:cNvSpPr>
          <p:nvPr>
            <p:ph type="title"/>
          </p:nvPr>
        </p:nvSpPr>
        <p:spPr>
          <a:xfrm>
            <a:off x="457200" y="277823"/>
            <a:ext cx="8229600" cy="702906"/>
          </a:xfrm>
        </p:spPr>
        <p:txBody>
          <a:bodyPr/>
          <a:lstStyle/>
          <a:p>
            <a:pPr algn="ctr"/>
            <a:r>
              <a:rPr lang="en-GB" sz="1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Chart for your drinks and wees </a:t>
            </a:r>
            <a:br>
              <a:rPr lang="en-GB" sz="1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lang="en-GB" sz="18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(Please complete for 4 days)</a:t>
            </a:r>
            <a:br>
              <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endParaRPr lang="en-GB" dirty="0">
              <a:solidFill>
                <a:schemeClr val="tx1"/>
              </a:solidFill>
            </a:endParaRPr>
          </a:p>
        </p:txBody>
      </p:sp>
      <p:graphicFrame>
        <p:nvGraphicFramePr>
          <p:cNvPr id="8" name="Content Placeholder 7">
            <a:extLst>
              <a:ext uri="{FF2B5EF4-FFF2-40B4-BE49-F238E27FC236}">
                <a16:creationId xmlns:a16="http://schemas.microsoft.com/office/drawing/2014/main" id="{FC0E753C-2C8B-4FB8-A657-86525A145DCB}"/>
              </a:ext>
            </a:extLst>
          </p:cNvPr>
          <p:cNvGraphicFramePr>
            <a:graphicFrameLocks noGrp="1"/>
          </p:cNvGraphicFramePr>
          <p:nvPr>
            <p:ph idx="1"/>
            <p:extLst>
              <p:ext uri="{D42A27DB-BD31-4B8C-83A1-F6EECF244321}">
                <p14:modId xmlns:p14="http://schemas.microsoft.com/office/powerpoint/2010/main" val="1038613363"/>
              </p:ext>
            </p:extLst>
          </p:nvPr>
        </p:nvGraphicFramePr>
        <p:xfrm>
          <a:off x="683569" y="1268760"/>
          <a:ext cx="7776862" cy="4389714"/>
        </p:xfrm>
        <a:graphic>
          <a:graphicData uri="http://schemas.openxmlformats.org/drawingml/2006/table">
            <a:tbl>
              <a:tblPr firstRow="1" firstCol="1" bandRow="1"/>
              <a:tblGrid>
                <a:gridCol w="837627">
                  <a:extLst>
                    <a:ext uri="{9D8B030D-6E8A-4147-A177-3AD203B41FA5}">
                      <a16:colId xmlns:a16="http://schemas.microsoft.com/office/drawing/2014/main" val="1668690881"/>
                    </a:ext>
                  </a:extLst>
                </a:gridCol>
                <a:gridCol w="991320">
                  <a:extLst>
                    <a:ext uri="{9D8B030D-6E8A-4147-A177-3AD203B41FA5}">
                      <a16:colId xmlns:a16="http://schemas.microsoft.com/office/drawing/2014/main" val="455545354"/>
                    </a:ext>
                  </a:extLst>
                </a:gridCol>
                <a:gridCol w="876049">
                  <a:extLst>
                    <a:ext uri="{9D8B030D-6E8A-4147-A177-3AD203B41FA5}">
                      <a16:colId xmlns:a16="http://schemas.microsoft.com/office/drawing/2014/main" val="3663263920"/>
                    </a:ext>
                  </a:extLst>
                </a:gridCol>
                <a:gridCol w="1069263">
                  <a:extLst>
                    <a:ext uri="{9D8B030D-6E8A-4147-A177-3AD203B41FA5}">
                      <a16:colId xmlns:a16="http://schemas.microsoft.com/office/drawing/2014/main" val="1573132656"/>
                    </a:ext>
                  </a:extLst>
                </a:gridCol>
                <a:gridCol w="876049">
                  <a:extLst>
                    <a:ext uri="{9D8B030D-6E8A-4147-A177-3AD203B41FA5}">
                      <a16:colId xmlns:a16="http://schemas.microsoft.com/office/drawing/2014/main" val="4097060603"/>
                    </a:ext>
                  </a:extLst>
                </a:gridCol>
                <a:gridCol w="1089024">
                  <a:extLst>
                    <a:ext uri="{9D8B030D-6E8A-4147-A177-3AD203B41FA5}">
                      <a16:colId xmlns:a16="http://schemas.microsoft.com/office/drawing/2014/main" val="740102896"/>
                    </a:ext>
                  </a:extLst>
                </a:gridCol>
                <a:gridCol w="930392">
                  <a:extLst>
                    <a:ext uri="{9D8B030D-6E8A-4147-A177-3AD203B41FA5}">
                      <a16:colId xmlns:a16="http://schemas.microsoft.com/office/drawing/2014/main" val="548046626"/>
                    </a:ext>
                  </a:extLst>
                </a:gridCol>
                <a:gridCol w="1107138">
                  <a:extLst>
                    <a:ext uri="{9D8B030D-6E8A-4147-A177-3AD203B41FA5}">
                      <a16:colId xmlns:a16="http://schemas.microsoft.com/office/drawing/2014/main" val="3000488691"/>
                    </a:ext>
                  </a:extLst>
                </a:gridCol>
              </a:tblGrid>
              <a:tr h="147325">
                <a:tc gridSpan="4">
                  <a:txBody>
                    <a:bodyPr/>
                    <a:lstStyle/>
                    <a:p>
                      <a:pPr>
                        <a:lnSpc>
                          <a:spcPct val="115000"/>
                        </a:lnSpc>
                        <a:spcAft>
                          <a:spcPts val="1000"/>
                        </a:spcAft>
                      </a:pPr>
                      <a:r>
                        <a:rPr lang="en-GB" sz="1000" b="1" dirty="0">
                          <a:effectLst/>
                          <a:latin typeface="Arial" panose="020B0604020202020204" pitchFamily="34" charset="0"/>
                          <a:ea typeface="Calibri" panose="020F0502020204030204" pitchFamily="34" charset="0"/>
                          <a:cs typeface="Times New Roman" panose="02020603050405020304" pitchFamily="18" charset="0"/>
                        </a:rPr>
                        <a:t>Day 1                                 </a:t>
                      </a:r>
                      <a:r>
                        <a:rPr lang="en-GB" sz="1000" dirty="0">
                          <a:effectLst/>
                          <a:latin typeface="Arial" panose="020B0604020202020204" pitchFamily="34" charset="0"/>
                          <a:ea typeface="Calibri" panose="020F0502020204030204" pitchFamily="34" charset="0"/>
                          <a:cs typeface="Times New Roman" panose="02020603050405020304" pitchFamily="18" charset="0"/>
                        </a:rPr>
                        <a:t>Date: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a:lnSpc>
                          <a:spcPct val="115000"/>
                        </a:lnSpc>
                        <a:spcAft>
                          <a:spcPts val="1000"/>
                        </a:spcAft>
                      </a:pPr>
                      <a:r>
                        <a:rPr lang="en-GB" sz="1000" b="1" dirty="0">
                          <a:effectLst/>
                          <a:latin typeface="Arial" panose="020B0604020202020204" pitchFamily="34" charset="0"/>
                          <a:ea typeface="Calibri" panose="020F0502020204030204" pitchFamily="34" charset="0"/>
                          <a:cs typeface="Times New Roman" panose="02020603050405020304" pitchFamily="18" charset="0"/>
                        </a:rPr>
                        <a:t>Day 2                                        </a:t>
                      </a:r>
                      <a:r>
                        <a:rPr lang="en-GB" sz="1000" dirty="0">
                          <a:effectLst/>
                          <a:latin typeface="Arial" panose="020B0604020202020204" pitchFamily="34" charset="0"/>
                          <a:ea typeface="Calibri" panose="020F0502020204030204" pitchFamily="34" charset="0"/>
                          <a:cs typeface="Times New Roman" panose="02020603050405020304" pitchFamily="18" charset="0"/>
                        </a:rPr>
                        <a:t>Date: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437022504"/>
                  </a:ext>
                </a:extLst>
              </a:tr>
              <a:tr h="874365">
                <a:tc>
                  <a:txBody>
                    <a:bodyPr/>
                    <a:lstStyle/>
                    <a:p>
                      <a:pPr algn="ctr">
                        <a:lnSpc>
                          <a:spcPct val="115000"/>
                        </a:lnSpc>
                        <a:spcAft>
                          <a:spcPts val="10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Time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Size of </a:t>
                      </a:r>
                      <a:r>
                        <a:rPr lang="en-GB" sz="1000" b="1" dirty="0">
                          <a:effectLst/>
                          <a:latin typeface="Arial" panose="020B0604020202020204" pitchFamily="34" charset="0"/>
                          <a:ea typeface="Calibri" panose="020F0502020204030204" pitchFamily="34" charset="0"/>
                          <a:cs typeface="Times New Roman" panose="02020603050405020304" pitchFamily="18" charset="0"/>
                        </a:rPr>
                        <a:t>drink</a:t>
                      </a:r>
                      <a:r>
                        <a:rPr lang="en-GB" sz="1000" dirty="0">
                          <a:effectLst/>
                          <a:latin typeface="Arial" panose="020B0604020202020204" pitchFamily="34" charset="0"/>
                          <a:ea typeface="Calibri" panose="020F0502020204030204" pitchFamily="34" charset="0"/>
                          <a:cs typeface="Times New Roman" panose="02020603050405020304" pitchFamily="18" charset="0"/>
                        </a:rPr>
                        <a:t> in mls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Time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Size of </a:t>
                      </a:r>
                      <a:r>
                        <a:rPr lang="en-GB" sz="1000" b="1" dirty="0">
                          <a:effectLst/>
                          <a:latin typeface="Arial" panose="020B0604020202020204" pitchFamily="34" charset="0"/>
                          <a:ea typeface="Calibri" panose="020F0502020204030204" pitchFamily="34" charset="0"/>
                          <a:cs typeface="Times New Roman" panose="02020603050405020304" pitchFamily="18" charset="0"/>
                        </a:rPr>
                        <a:t>wee</a:t>
                      </a:r>
                      <a:r>
                        <a:rPr lang="en-GB" sz="1000" dirty="0">
                          <a:effectLst/>
                          <a:latin typeface="Arial" panose="020B0604020202020204" pitchFamily="34" charset="0"/>
                          <a:ea typeface="Calibri" panose="020F0502020204030204" pitchFamily="34" charset="0"/>
                          <a:cs typeface="Times New Roman" panose="02020603050405020304" pitchFamily="18" charset="0"/>
                        </a:rPr>
                        <a:t> in mls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Time</a:t>
                      </a:r>
                    </a:p>
                    <a:p>
                      <a:pPr algn="ctr">
                        <a:lnSpc>
                          <a:spcPct val="115000"/>
                        </a:lnSpc>
                        <a:spcAft>
                          <a:spcPts val="100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Size of </a:t>
                      </a:r>
                      <a:r>
                        <a:rPr lang="en-GB" sz="1000" b="1" dirty="0">
                          <a:effectLst/>
                          <a:latin typeface="Arial" panose="020B0604020202020204" pitchFamily="34" charset="0"/>
                          <a:ea typeface="Calibri" panose="020F0502020204030204" pitchFamily="34" charset="0"/>
                          <a:cs typeface="Times New Roman" panose="02020603050405020304" pitchFamily="18" charset="0"/>
                        </a:rPr>
                        <a:t>drink</a:t>
                      </a:r>
                      <a:r>
                        <a:rPr lang="en-GB" sz="1000" dirty="0">
                          <a:effectLst/>
                          <a:latin typeface="Arial" panose="020B0604020202020204" pitchFamily="34" charset="0"/>
                          <a:ea typeface="Calibri" panose="020F0502020204030204" pitchFamily="34" charset="0"/>
                          <a:cs typeface="Times New Roman" panose="02020603050405020304" pitchFamily="18" charset="0"/>
                        </a:rPr>
                        <a:t> in mls</a:t>
                      </a:r>
                    </a:p>
                    <a:p>
                      <a:pPr algn="ctr">
                        <a:lnSpc>
                          <a:spcPct val="115000"/>
                        </a:lnSpc>
                        <a:spcAft>
                          <a:spcPts val="100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Time</a:t>
                      </a:r>
                    </a:p>
                    <a:p>
                      <a:pPr algn="ctr">
                        <a:lnSpc>
                          <a:spcPct val="115000"/>
                        </a:lnSpc>
                        <a:spcAft>
                          <a:spcPts val="100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Size of </a:t>
                      </a:r>
                      <a:r>
                        <a:rPr lang="en-GB" sz="1000" b="1" dirty="0">
                          <a:effectLst/>
                          <a:latin typeface="Arial" panose="020B0604020202020204" pitchFamily="34" charset="0"/>
                          <a:ea typeface="Calibri" panose="020F0502020204030204" pitchFamily="34" charset="0"/>
                          <a:cs typeface="Times New Roman" panose="02020603050405020304" pitchFamily="18" charset="0"/>
                        </a:rPr>
                        <a:t> wee </a:t>
                      </a:r>
                      <a:r>
                        <a:rPr lang="en-GB" sz="1000" dirty="0">
                          <a:effectLst/>
                          <a:latin typeface="Arial" panose="020B0604020202020204" pitchFamily="34" charset="0"/>
                          <a:ea typeface="Calibri" panose="020F0502020204030204" pitchFamily="34" charset="0"/>
                          <a:cs typeface="Times New Roman" panose="02020603050405020304" pitchFamily="18" charset="0"/>
                        </a:rPr>
                        <a:t>in mls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92092467"/>
                  </a:ext>
                </a:extLst>
              </a:tr>
              <a:tr h="418924">
                <a:tc>
                  <a:txBody>
                    <a:bodyPr/>
                    <a:lstStyle/>
                    <a:p>
                      <a:pPr algn="ctr">
                        <a:lnSpc>
                          <a:spcPct val="115000"/>
                        </a:lnSpc>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7am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200ml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5528714"/>
                  </a:ext>
                </a:extLst>
              </a:tr>
              <a:tr h="418924">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7:30am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200ml</a:t>
                      </a: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Orange juice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8am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100ml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3548733"/>
                  </a:ext>
                </a:extLst>
              </a:tr>
              <a:tr h="418924">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10am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200ml</a:t>
                      </a: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Water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10:30am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170ml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7925978"/>
                  </a:ext>
                </a:extLst>
              </a:tr>
              <a:tr h="418924">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12pm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200ml</a:t>
                      </a: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Orange squash</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12:30pm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190ml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55914232"/>
                  </a:ext>
                </a:extLst>
              </a:tr>
              <a:tr h="418924">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2pm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100ml</a:t>
                      </a: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Water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167721"/>
                  </a:ext>
                </a:extLst>
              </a:tr>
              <a:tr h="418924">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3:30pm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150ml</a:t>
                      </a: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Milk</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3:40pm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170ml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19629406"/>
                  </a:ext>
                </a:extLst>
              </a:tr>
              <a:tr h="418924">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5pm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200ml</a:t>
                      </a: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Fruit shoot</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5:30pm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100ml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7459795"/>
                  </a:ext>
                </a:extLst>
              </a:tr>
              <a:tr h="418924">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7pm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100ml</a:t>
                      </a:r>
                    </a:p>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water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7:30pm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150ml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endParaRPr lang="en-GB" sz="1000" dirty="0">
                        <a:effectLst/>
                        <a:latin typeface="Arial" panose="020B060402020202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0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8363" marR="4836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37247663"/>
                  </a:ext>
                </a:extLst>
              </a:tr>
            </a:tbl>
          </a:graphicData>
        </a:graphic>
      </p:graphicFrame>
      <p:pic>
        <p:nvPicPr>
          <p:cNvPr id="3074" name="Picture 194">
            <a:extLst>
              <a:ext uri="{FF2B5EF4-FFF2-40B4-BE49-F238E27FC236}">
                <a16:creationId xmlns:a16="http://schemas.microsoft.com/office/drawing/2014/main" id="{9AA145D1-4D62-4436-9D7E-01DE22D2020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8252" y="1772816"/>
            <a:ext cx="663599" cy="510089"/>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445">
            <a:extLst>
              <a:ext uri="{FF2B5EF4-FFF2-40B4-BE49-F238E27FC236}">
                <a16:creationId xmlns:a16="http://schemas.microsoft.com/office/drawing/2014/main" id="{65FDA92D-0EEB-418F-94DE-C45DFF35A0B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7688" y="1770795"/>
            <a:ext cx="312586" cy="512109"/>
          </a:xfrm>
          <a:prstGeom prst="rect">
            <a:avLst/>
          </a:prstGeom>
          <a:noFill/>
          <a:extLst>
            <a:ext uri="{909E8E84-426E-40DD-AFC4-6F175D3DCCD1}">
              <a14:hiddenFill xmlns:a14="http://schemas.microsoft.com/office/drawing/2010/main">
                <a:solidFill>
                  <a:srgbClr val="FFFFFF"/>
                </a:solidFill>
              </a14:hiddenFill>
            </a:ext>
          </a:extLst>
        </p:spPr>
      </p:pic>
      <p:pic>
        <p:nvPicPr>
          <p:cNvPr id="3073" name="Picture 444">
            <a:extLst>
              <a:ext uri="{FF2B5EF4-FFF2-40B4-BE49-F238E27FC236}">
                <a16:creationId xmlns:a16="http://schemas.microsoft.com/office/drawing/2014/main" id="{F562C8B7-FD8D-4CF7-A86B-A1B2261D67E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630460" y="1743664"/>
            <a:ext cx="515515" cy="510089"/>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C6762A64-99C9-417B-89AC-A56146F5F900}"/>
              </a:ext>
            </a:extLst>
          </p:cNvPr>
          <p:cNvPicPr>
            <a:picLocks noChangeAspect="1"/>
          </p:cNvPicPr>
          <p:nvPr/>
        </p:nvPicPr>
        <p:blipFill>
          <a:blip r:embed="rId5"/>
          <a:stretch>
            <a:fillRect/>
          </a:stretch>
        </p:blipFill>
        <p:spPr>
          <a:xfrm>
            <a:off x="7645444" y="1741226"/>
            <a:ext cx="547502" cy="541677"/>
          </a:xfrm>
          <a:prstGeom prst="rect">
            <a:avLst/>
          </a:prstGeom>
        </p:spPr>
      </p:pic>
      <p:pic>
        <p:nvPicPr>
          <p:cNvPr id="13" name="Picture 12">
            <a:extLst>
              <a:ext uri="{FF2B5EF4-FFF2-40B4-BE49-F238E27FC236}">
                <a16:creationId xmlns:a16="http://schemas.microsoft.com/office/drawing/2014/main" id="{484D4A32-E9DF-4E96-9CCE-0DB4FEEDF1DB}"/>
              </a:ext>
            </a:extLst>
          </p:cNvPr>
          <p:cNvPicPr>
            <a:picLocks noChangeAspect="1"/>
          </p:cNvPicPr>
          <p:nvPr/>
        </p:nvPicPr>
        <p:blipFill>
          <a:blip r:embed="rId6"/>
          <a:stretch>
            <a:fillRect/>
          </a:stretch>
        </p:blipFill>
        <p:spPr>
          <a:xfrm>
            <a:off x="4535920" y="1770795"/>
            <a:ext cx="658425" cy="512108"/>
          </a:xfrm>
          <a:prstGeom prst="rect">
            <a:avLst/>
          </a:prstGeom>
        </p:spPr>
      </p:pic>
      <p:pic>
        <p:nvPicPr>
          <p:cNvPr id="14" name="Picture 13">
            <a:extLst>
              <a:ext uri="{FF2B5EF4-FFF2-40B4-BE49-F238E27FC236}">
                <a16:creationId xmlns:a16="http://schemas.microsoft.com/office/drawing/2014/main" id="{55F36D17-3D1A-4ADA-8B39-0F8D8D449310}"/>
              </a:ext>
            </a:extLst>
          </p:cNvPr>
          <p:cNvPicPr>
            <a:picLocks noChangeAspect="1"/>
          </p:cNvPicPr>
          <p:nvPr/>
        </p:nvPicPr>
        <p:blipFill>
          <a:blip r:embed="rId7"/>
          <a:stretch>
            <a:fillRect/>
          </a:stretch>
        </p:blipFill>
        <p:spPr>
          <a:xfrm>
            <a:off x="5712270" y="1789539"/>
            <a:ext cx="314736" cy="510089"/>
          </a:xfrm>
          <a:prstGeom prst="rect">
            <a:avLst/>
          </a:prstGeom>
        </p:spPr>
      </p:pic>
      <p:pic>
        <p:nvPicPr>
          <p:cNvPr id="15" name="Picture 14">
            <a:extLst>
              <a:ext uri="{FF2B5EF4-FFF2-40B4-BE49-F238E27FC236}">
                <a16:creationId xmlns:a16="http://schemas.microsoft.com/office/drawing/2014/main" id="{D82137FC-3185-44FF-ADF1-593C4FF0FF1D}"/>
              </a:ext>
            </a:extLst>
          </p:cNvPr>
          <p:cNvPicPr>
            <a:picLocks noChangeAspect="1"/>
          </p:cNvPicPr>
          <p:nvPr/>
        </p:nvPicPr>
        <p:blipFill>
          <a:blip r:embed="rId6"/>
          <a:stretch>
            <a:fillRect/>
          </a:stretch>
        </p:blipFill>
        <p:spPr>
          <a:xfrm>
            <a:off x="6544224" y="1741226"/>
            <a:ext cx="658425" cy="512108"/>
          </a:xfrm>
          <a:prstGeom prst="rect">
            <a:avLst/>
          </a:prstGeom>
        </p:spPr>
      </p:pic>
      <p:pic>
        <p:nvPicPr>
          <p:cNvPr id="16" name="Picture 15">
            <a:extLst>
              <a:ext uri="{FF2B5EF4-FFF2-40B4-BE49-F238E27FC236}">
                <a16:creationId xmlns:a16="http://schemas.microsoft.com/office/drawing/2014/main" id="{853E1E72-FA0F-477C-B907-950792715583}"/>
              </a:ext>
            </a:extLst>
          </p:cNvPr>
          <p:cNvPicPr>
            <a:picLocks noChangeAspect="1"/>
          </p:cNvPicPr>
          <p:nvPr/>
        </p:nvPicPr>
        <p:blipFill>
          <a:blip r:embed="rId6"/>
          <a:stretch>
            <a:fillRect/>
          </a:stretch>
        </p:blipFill>
        <p:spPr>
          <a:xfrm>
            <a:off x="2655596" y="1770795"/>
            <a:ext cx="658425" cy="512108"/>
          </a:xfrm>
          <a:prstGeom prst="rect">
            <a:avLst/>
          </a:prstGeom>
        </p:spPr>
      </p:pic>
    </p:spTree>
    <p:extLst>
      <p:ext uri="{BB962C8B-B14F-4D97-AF65-F5344CB8AC3E}">
        <p14:creationId xmlns:p14="http://schemas.microsoft.com/office/powerpoint/2010/main" val="39053633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6F70D-DD34-404C-9ECD-40B65829BAB3}"/>
              </a:ext>
            </a:extLst>
          </p:cNvPr>
          <p:cNvSpPr>
            <a:spLocks noGrp="1"/>
          </p:cNvSpPr>
          <p:nvPr>
            <p:ph type="title"/>
          </p:nvPr>
        </p:nvSpPr>
        <p:spPr/>
        <p:txBody>
          <a:bodyPr/>
          <a:lstStyle/>
          <a:p>
            <a:pPr algn="ctr"/>
            <a:r>
              <a:rPr lang="en-GB" sz="1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Baseline Assessment Chart </a:t>
            </a:r>
            <a:br>
              <a:rPr lang="en-GB" sz="1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lang="en-GB" sz="18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for Nocturnal Enuresis </a:t>
            </a:r>
            <a:br>
              <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(To be completed for 2 weeks)</a:t>
            </a:r>
            <a:endParaRPr lang="en-GB" dirty="0">
              <a:solidFill>
                <a:schemeClr val="tx1"/>
              </a:solidFill>
            </a:endParaRPr>
          </a:p>
        </p:txBody>
      </p:sp>
      <p:graphicFrame>
        <p:nvGraphicFramePr>
          <p:cNvPr id="6" name="Content Placeholder 5">
            <a:extLst>
              <a:ext uri="{FF2B5EF4-FFF2-40B4-BE49-F238E27FC236}">
                <a16:creationId xmlns:a16="http://schemas.microsoft.com/office/drawing/2014/main" id="{7EDA2BA0-9ECF-44E5-AFBF-9EAF54C0C00D}"/>
              </a:ext>
            </a:extLst>
          </p:cNvPr>
          <p:cNvGraphicFramePr>
            <a:graphicFrameLocks noGrp="1"/>
          </p:cNvGraphicFramePr>
          <p:nvPr>
            <p:ph idx="1"/>
            <p:extLst>
              <p:ext uri="{D42A27DB-BD31-4B8C-83A1-F6EECF244321}">
                <p14:modId xmlns:p14="http://schemas.microsoft.com/office/powerpoint/2010/main" val="3824749987"/>
              </p:ext>
            </p:extLst>
          </p:nvPr>
        </p:nvGraphicFramePr>
        <p:xfrm>
          <a:off x="457199" y="1140802"/>
          <a:ext cx="8229600" cy="5106284"/>
        </p:xfrm>
        <a:graphic>
          <a:graphicData uri="http://schemas.openxmlformats.org/drawingml/2006/table">
            <a:tbl>
              <a:tblPr firstRow="1" firstCol="1" bandRow="1"/>
              <a:tblGrid>
                <a:gridCol w="582622">
                  <a:extLst>
                    <a:ext uri="{9D8B030D-6E8A-4147-A177-3AD203B41FA5}">
                      <a16:colId xmlns:a16="http://schemas.microsoft.com/office/drawing/2014/main" val="694510000"/>
                    </a:ext>
                  </a:extLst>
                </a:gridCol>
                <a:gridCol w="655002">
                  <a:extLst>
                    <a:ext uri="{9D8B030D-6E8A-4147-A177-3AD203B41FA5}">
                      <a16:colId xmlns:a16="http://schemas.microsoft.com/office/drawing/2014/main" val="2235924885"/>
                    </a:ext>
                  </a:extLst>
                </a:gridCol>
                <a:gridCol w="655002">
                  <a:extLst>
                    <a:ext uri="{9D8B030D-6E8A-4147-A177-3AD203B41FA5}">
                      <a16:colId xmlns:a16="http://schemas.microsoft.com/office/drawing/2014/main" val="2682221389"/>
                    </a:ext>
                  </a:extLst>
                </a:gridCol>
                <a:gridCol w="585189">
                  <a:extLst>
                    <a:ext uri="{9D8B030D-6E8A-4147-A177-3AD203B41FA5}">
                      <a16:colId xmlns:a16="http://schemas.microsoft.com/office/drawing/2014/main" val="1635944075"/>
                    </a:ext>
                  </a:extLst>
                </a:gridCol>
                <a:gridCol w="585189">
                  <a:extLst>
                    <a:ext uri="{9D8B030D-6E8A-4147-A177-3AD203B41FA5}">
                      <a16:colId xmlns:a16="http://schemas.microsoft.com/office/drawing/2014/main" val="1372084348"/>
                    </a:ext>
                  </a:extLst>
                </a:gridCol>
                <a:gridCol w="601101">
                  <a:extLst>
                    <a:ext uri="{9D8B030D-6E8A-4147-A177-3AD203B41FA5}">
                      <a16:colId xmlns:a16="http://schemas.microsoft.com/office/drawing/2014/main" val="3756807012"/>
                    </a:ext>
                  </a:extLst>
                </a:gridCol>
                <a:gridCol w="781278">
                  <a:extLst>
                    <a:ext uri="{9D8B030D-6E8A-4147-A177-3AD203B41FA5}">
                      <a16:colId xmlns:a16="http://schemas.microsoft.com/office/drawing/2014/main" val="2221069322"/>
                    </a:ext>
                  </a:extLst>
                </a:gridCol>
                <a:gridCol w="946054">
                  <a:extLst>
                    <a:ext uri="{9D8B030D-6E8A-4147-A177-3AD203B41FA5}">
                      <a16:colId xmlns:a16="http://schemas.microsoft.com/office/drawing/2014/main" val="3806140334"/>
                    </a:ext>
                  </a:extLst>
                </a:gridCol>
                <a:gridCol w="2838163">
                  <a:extLst>
                    <a:ext uri="{9D8B030D-6E8A-4147-A177-3AD203B41FA5}">
                      <a16:colId xmlns:a16="http://schemas.microsoft.com/office/drawing/2014/main" val="917656216"/>
                    </a:ext>
                  </a:extLst>
                </a:gridCol>
              </a:tblGrid>
              <a:tr h="571451">
                <a:tc>
                  <a:txBody>
                    <a:bodyPr/>
                    <a:lstStyle/>
                    <a:p>
                      <a:endParaRPr lang="en-GB" sz="800" dirty="0">
                        <a:effectLst/>
                        <a:latin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GB" sz="800" dirty="0">
                        <a:effectLst/>
                        <a:latin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GB" sz="800" dirty="0">
                        <a:effectLst/>
                        <a:latin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GB" sz="800" dirty="0">
                        <a:effectLst/>
                        <a:latin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GB" sz="800" dirty="0">
                        <a:effectLst/>
                        <a:latin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GB" sz="800" dirty="0">
                        <a:effectLst/>
                        <a:latin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GB" sz="800" dirty="0">
                        <a:effectLst/>
                        <a:latin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endParaRPr lang="en-GB" sz="800" dirty="0">
                        <a:effectLst/>
                        <a:latin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9">
                  <a:txBody>
                    <a:bodyPr/>
                    <a:lstStyle/>
                    <a:p>
                      <a:endParaRPr lang="en-GB" sz="800" dirty="0">
                        <a:effectLst/>
                        <a:latin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32262712"/>
                  </a:ext>
                </a:extLst>
              </a:tr>
              <a:tr h="1284765">
                <a:tc>
                  <a:txBody>
                    <a:bodyPr/>
                    <a:lstStyle/>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Date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What was the last drink of the day </a:t>
                      </a:r>
                      <a:r>
                        <a:rPr lang="en-GB" sz="900" b="1" dirty="0">
                          <a:effectLst/>
                          <a:latin typeface="Arial" panose="020B0604020202020204" pitchFamily="34" charset="0"/>
                          <a:ea typeface="Calibri" panose="020F0502020204030204" pitchFamily="34" charset="0"/>
                          <a:cs typeface="Times New Roman" panose="02020603050405020304" pitchFamily="18" charset="0"/>
                        </a:rPr>
                        <a:t>in mls</a:t>
                      </a:r>
                      <a:r>
                        <a:rPr lang="en-GB" sz="900" dirty="0">
                          <a:effectLst/>
                          <a:latin typeface="Arial" panose="020B0604020202020204" pitchFamily="34" charset="0"/>
                          <a:ea typeface="Calibri" panose="020F0502020204030204" pitchFamily="34" charset="0"/>
                          <a:cs typeface="Times New Roman" panose="02020603050405020304" pitchFamily="18" charset="0"/>
                        </a:rPr>
                        <a:t> &amp; what time?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What time did you go to bed?</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What time did you go &amp; check to see if they were wet?</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When you checked were they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gn="just">
                        <a:lnSpc>
                          <a:spcPct val="115000"/>
                        </a:lnSpc>
                        <a:buFont typeface="Arial" panose="020B0604020202020204" pitchFamily="34" charset="0"/>
                        <a:buChar char="•"/>
                      </a:pPr>
                      <a:r>
                        <a:rPr lang="en-GB" sz="900" dirty="0">
                          <a:effectLst/>
                          <a:latin typeface="Arial" panose="020B0604020202020204" pitchFamily="34" charset="0"/>
                          <a:ea typeface="Calibri" panose="020F0502020204030204" pitchFamily="34" charset="0"/>
                          <a:cs typeface="Times New Roman" panose="02020603050405020304" pitchFamily="18" charset="0"/>
                        </a:rPr>
                        <a:t>Wet</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15000"/>
                        </a:lnSpc>
                        <a:spcAft>
                          <a:spcPts val="1000"/>
                        </a:spcAft>
                        <a:buFont typeface="Arial" panose="020B0604020202020204" pitchFamily="34" charset="0"/>
                        <a:buChar char="•"/>
                      </a:pPr>
                      <a:r>
                        <a:rPr lang="en-GB" sz="900" dirty="0">
                          <a:effectLst/>
                          <a:latin typeface="Arial" panose="020B0604020202020204" pitchFamily="34" charset="0"/>
                          <a:ea typeface="Calibri" panose="020F0502020204030204" pitchFamily="34" charset="0"/>
                          <a:cs typeface="Times New Roman" panose="02020603050405020304" pitchFamily="18" charset="0"/>
                        </a:rPr>
                        <a:t>Dry</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Did your child have a dry bed in the morning</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15000"/>
                        </a:lnSpc>
                        <a:buFont typeface="Arial" panose="020B0604020202020204" pitchFamily="34" charset="0"/>
                        <a:buChar char="•"/>
                      </a:pPr>
                      <a:r>
                        <a:rPr lang="en-GB" sz="900" dirty="0">
                          <a:effectLst/>
                          <a:latin typeface="Arial" panose="020B0604020202020204" pitchFamily="34" charset="0"/>
                          <a:ea typeface="Calibri" panose="020F0502020204030204" pitchFamily="34" charset="0"/>
                          <a:cs typeface="Times New Roman" panose="02020603050405020304" pitchFamily="18" charset="0"/>
                        </a:rPr>
                        <a:t>Yes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15000"/>
                        </a:lnSpc>
                        <a:spcAft>
                          <a:spcPts val="1000"/>
                        </a:spcAft>
                        <a:buFont typeface="Arial" panose="020B0604020202020204" pitchFamily="34" charset="0"/>
                        <a:buChar char="•"/>
                      </a:pPr>
                      <a:r>
                        <a:rPr lang="en-GB" sz="900" dirty="0">
                          <a:effectLst/>
                          <a:latin typeface="Arial" panose="020B0604020202020204" pitchFamily="34" charset="0"/>
                          <a:ea typeface="Calibri" panose="020F0502020204030204" pitchFamily="34" charset="0"/>
                          <a:cs typeface="Times New Roman" panose="02020603050405020304" pitchFamily="18" charset="0"/>
                        </a:rPr>
                        <a:t>No</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If wet, what was the size of the wet patch</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15000"/>
                        </a:lnSpc>
                        <a:buFont typeface="Arial" panose="020B0604020202020204" pitchFamily="34" charset="0"/>
                        <a:buChar char="•"/>
                      </a:pPr>
                      <a:r>
                        <a:rPr lang="en-GB" sz="900" b="1" dirty="0">
                          <a:effectLst/>
                          <a:latin typeface="Arial" panose="020B0604020202020204" pitchFamily="34" charset="0"/>
                          <a:ea typeface="Calibri" panose="020F0502020204030204" pitchFamily="34" charset="0"/>
                          <a:cs typeface="Times New Roman" panose="02020603050405020304" pitchFamily="18" charset="0"/>
                        </a:rPr>
                        <a:t>S</a:t>
                      </a:r>
                      <a:r>
                        <a:rPr lang="en-GB" sz="900" dirty="0">
                          <a:effectLst/>
                          <a:latin typeface="Arial" panose="020B0604020202020204" pitchFamily="34" charset="0"/>
                          <a:ea typeface="Calibri" panose="020F0502020204030204" pitchFamily="34" charset="0"/>
                          <a:cs typeface="Times New Roman" panose="02020603050405020304" pitchFamily="18" charset="0"/>
                        </a:rPr>
                        <a:t>mall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15000"/>
                        </a:lnSpc>
                        <a:buFont typeface="Arial" panose="020B0604020202020204" pitchFamily="34" charset="0"/>
                        <a:buChar char="•"/>
                      </a:pPr>
                      <a:r>
                        <a:rPr lang="en-GB" sz="900" b="1" dirty="0">
                          <a:effectLst/>
                          <a:latin typeface="Arial" panose="020B0604020202020204" pitchFamily="34" charset="0"/>
                          <a:ea typeface="Calibri" panose="020F0502020204030204" pitchFamily="34" charset="0"/>
                          <a:cs typeface="Times New Roman" panose="02020603050405020304" pitchFamily="18" charset="0"/>
                        </a:rPr>
                        <a:t>M</a:t>
                      </a:r>
                      <a:r>
                        <a:rPr lang="en-GB" sz="900" dirty="0">
                          <a:effectLst/>
                          <a:latin typeface="Arial" panose="020B0604020202020204" pitchFamily="34" charset="0"/>
                          <a:ea typeface="Calibri" panose="020F0502020204030204" pitchFamily="34" charset="0"/>
                          <a:cs typeface="Times New Roman" panose="02020603050405020304" pitchFamily="18" charset="0"/>
                        </a:rPr>
                        <a:t>edium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15000"/>
                        </a:lnSpc>
                        <a:spcAft>
                          <a:spcPts val="1000"/>
                        </a:spcAft>
                        <a:buFont typeface="Arial" panose="020B0604020202020204" pitchFamily="34" charset="0"/>
                        <a:buChar char="•"/>
                      </a:pPr>
                      <a:r>
                        <a:rPr lang="en-GB" sz="900" b="1" dirty="0">
                          <a:effectLst/>
                          <a:latin typeface="Arial" panose="020B0604020202020204" pitchFamily="34" charset="0"/>
                          <a:ea typeface="Calibri" panose="020F0502020204030204" pitchFamily="34" charset="0"/>
                          <a:cs typeface="Times New Roman" panose="02020603050405020304" pitchFamily="18" charset="0"/>
                        </a:rPr>
                        <a:t>L</a:t>
                      </a:r>
                      <a:r>
                        <a:rPr lang="en-GB" sz="900" dirty="0">
                          <a:effectLst/>
                          <a:latin typeface="Arial" panose="020B0604020202020204" pitchFamily="34" charset="0"/>
                          <a:ea typeface="Calibri" panose="020F0502020204030204" pitchFamily="34" charset="0"/>
                          <a:cs typeface="Times New Roman" panose="02020603050405020304" pitchFamily="18" charset="0"/>
                        </a:rPr>
                        <a:t>arge</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Has your child had their bowels open during the day? Please describe using the Bristol Stool Chart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826968933"/>
                  </a:ext>
                </a:extLst>
              </a:tr>
              <a:tr h="382073">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1/1/22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7pm 100ml water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7:30pm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10pm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Wet</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Yes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3</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1793511718"/>
                  </a:ext>
                </a:extLst>
              </a:tr>
              <a:tr h="382073">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2/1/22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7:15pm</a:t>
                      </a:r>
                    </a:p>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100ml</a:t>
                      </a:r>
                    </a:p>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Water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7:45pm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10:15pm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Dry</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No</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Medium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4</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1762351219"/>
                  </a:ext>
                </a:extLst>
              </a:tr>
              <a:tr h="382073">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3/1/22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7:05pm</a:t>
                      </a:r>
                    </a:p>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100ml</a:t>
                      </a:r>
                    </a:p>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Water</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7:30pm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10pm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Wet</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No</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Small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4</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2274740962"/>
                  </a:ext>
                </a:extLst>
              </a:tr>
              <a:tr h="382073">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4/1/22</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7:20pm</a:t>
                      </a:r>
                    </a:p>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150ml Orange squash</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7:50pm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10:45pm</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Wet</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No</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Small</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3</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3359711877"/>
                  </a:ext>
                </a:extLst>
              </a:tr>
              <a:tr h="382073">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1695192742"/>
                  </a:ext>
                </a:extLst>
              </a:tr>
              <a:tr h="382073">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4028010883"/>
                  </a:ext>
                </a:extLst>
              </a:tr>
              <a:tr h="382073">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txBody>
                  <a:tcPr marL="49059" marR="49059"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lang="en-GB"/>
                    </a:p>
                  </a:txBody>
                  <a:tcPr/>
                </a:tc>
                <a:extLst>
                  <a:ext uri="{0D108BD9-81ED-4DB2-BD59-A6C34878D82A}">
                    <a16:rowId xmlns:a16="http://schemas.microsoft.com/office/drawing/2014/main" val="1988366406"/>
                  </a:ext>
                </a:extLst>
              </a:tr>
            </a:tbl>
          </a:graphicData>
        </a:graphic>
      </p:graphicFrame>
      <p:pic>
        <p:nvPicPr>
          <p:cNvPr id="8" name="Picture 7">
            <a:extLst>
              <a:ext uri="{FF2B5EF4-FFF2-40B4-BE49-F238E27FC236}">
                <a16:creationId xmlns:a16="http://schemas.microsoft.com/office/drawing/2014/main" id="{DFA6F852-2598-44FB-94DE-24E6B82C30E4}"/>
              </a:ext>
            </a:extLst>
          </p:cNvPr>
          <p:cNvPicPr>
            <a:picLocks noChangeAspect="1"/>
          </p:cNvPicPr>
          <p:nvPr/>
        </p:nvPicPr>
        <p:blipFill>
          <a:blip r:embed="rId3"/>
          <a:stretch>
            <a:fillRect/>
          </a:stretch>
        </p:blipFill>
        <p:spPr>
          <a:xfrm>
            <a:off x="6084168" y="1732286"/>
            <a:ext cx="2509389" cy="3991386"/>
          </a:xfrm>
          <a:prstGeom prst="rect">
            <a:avLst/>
          </a:prstGeom>
        </p:spPr>
      </p:pic>
      <p:pic>
        <p:nvPicPr>
          <p:cNvPr id="9" name="Picture 8">
            <a:extLst>
              <a:ext uri="{FF2B5EF4-FFF2-40B4-BE49-F238E27FC236}">
                <a16:creationId xmlns:a16="http://schemas.microsoft.com/office/drawing/2014/main" id="{6C7D99F6-16AB-4F8F-B4E7-C2FA91D86C5D}"/>
              </a:ext>
            </a:extLst>
          </p:cNvPr>
          <p:cNvPicPr>
            <a:picLocks noChangeAspect="1"/>
          </p:cNvPicPr>
          <p:nvPr/>
        </p:nvPicPr>
        <p:blipFill>
          <a:blip r:embed="rId4"/>
          <a:stretch>
            <a:fillRect/>
          </a:stretch>
        </p:blipFill>
        <p:spPr>
          <a:xfrm>
            <a:off x="469057" y="1238619"/>
            <a:ext cx="546690" cy="401978"/>
          </a:xfrm>
          <a:prstGeom prst="rect">
            <a:avLst/>
          </a:prstGeom>
        </p:spPr>
      </p:pic>
      <p:pic>
        <p:nvPicPr>
          <p:cNvPr id="10" name="Picture 9">
            <a:extLst>
              <a:ext uri="{FF2B5EF4-FFF2-40B4-BE49-F238E27FC236}">
                <a16:creationId xmlns:a16="http://schemas.microsoft.com/office/drawing/2014/main" id="{D1497E78-5C6E-4E41-AB96-740D8930FEFB}"/>
              </a:ext>
            </a:extLst>
          </p:cNvPr>
          <p:cNvPicPr>
            <a:picLocks noChangeAspect="1"/>
          </p:cNvPicPr>
          <p:nvPr/>
        </p:nvPicPr>
        <p:blipFill>
          <a:blip r:embed="rId5"/>
          <a:stretch>
            <a:fillRect/>
          </a:stretch>
        </p:blipFill>
        <p:spPr>
          <a:xfrm>
            <a:off x="1170322" y="1155991"/>
            <a:ext cx="365872" cy="523336"/>
          </a:xfrm>
          <a:prstGeom prst="rect">
            <a:avLst/>
          </a:prstGeom>
        </p:spPr>
      </p:pic>
      <p:pic>
        <p:nvPicPr>
          <p:cNvPr id="11" name="Picture 10" descr="MC900434413[1]">
            <a:extLst>
              <a:ext uri="{FF2B5EF4-FFF2-40B4-BE49-F238E27FC236}">
                <a16:creationId xmlns:a16="http://schemas.microsoft.com/office/drawing/2014/main" id="{A2F3262F-187C-4D17-9F0C-A1C3D7C1908E}"/>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28869" y="1275988"/>
            <a:ext cx="577974" cy="387851"/>
          </a:xfrm>
          <a:prstGeom prst="rect">
            <a:avLst/>
          </a:prstGeom>
          <a:noFill/>
        </p:spPr>
      </p:pic>
      <p:pic>
        <p:nvPicPr>
          <p:cNvPr id="12" name="Picture 11">
            <a:extLst>
              <a:ext uri="{FF2B5EF4-FFF2-40B4-BE49-F238E27FC236}">
                <a16:creationId xmlns:a16="http://schemas.microsoft.com/office/drawing/2014/main" id="{0B154527-9279-4A33-8939-38B0A70855F0}"/>
              </a:ext>
            </a:extLst>
          </p:cNvPr>
          <p:cNvPicPr>
            <a:picLocks noChangeAspect="1"/>
          </p:cNvPicPr>
          <p:nvPr/>
        </p:nvPicPr>
        <p:blipFill>
          <a:blip r:embed="rId7"/>
          <a:stretch>
            <a:fillRect/>
          </a:stretch>
        </p:blipFill>
        <p:spPr>
          <a:xfrm>
            <a:off x="2411760" y="1230865"/>
            <a:ext cx="457987" cy="457987"/>
          </a:xfrm>
          <a:prstGeom prst="rect">
            <a:avLst/>
          </a:prstGeom>
        </p:spPr>
      </p:pic>
      <p:pic>
        <p:nvPicPr>
          <p:cNvPr id="13" name="Picture 12" descr="MC900446142[1]">
            <a:extLst>
              <a:ext uri="{FF2B5EF4-FFF2-40B4-BE49-F238E27FC236}">
                <a16:creationId xmlns:a16="http://schemas.microsoft.com/office/drawing/2014/main" id="{833BF33A-33F4-4607-B22E-069657DA0A45}"/>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021577" y="1171425"/>
            <a:ext cx="352995" cy="502569"/>
          </a:xfrm>
          <a:prstGeom prst="rect">
            <a:avLst/>
          </a:prstGeom>
          <a:noFill/>
        </p:spPr>
      </p:pic>
      <p:pic>
        <p:nvPicPr>
          <p:cNvPr id="14" name="Picture 13" descr="MC900433823[1]">
            <a:extLst>
              <a:ext uri="{FF2B5EF4-FFF2-40B4-BE49-F238E27FC236}">
                <a16:creationId xmlns:a16="http://schemas.microsoft.com/office/drawing/2014/main" id="{7135BDD4-A22C-471C-8626-9D2810479081}"/>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554977" y="1210831"/>
            <a:ext cx="429766" cy="429766"/>
          </a:xfrm>
          <a:prstGeom prst="rect">
            <a:avLst/>
          </a:prstGeom>
          <a:noFill/>
        </p:spPr>
      </p:pic>
      <p:pic>
        <p:nvPicPr>
          <p:cNvPr id="15" name="Picture 14" descr="MC900352376[1]">
            <a:extLst>
              <a:ext uri="{FF2B5EF4-FFF2-40B4-BE49-F238E27FC236}">
                <a16:creationId xmlns:a16="http://schemas.microsoft.com/office/drawing/2014/main" id="{82422DD0-78D4-4239-9E62-FA7792487BE6}"/>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4261404" y="1215023"/>
            <a:ext cx="558353" cy="455667"/>
          </a:xfrm>
          <a:prstGeom prst="rect">
            <a:avLst/>
          </a:prstGeom>
          <a:noFill/>
        </p:spPr>
      </p:pic>
      <p:pic>
        <p:nvPicPr>
          <p:cNvPr id="16" name="Picture 15">
            <a:extLst>
              <a:ext uri="{FF2B5EF4-FFF2-40B4-BE49-F238E27FC236}">
                <a16:creationId xmlns:a16="http://schemas.microsoft.com/office/drawing/2014/main" id="{9350EADF-6DD4-42E6-A757-3AB363103933}"/>
              </a:ext>
            </a:extLst>
          </p:cNvPr>
          <p:cNvPicPr>
            <a:picLocks noChangeAspect="1"/>
          </p:cNvPicPr>
          <p:nvPr/>
        </p:nvPicPr>
        <p:blipFill>
          <a:blip r:embed="rId11" cstate="print">
            <a:extLst>
              <a:ext uri="{28A0092B-C50C-407E-A947-70E740481C1C}">
                <a14:useLocalDpi xmlns:a14="http://schemas.microsoft.com/office/drawing/2010/main" val="0"/>
              </a:ext>
            </a:extLst>
          </a:blip>
          <a:srcRect t="7353" r="7594"/>
          <a:stretch>
            <a:fillRect/>
          </a:stretch>
        </p:blipFill>
        <p:spPr bwMode="auto">
          <a:xfrm>
            <a:off x="4996871" y="1152557"/>
            <a:ext cx="630097" cy="545651"/>
          </a:xfrm>
          <a:prstGeom prst="rect">
            <a:avLst/>
          </a:prstGeom>
          <a:noFill/>
        </p:spPr>
      </p:pic>
    </p:spTree>
    <p:extLst>
      <p:ext uri="{BB962C8B-B14F-4D97-AF65-F5344CB8AC3E}">
        <p14:creationId xmlns:p14="http://schemas.microsoft.com/office/powerpoint/2010/main" val="84059187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164E4220-CA70-4142-AB11-5DEB495E13DE}"/>
              </a:ext>
            </a:extLst>
          </p:cNvPr>
          <p:cNvGraphicFramePr>
            <a:graphicFrameLocks noGrp="1"/>
          </p:cNvGraphicFramePr>
          <p:nvPr>
            <p:ph idx="1"/>
            <p:extLst>
              <p:ext uri="{D42A27DB-BD31-4B8C-83A1-F6EECF244321}">
                <p14:modId xmlns:p14="http://schemas.microsoft.com/office/powerpoint/2010/main" val="680280425"/>
              </p:ext>
            </p:extLst>
          </p:nvPr>
        </p:nvGraphicFramePr>
        <p:xfrm>
          <a:off x="457199" y="1410440"/>
          <a:ext cx="5554960" cy="4334485"/>
        </p:xfrm>
        <a:graphic>
          <a:graphicData uri="http://schemas.openxmlformats.org/drawingml/2006/table">
            <a:tbl>
              <a:tblPr firstRow="1" firstCol="1" bandRow="1"/>
              <a:tblGrid>
                <a:gridCol w="586409">
                  <a:extLst>
                    <a:ext uri="{9D8B030D-6E8A-4147-A177-3AD203B41FA5}">
                      <a16:colId xmlns:a16="http://schemas.microsoft.com/office/drawing/2014/main" val="3675899884"/>
                    </a:ext>
                  </a:extLst>
                </a:gridCol>
                <a:gridCol w="509935">
                  <a:extLst>
                    <a:ext uri="{9D8B030D-6E8A-4147-A177-3AD203B41FA5}">
                      <a16:colId xmlns:a16="http://schemas.microsoft.com/office/drawing/2014/main" val="2545182543"/>
                    </a:ext>
                  </a:extLst>
                </a:gridCol>
                <a:gridCol w="731242">
                  <a:extLst>
                    <a:ext uri="{9D8B030D-6E8A-4147-A177-3AD203B41FA5}">
                      <a16:colId xmlns:a16="http://schemas.microsoft.com/office/drawing/2014/main" val="14908568"/>
                    </a:ext>
                  </a:extLst>
                </a:gridCol>
                <a:gridCol w="730726">
                  <a:extLst>
                    <a:ext uri="{9D8B030D-6E8A-4147-A177-3AD203B41FA5}">
                      <a16:colId xmlns:a16="http://schemas.microsoft.com/office/drawing/2014/main" val="496175796"/>
                    </a:ext>
                  </a:extLst>
                </a:gridCol>
                <a:gridCol w="804470">
                  <a:extLst>
                    <a:ext uri="{9D8B030D-6E8A-4147-A177-3AD203B41FA5}">
                      <a16:colId xmlns:a16="http://schemas.microsoft.com/office/drawing/2014/main" val="2515076825"/>
                    </a:ext>
                  </a:extLst>
                </a:gridCol>
                <a:gridCol w="752019">
                  <a:extLst>
                    <a:ext uri="{9D8B030D-6E8A-4147-A177-3AD203B41FA5}">
                      <a16:colId xmlns:a16="http://schemas.microsoft.com/office/drawing/2014/main" val="1443754061"/>
                    </a:ext>
                  </a:extLst>
                </a:gridCol>
                <a:gridCol w="709433">
                  <a:extLst>
                    <a:ext uri="{9D8B030D-6E8A-4147-A177-3AD203B41FA5}">
                      <a16:colId xmlns:a16="http://schemas.microsoft.com/office/drawing/2014/main" val="2964315013"/>
                    </a:ext>
                  </a:extLst>
                </a:gridCol>
                <a:gridCol w="730726">
                  <a:extLst>
                    <a:ext uri="{9D8B030D-6E8A-4147-A177-3AD203B41FA5}">
                      <a16:colId xmlns:a16="http://schemas.microsoft.com/office/drawing/2014/main" val="3386220735"/>
                    </a:ext>
                  </a:extLst>
                </a:gridCol>
              </a:tblGrid>
              <a:tr h="454202">
                <a:tc rowSpan="2">
                  <a:txBody>
                    <a:bodyPr/>
                    <a:lstStyle/>
                    <a:p>
                      <a:pPr algn="ctr">
                        <a:lnSpc>
                          <a:spcPct val="100000"/>
                        </a:lnSpc>
                        <a:spcAft>
                          <a:spcPts val="1000"/>
                        </a:spcAft>
                      </a:pPr>
                      <a:br>
                        <a:rPr lang="en-GB" sz="1000" dirty="0">
                          <a:effectLst/>
                          <a:latin typeface="Calibri" panose="020F0502020204030204" pitchFamily="34" charset="0"/>
                          <a:ea typeface="Calibri" panose="020F0502020204030204" pitchFamily="34" charset="0"/>
                          <a:cs typeface="Times New Roman" panose="02020603050405020304" pitchFamily="18" charset="0"/>
                        </a:rPr>
                      </a:br>
                      <a:r>
                        <a:rPr lang="en-GB" sz="1100" b="1" dirty="0">
                          <a:effectLst/>
                          <a:latin typeface="Arial" panose="020B0604020202020204" pitchFamily="34" charset="0"/>
                          <a:ea typeface="Calibri" panose="020F0502020204030204" pitchFamily="34" charset="0"/>
                          <a:cs typeface="Times New Roman" panose="02020603050405020304" pitchFamily="18" charset="0"/>
                        </a:rPr>
                        <a:t> </a:t>
                      </a:r>
                    </a:p>
                    <a:p>
                      <a:pPr algn="ctr">
                        <a:lnSpc>
                          <a:spcPct val="100000"/>
                        </a:lnSpc>
                        <a:spcAft>
                          <a:spcPts val="1000"/>
                        </a:spcAf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 </a:t>
                      </a:r>
                      <a:r>
                        <a:rPr lang="en-GB" sz="1100" b="1" dirty="0">
                          <a:effectLst/>
                          <a:latin typeface="Arial" panose="020B0604020202020204" pitchFamily="34" charset="0"/>
                          <a:ea typeface="Times New Roman" panose="02020603050405020304" pitchFamily="18" charset="0"/>
                          <a:cs typeface="Arial" panose="020B0604020202020204" pitchFamily="34" charset="0"/>
                        </a:rPr>
                        <a:t>Date</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00000"/>
                        </a:lnSpc>
                        <a:spcAft>
                          <a:spcPts val="1000"/>
                        </a:spcAft>
                      </a:pPr>
                      <a:r>
                        <a:rPr lang="en-GB" sz="11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pPr>
                      <a:r>
                        <a:rPr lang="en-GB" sz="1100" b="1" dirty="0">
                          <a:effectLst/>
                          <a:latin typeface="Arial" panose="020B0604020202020204" pitchFamily="34" charset="0"/>
                          <a:ea typeface="Times New Roman" panose="02020603050405020304" pitchFamily="18" charset="0"/>
                          <a:cs typeface="Arial" panose="020B0604020202020204" pitchFamily="34" charset="0"/>
                        </a:rPr>
                        <a:t>Time</a:t>
                      </a:r>
                      <a:endParaRPr lang="en-GB" sz="1000" b="1" dirty="0">
                        <a:effectLst/>
                        <a:latin typeface="Arial" panose="020B0604020202020204" pitchFamily="34" charset="0"/>
                        <a:ea typeface="Times New Roman" panose="02020603050405020304" pitchFamily="18" charset="0"/>
                        <a:cs typeface="Arial" panose="020B0604020202020204" pitchFamily="34" charset="0"/>
                      </a:endParaRP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00000"/>
                        </a:lnSpc>
                        <a:spcAft>
                          <a:spcPts val="1000"/>
                        </a:spcAft>
                      </a:pPr>
                      <a:endParaRPr lang="en-GB" sz="1100" b="1" dirty="0">
                        <a:effectLst/>
                        <a:latin typeface="Arial" panose="020B0604020202020204" pitchFamily="34" charset="0"/>
                        <a:ea typeface="Calibri" panose="020F0502020204030204" pitchFamily="34" charset="0"/>
                        <a:cs typeface="Times New Roman" panose="02020603050405020304" pitchFamily="18" charset="0"/>
                      </a:endParaRPr>
                    </a:p>
                    <a:p>
                      <a:pPr algn="ctr">
                        <a:lnSpc>
                          <a:spcPct val="100000"/>
                        </a:lnSpc>
                        <a:spcAft>
                          <a:spcPts val="1000"/>
                        </a:spcAft>
                      </a:pPr>
                      <a:r>
                        <a:rPr lang="en-GB" sz="1100" b="1" dirty="0">
                          <a:effectLst/>
                          <a:latin typeface="Arial" panose="020B0604020202020204" pitchFamily="34" charset="0"/>
                          <a:ea typeface="Calibri" panose="020F0502020204030204" pitchFamily="34" charset="0"/>
                          <a:cs typeface="Times New Roman" panose="02020603050405020304" pitchFamily="18" charset="0"/>
                        </a:rPr>
                        <a:t>Type of stool</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0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(use number from  the Bristol Stool Chart)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indent="0" algn="ctr">
                        <a:lnSpc>
                          <a:spcPct val="100000"/>
                        </a:lnSpc>
                        <a:spcAft>
                          <a:spcPts val="1000"/>
                        </a:spcAft>
                        <a:buFont typeface="Arial" panose="020B0604020202020204" pitchFamily="34" charset="0"/>
                        <a:buNone/>
                      </a:pPr>
                      <a:endParaRPr lang="en-GB" sz="1100" b="1" dirty="0">
                        <a:effectLst/>
                        <a:latin typeface="Arial" panose="020B0604020202020204" pitchFamily="34" charset="0"/>
                        <a:ea typeface="Calibri" panose="020F0502020204030204" pitchFamily="34" charset="0"/>
                        <a:cs typeface="Times New Roman" panose="02020603050405020304" pitchFamily="18" charset="0"/>
                      </a:endParaRPr>
                    </a:p>
                    <a:p>
                      <a:pPr marL="0" indent="0" algn="ctr">
                        <a:lnSpc>
                          <a:spcPct val="100000"/>
                        </a:lnSpc>
                        <a:spcAft>
                          <a:spcPts val="1000"/>
                        </a:spcAft>
                        <a:buFont typeface="Arial" panose="020B0604020202020204" pitchFamily="34" charset="0"/>
                        <a:buNone/>
                      </a:pPr>
                      <a:r>
                        <a:rPr lang="en-GB" sz="1100" b="1" dirty="0">
                          <a:effectLst/>
                          <a:latin typeface="Arial" panose="020B0604020202020204" pitchFamily="34" charset="0"/>
                          <a:ea typeface="Calibri" panose="020F0502020204030204" pitchFamily="34" charset="0"/>
                          <a:cs typeface="Times New Roman" panose="02020603050405020304" pitchFamily="18" charset="0"/>
                        </a:rPr>
                        <a:t>Quantity of stool</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tabLst>
                          <a:tab pos="22860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Large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tabLst>
                          <a:tab pos="228600" algn="l"/>
                        </a:tabLst>
                      </a:pPr>
                      <a:r>
                        <a:rPr lang="en-GB" sz="900" b="0" dirty="0">
                          <a:effectLst/>
                          <a:latin typeface="Calibri" panose="020F0502020204030204" pitchFamily="34" charset="0"/>
                          <a:ea typeface="Times New Roman" panose="02020603050405020304" pitchFamily="18" charset="0"/>
                          <a:cs typeface="Arial" panose="020B0604020202020204" pitchFamily="34" charset="0"/>
                        </a:rPr>
                        <a:t>Medium </a:t>
                      </a:r>
                      <a:endParaRPr lang="en-GB" sz="1000" b="1" dirty="0">
                        <a:effectLst/>
                        <a:latin typeface="Calibri" panose="020F0502020204030204" pitchFamily="34" charset="0"/>
                        <a:ea typeface="Times New Roman" panose="02020603050405020304" pitchFamily="18"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tabLst>
                          <a:tab pos="22860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Small</a:t>
                      </a:r>
                    </a:p>
                    <a:p>
                      <a:pPr marL="171450" lvl="0" indent="-171450">
                        <a:lnSpc>
                          <a:spcPct val="100000"/>
                        </a:lnSpc>
                        <a:spcAft>
                          <a:spcPts val="0"/>
                        </a:spcAft>
                        <a:buFont typeface="Arial" panose="020B0604020202020204" pitchFamily="34" charset="0"/>
                        <a:buChar char="•"/>
                        <a:tabLst>
                          <a:tab pos="22860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None</a:t>
                      </a:r>
                      <a:r>
                        <a:rPr lang="en-GB" sz="10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ctr">
                        <a:lnSpc>
                          <a:spcPct val="100000"/>
                        </a:lnSpc>
                        <a:spcAft>
                          <a:spcPts val="1000"/>
                        </a:spcAft>
                      </a:pPr>
                      <a:endParaRPr lang="en-GB" sz="1100" b="1" dirty="0">
                        <a:effectLst/>
                        <a:latin typeface="Arial" panose="020B0604020202020204" pitchFamily="34" charset="0"/>
                        <a:ea typeface="Calibri" panose="020F0502020204030204" pitchFamily="34" charset="0"/>
                        <a:cs typeface="Times New Roman" panose="02020603050405020304" pitchFamily="18" charset="0"/>
                      </a:endParaRPr>
                    </a:p>
                    <a:p>
                      <a:pPr algn="ctr">
                        <a:lnSpc>
                          <a:spcPct val="100000"/>
                        </a:lnSpc>
                        <a:spcAft>
                          <a:spcPts val="1000"/>
                        </a:spcAft>
                      </a:pPr>
                      <a:r>
                        <a:rPr lang="en-GB" sz="1100" b="1" dirty="0">
                          <a:effectLst/>
                          <a:latin typeface="Arial" panose="020B0604020202020204" pitchFamily="34" charset="0"/>
                          <a:ea typeface="Calibri" panose="020F0502020204030204" pitchFamily="34" charset="0"/>
                          <a:cs typeface="Times New Roman" panose="02020603050405020304" pitchFamily="18" charset="0"/>
                        </a:rPr>
                        <a:t>Pain and distress when passing stool</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tabLst>
                          <a:tab pos="22860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Yes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tabLst>
                          <a:tab pos="22860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Some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tabLst>
                          <a:tab pos="22860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No</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marL="0" indent="0" algn="ctr">
                        <a:lnSpc>
                          <a:spcPct val="100000"/>
                        </a:lnSpc>
                        <a:spcAft>
                          <a:spcPts val="1000"/>
                        </a:spcAft>
                        <a:buFont typeface="Arial" panose="020B0604020202020204" pitchFamily="34" charset="0"/>
                        <a:buNone/>
                      </a:pPr>
                      <a:endParaRPr lang="en-GB" sz="1100" b="1" dirty="0">
                        <a:effectLst/>
                        <a:latin typeface="Arial" panose="020B0604020202020204" pitchFamily="34" charset="0"/>
                        <a:ea typeface="Calibri" panose="020F0502020204030204" pitchFamily="34" charset="0"/>
                        <a:cs typeface="Times New Roman" panose="02020603050405020304" pitchFamily="18" charset="0"/>
                      </a:endParaRPr>
                    </a:p>
                    <a:p>
                      <a:pPr marL="0" indent="0" algn="ctr">
                        <a:lnSpc>
                          <a:spcPct val="100000"/>
                        </a:lnSpc>
                        <a:spcAft>
                          <a:spcPts val="1000"/>
                        </a:spcAft>
                        <a:buFont typeface="Arial" panose="020B0604020202020204" pitchFamily="34" charset="0"/>
                        <a:buNone/>
                      </a:pPr>
                      <a:r>
                        <a:rPr lang="en-GB" sz="1100" b="1" dirty="0">
                          <a:effectLst/>
                          <a:latin typeface="Arial" panose="020B0604020202020204" pitchFamily="34" charset="0"/>
                          <a:ea typeface="Calibri" panose="020F0502020204030204" pitchFamily="34" charset="0"/>
                          <a:cs typeface="Times New Roman" panose="02020603050405020304" pitchFamily="18" charset="0"/>
                        </a:rPr>
                        <a:t>Where was the stool passed?</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tabLst>
                          <a:tab pos="22860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Toilet</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tabLst>
                          <a:tab pos="22860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Nappy</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tabLst>
                          <a:tab pos="22860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Other</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15000"/>
                        </a:lnSpc>
                      </a:pPr>
                      <a:endParaRPr lang="en-GB" sz="1000" b="1" dirty="0">
                        <a:effectLst/>
                        <a:latin typeface="Arial" panose="020B0604020202020204" pitchFamily="34" charset="0"/>
                        <a:ea typeface="Times New Roman" panose="02020603050405020304" pitchFamily="18" charset="0"/>
                        <a:cs typeface="Arial" panose="020B0604020202020204" pitchFamily="34" charset="0"/>
                      </a:endParaRPr>
                    </a:p>
                    <a:p>
                      <a:pPr algn="ctr">
                        <a:lnSpc>
                          <a:spcPct val="115000"/>
                        </a:lnSpc>
                      </a:pPr>
                      <a:r>
                        <a:rPr lang="en-GB" sz="1000" b="1" dirty="0">
                          <a:effectLst/>
                          <a:latin typeface="Arial" panose="020B0604020202020204" pitchFamily="34" charset="0"/>
                          <a:ea typeface="Times New Roman" panose="02020603050405020304" pitchFamily="18" charset="0"/>
                          <a:cs typeface="Arial" panose="020B0604020202020204" pitchFamily="34" charset="0"/>
                        </a:rPr>
                        <a:t>Pants soiled?</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2527515721"/>
                  </a:ext>
                </a:extLst>
              </a:tr>
              <a:tr h="1061432">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tc>
                  <a:txBody>
                    <a:bodyPr/>
                    <a:lstStyle/>
                    <a:p>
                      <a:pPr algn="just">
                        <a:lnSpc>
                          <a:spcPct val="100000"/>
                        </a:lnSpc>
                        <a:spcAft>
                          <a:spcPts val="1000"/>
                        </a:spcAft>
                      </a:pPr>
                      <a:r>
                        <a:rPr lang="en-GB" sz="11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0000"/>
                        </a:lnSpc>
                        <a:spcAft>
                          <a:spcPts val="1000"/>
                        </a:spcAft>
                      </a:pPr>
                      <a:r>
                        <a:rPr lang="en-GB" sz="900" dirty="0">
                          <a:effectLst/>
                          <a:latin typeface="Arial" panose="020B0604020202020204" pitchFamily="34" charset="0"/>
                          <a:ea typeface="Calibri" panose="020F0502020204030204" pitchFamily="34" charset="0"/>
                          <a:cs typeface="Times New Roman" panose="02020603050405020304" pitchFamily="18" charset="0"/>
                        </a:rPr>
                        <a:t>Yes/No</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0000"/>
                        </a:lnSpc>
                        <a:spcAft>
                          <a:spcPts val="1000"/>
                        </a:spcAft>
                      </a:pPr>
                      <a:r>
                        <a:rPr lang="en-GB" sz="1100" b="1" dirty="0">
                          <a:effectLst/>
                          <a:latin typeface="Arial" panose="020B0604020202020204" pitchFamily="34" charset="0"/>
                          <a:ea typeface="Calibri" panose="020F0502020204030204" pitchFamily="34" charset="0"/>
                          <a:cs typeface="Times New Roman" panose="02020603050405020304" pitchFamily="18" charset="0"/>
                        </a:rPr>
                        <a:t>Type of soiling</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tabLst>
                          <a:tab pos="22860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Stained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tabLst>
                          <a:tab pos="22860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Loose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00000"/>
                        </a:lnSpc>
                        <a:spcAft>
                          <a:spcPts val="0"/>
                        </a:spcAft>
                        <a:buFont typeface="Arial" panose="020B0604020202020204" pitchFamily="34" charset="0"/>
                        <a:buChar char="•"/>
                        <a:tabLst>
                          <a:tab pos="228600" algn="l"/>
                        </a:tabLst>
                      </a:pPr>
                      <a:r>
                        <a:rPr lang="en-GB" sz="900" dirty="0">
                          <a:effectLst/>
                          <a:latin typeface="Arial" panose="020B0604020202020204" pitchFamily="34" charset="0"/>
                          <a:ea typeface="Calibri" panose="020F0502020204030204" pitchFamily="34" charset="0"/>
                          <a:cs typeface="Times New Roman" panose="02020603050405020304" pitchFamily="18" charset="0"/>
                        </a:rPr>
                        <a:t>Solid</a:t>
                      </a:r>
                      <a:r>
                        <a:rPr lang="en-GB" sz="10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6343391"/>
                  </a:ext>
                </a:extLst>
              </a:tr>
              <a:tr h="433627">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1/1/22</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10am</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3</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L</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No</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Toilet</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No</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97802367"/>
                  </a:ext>
                </a:extLst>
              </a:tr>
              <a:tr h="385386">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2/1/22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10:30am</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4</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M</a:t>
                      </a:r>
                    </a:p>
                    <a:p>
                      <a:pPr algn="ctr">
                        <a:lnSpc>
                          <a:spcPct val="115000"/>
                        </a:lnSpc>
                        <a:spcAft>
                          <a:spcPts val="0"/>
                        </a:spcAft>
                      </a:pPr>
                      <a:endParaRPr lang="en-GB" sz="1100" b="0" dirty="0">
                        <a:effectLst/>
                        <a:latin typeface="+mn-lt"/>
                        <a:ea typeface="Calibri" panose="020F0502020204030204" pitchFamily="34" charset="0"/>
                        <a:cs typeface="Times New Roman" panose="02020603050405020304" pitchFamily="18" charset="0"/>
                      </a:endParaRP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No</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Toilet</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No</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65337187"/>
                  </a:ext>
                </a:extLst>
              </a:tr>
              <a:tr h="461038">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2/1/22</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5pm</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3</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S</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Some</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Pants</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Yes</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Solid</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68931070"/>
                  </a:ext>
                </a:extLst>
              </a:tr>
              <a:tr h="461038">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0834748"/>
                  </a:ext>
                </a:extLst>
              </a:tr>
              <a:tr h="461038">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2001421"/>
                  </a:ext>
                </a:extLst>
              </a:tr>
              <a:tr h="461038">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1100" b="0" dirty="0">
                          <a:effectLst/>
                          <a:latin typeface="+mn-lt"/>
                          <a:ea typeface="Calibri" panose="020F0502020204030204" pitchFamily="34" charset="0"/>
                          <a:cs typeface="Times New Roman" panose="02020603050405020304" pitchFamily="18" charset="0"/>
                        </a:rPr>
                        <a:t> </a:t>
                      </a:r>
                    </a:p>
                  </a:txBody>
                  <a:tcPr marL="60904" marR="609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9251451"/>
                  </a:ext>
                </a:extLst>
              </a:tr>
            </a:tbl>
          </a:graphicData>
        </a:graphic>
      </p:graphicFrame>
      <p:sp>
        <p:nvSpPr>
          <p:cNvPr id="2" name="Title 1">
            <a:extLst>
              <a:ext uri="{FF2B5EF4-FFF2-40B4-BE49-F238E27FC236}">
                <a16:creationId xmlns:a16="http://schemas.microsoft.com/office/drawing/2014/main" id="{4FA1BF36-1289-4BB4-AB27-0480A9C07E8F}"/>
              </a:ext>
            </a:extLst>
          </p:cNvPr>
          <p:cNvSpPr>
            <a:spLocks noGrp="1"/>
          </p:cNvSpPr>
          <p:nvPr>
            <p:ph type="title"/>
          </p:nvPr>
        </p:nvSpPr>
        <p:spPr/>
        <p:txBody>
          <a:bodyPr/>
          <a:lstStyle/>
          <a:p>
            <a:pPr algn="ctr"/>
            <a:r>
              <a:rPr lang="en-GB"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Bowel Record Chart</a:t>
            </a:r>
            <a:br>
              <a:rPr lang="en-GB" sz="18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en-GB" sz="1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This chart is designed to give a good idea of your child’s</a:t>
            </a:r>
            <a:br>
              <a:rPr lang="en-GB" sz="1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en-GB" sz="1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bowel habits. Please fill in the chart every day </a:t>
            </a:r>
            <a:br>
              <a:rPr lang="en-GB" sz="1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br>
            <a:r>
              <a:rPr lang="en-GB" sz="1400" b="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(referring to the Bristol Stool Chart</a:t>
            </a:r>
            <a:endParaRPr lang="en-GB" dirty="0"/>
          </a:p>
        </p:txBody>
      </p:sp>
      <p:pic>
        <p:nvPicPr>
          <p:cNvPr id="5" name="Picture 4">
            <a:extLst>
              <a:ext uri="{FF2B5EF4-FFF2-40B4-BE49-F238E27FC236}">
                <a16:creationId xmlns:a16="http://schemas.microsoft.com/office/drawing/2014/main" id="{01333AA5-7647-4D25-8B1D-439E0453D85B}"/>
              </a:ext>
            </a:extLst>
          </p:cNvPr>
          <p:cNvPicPr>
            <a:picLocks noChangeAspect="1"/>
          </p:cNvPicPr>
          <p:nvPr/>
        </p:nvPicPr>
        <p:blipFill>
          <a:blip r:embed="rId2"/>
          <a:stretch>
            <a:fillRect/>
          </a:stretch>
        </p:blipFill>
        <p:spPr>
          <a:xfrm>
            <a:off x="6156176" y="1844824"/>
            <a:ext cx="2664296" cy="4248472"/>
          </a:xfrm>
          <a:prstGeom prst="rect">
            <a:avLst/>
          </a:prstGeom>
        </p:spPr>
      </p:pic>
    </p:spTree>
    <p:extLst>
      <p:ext uri="{BB962C8B-B14F-4D97-AF65-F5344CB8AC3E}">
        <p14:creationId xmlns:p14="http://schemas.microsoft.com/office/powerpoint/2010/main" val="23391450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xfrm>
            <a:off x="-972616" y="285750"/>
            <a:ext cx="8229600" cy="1139825"/>
          </a:xfrm>
        </p:spPr>
        <p:txBody>
          <a:bodyPr/>
          <a:lstStyle/>
          <a:p>
            <a:r>
              <a:rPr lang="en-GB" b="1" dirty="0">
                <a:solidFill>
                  <a:srgbClr val="000099"/>
                </a:solidFill>
              </a:rPr>
              <a:t>                     </a:t>
            </a:r>
            <a:r>
              <a:rPr lang="en-GB" b="1" dirty="0">
                <a:solidFill>
                  <a:srgbClr val="000099"/>
                </a:solidFill>
                <a:latin typeface="Arial" panose="020B0604020202020204" pitchFamily="34" charset="0"/>
                <a:cs typeface="Arial" panose="020B0604020202020204" pitchFamily="34" charset="0"/>
              </a:rPr>
              <a:t>Further Sources</a:t>
            </a:r>
            <a:br>
              <a:rPr lang="en-GB" b="1" dirty="0">
                <a:solidFill>
                  <a:srgbClr val="000099"/>
                </a:solidFill>
                <a:latin typeface="Arial" panose="020B0604020202020204" pitchFamily="34" charset="0"/>
                <a:cs typeface="Arial" panose="020B0604020202020204" pitchFamily="34" charset="0"/>
              </a:rPr>
            </a:br>
            <a:r>
              <a:rPr lang="en-GB" b="1" dirty="0">
                <a:solidFill>
                  <a:srgbClr val="000099"/>
                </a:solidFill>
                <a:latin typeface="Arial" panose="020B0604020202020204" pitchFamily="34" charset="0"/>
                <a:cs typeface="Arial" panose="020B0604020202020204" pitchFamily="34" charset="0"/>
              </a:rPr>
              <a:t>                            of Information</a:t>
            </a:r>
          </a:p>
        </p:txBody>
      </p:sp>
      <p:sp>
        <p:nvSpPr>
          <p:cNvPr id="150531" name="Rectangle 3"/>
          <p:cNvSpPr>
            <a:spLocks noGrp="1" noChangeArrowheads="1"/>
          </p:cNvSpPr>
          <p:nvPr>
            <p:ph idx="1"/>
          </p:nvPr>
        </p:nvSpPr>
        <p:spPr>
          <a:xfrm>
            <a:off x="395536" y="1600206"/>
            <a:ext cx="8352928" cy="4530725"/>
          </a:xfrm>
        </p:spPr>
        <p:txBody>
          <a:bodyPr/>
          <a:lstStyle/>
          <a:p>
            <a:pPr>
              <a:buClrTx/>
            </a:pPr>
            <a:r>
              <a:rPr lang="en-GB" sz="2200" b="0" dirty="0">
                <a:solidFill>
                  <a:schemeClr val="tx1"/>
                </a:solidFill>
                <a:latin typeface="Arial" panose="020B0604020202020204" pitchFamily="34" charset="0"/>
                <a:cs typeface="Arial" panose="020B0604020202020204" pitchFamily="34" charset="0"/>
                <a:hlinkClick r:id="rId3"/>
              </a:rPr>
              <a:t>www.eric.org.uk</a:t>
            </a:r>
            <a:endParaRPr lang="en-GB" sz="2200" b="0" dirty="0">
              <a:solidFill>
                <a:schemeClr val="tx1"/>
              </a:solidFill>
              <a:latin typeface="Arial" panose="020B0604020202020204" pitchFamily="34" charset="0"/>
              <a:cs typeface="Arial" panose="020B0604020202020204" pitchFamily="34" charset="0"/>
            </a:endParaRPr>
          </a:p>
          <a:p>
            <a:pPr>
              <a:buClrTx/>
            </a:pPr>
            <a:r>
              <a:rPr lang="en-GB" sz="2200" b="0" dirty="0">
                <a:solidFill>
                  <a:schemeClr val="tx1"/>
                </a:solidFill>
                <a:latin typeface="Arial" panose="020B0604020202020204" pitchFamily="34" charset="0"/>
                <a:cs typeface="Arial" panose="020B0604020202020204" pitchFamily="34" charset="0"/>
                <a:hlinkClick r:id="rId4"/>
              </a:rPr>
              <a:t>www.bbuk.org.uk</a:t>
            </a:r>
            <a:r>
              <a:rPr lang="en-GB" sz="2200" b="0" dirty="0">
                <a:solidFill>
                  <a:schemeClr val="tx1"/>
                </a:solidFill>
                <a:latin typeface="Arial" panose="020B0604020202020204" pitchFamily="34" charset="0"/>
                <a:cs typeface="Arial" panose="020B0604020202020204" pitchFamily="34" charset="0"/>
              </a:rPr>
              <a:t> </a:t>
            </a:r>
          </a:p>
          <a:p>
            <a:pPr>
              <a:buClrTx/>
            </a:pPr>
            <a:r>
              <a:rPr lang="en-GB" sz="2200" b="0" dirty="0">
                <a:solidFill>
                  <a:schemeClr val="tx1"/>
                </a:solidFill>
                <a:latin typeface="Arial" panose="020B0604020202020204" pitchFamily="34" charset="0"/>
                <a:cs typeface="Arial" panose="020B0604020202020204" pitchFamily="34" charset="0"/>
                <a:hlinkClick r:id="rId5"/>
              </a:rPr>
              <a:t>www.healthforunder5s.co.uk</a:t>
            </a:r>
            <a:r>
              <a:rPr lang="en-GB" sz="2200" b="0" dirty="0">
                <a:solidFill>
                  <a:schemeClr val="tx1"/>
                </a:solidFill>
                <a:latin typeface="Arial" panose="020B0604020202020204" pitchFamily="34" charset="0"/>
                <a:cs typeface="Arial" panose="020B0604020202020204" pitchFamily="34" charset="0"/>
              </a:rPr>
              <a:t> </a:t>
            </a:r>
          </a:p>
          <a:p>
            <a:pPr>
              <a:buClrTx/>
            </a:pPr>
            <a:r>
              <a:rPr lang="en-GB" sz="2200" b="0" dirty="0">
                <a:solidFill>
                  <a:schemeClr val="tx1"/>
                </a:solidFill>
                <a:latin typeface="Arial" panose="020B0604020202020204" pitchFamily="34" charset="0"/>
                <a:cs typeface="Arial" panose="020B0604020202020204" pitchFamily="34" charset="0"/>
                <a:hlinkClick r:id="rId6"/>
              </a:rPr>
              <a:t>www.healthforkids.co.uk</a:t>
            </a:r>
            <a:endParaRPr lang="en-GB" sz="2200" b="0" dirty="0">
              <a:solidFill>
                <a:schemeClr val="tx1"/>
              </a:solidFill>
              <a:latin typeface="Arial" panose="020B0604020202020204" pitchFamily="34" charset="0"/>
              <a:cs typeface="Arial" panose="020B0604020202020204" pitchFamily="34" charset="0"/>
            </a:endParaRPr>
          </a:p>
          <a:p>
            <a:pPr>
              <a:buClrTx/>
            </a:pPr>
            <a:r>
              <a:rPr lang="en-GB" sz="2200" b="0" dirty="0">
                <a:solidFill>
                  <a:schemeClr val="tx1"/>
                </a:solidFill>
                <a:latin typeface="Arial" panose="020B0604020202020204" pitchFamily="34" charset="0"/>
                <a:cs typeface="Arial" panose="020B0604020202020204" pitchFamily="34" charset="0"/>
                <a:hlinkClick r:id="rId7"/>
              </a:rPr>
              <a:t>www.healthforteens.co.uk</a:t>
            </a:r>
            <a:r>
              <a:rPr lang="en-GB" sz="2200" b="0" dirty="0">
                <a:solidFill>
                  <a:schemeClr val="tx1"/>
                </a:solidFill>
                <a:latin typeface="Arial" panose="020B0604020202020204" pitchFamily="34" charset="0"/>
                <a:cs typeface="Arial" panose="020B0604020202020204" pitchFamily="34" charset="0"/>
              </a:rPr>
              <a:t> </a:t>
            </a:r>
          </a:p>
          <a:p>
            <a:pPr>
              <a:buClrTx/>
            </a:pPr>
            <a:r>
              <a:rPr lang="en-GB" sz="2200" b="0" dirty="0">
                <a:solidFill>
                  <a:schemeClr val="tx1"/>
                </a:solidFill>
                <a:latin typeface="Arial" panose="020B0604020202020204" pitchFamily="34" charset="0"/>
                <a:cs typeface="Arial" panose="020B0604020202020204" pitchFamily="34" charset="0"/>
              </a:rPr>
              <a:t>NICE Guidance</a:t>
            </a:r>
          </a:p>
          <a:p>
            <a:pPr>
              <a:buClrTx/>
            </a:pPr>
            <a:r>
              <a:rPr lang="en-GB" sz="2200" b="0" dirty="0">
                <a:solidFill>
                  <a:schemeClr val="tx1"/>
                </a:solidFill>
                <a:latin typeface="Arial" panose="020B0604020202020204" pitchFamily="34" charset="0"/>
                <a:cs typeface="Arial" panose="020B0604020202020204" pitchFamily="34" charset="0"/>
              </a:rPr>
              <a:t>-  CG111 (Enuresis) </a:t>
            </a:r>
          </a:p>
          <a:p>
            <a:pPr>
              <a:buClrTx/>
            </a:pPr>
            <a:r>
              <a:rPr lang="en-GB" sz="2200" b="0" dirty="0">
                <a:solidFill>
                  <a:schemeClr val="tx1"/>
                </a:solidFill>
                <a:latin typeface="Arial" panose="020B0604020202020204" pitchFamily="34" charset="0"/>
                <a:cs typeface="Arial" panose="020B0604020202020204" pitchFamily="34" charset="0"/>
              </a:rPr>
              <a:t>-  CG99 (Constipation)</a:t>
            </a:r>
          </a:p>
          <a:p>
            <a:pPr>
              <a:buClrTx/>
            </a:pPr>
            <a:r>
              <a:rPr lang="en-GB" sz="2200" b="0" dirty="0">
                <a:solidFill>
                  <a:schemeClr val="tx1"/>
                </a:solidFill>
                <a:latin typeface="Arial" panose="020B0604020202020204" pitchFamily="34" charset="0"/>
                <a:cs typeface="Arial" panose="020B0604020202020204" pitchFamily="34" charset="0"/>
              </a:rPr>
              <a:t>Text Parent/Carer ChatHealth</a:t>
            </a:r>
            <a:r>
              <a:rPr lang="en-GB" sz="2200" b="0">
                <a:solidFill>
                  <a:schemeClr val="tx1"/>
                </a:solidFill>
                <a:latin typeface="Arial" panose="020B0604020202020204" pitchFamily="34" charset="0"/>
                <a:cs typeface="Arial" panose="020B0604020202020204" pitchFamily="34" charset="0"/>
              </a:rPr>
              <a:t>: </a:t>
            </a:r>
            <a:r>
              <a:rPr lang="en-GB" sz="2200">
                <a:solidFill>
                  <a:schemeClr val="tx1"/>
                </a:solidFill>
                <a:latin typeface="Arial" panose="020B0604020202020204" pitchFamily="34" charset="0"/>
                <a:cs typeface="Arial" panose="020B0604020202020204" pitchFamily="34" charset="0"/>
              </a:rPr>
              <a:t>  </a:t>
            </a:r>
            <a:r>
              <a:rPr lang="en-GB" sz="2200" dirty="0">
                <a:solidFill>
                  <a:schemeClr val="tx1"/>
                </a:solidFill>
                <a:latin typeface="Arial" panose="020B0604020202020204" pitchFamily="34" charset="0"/>
                <a:cs typeface="Arial" panose="020B0604020202020204" pitchFamily="34" charset="0"/>
              </a:rPr>
              <a:t>07520 615382 (County 0-11)</a:t>
            </a:r>
          </a:p>
          <a:p>
            <a:pPr>
              <a:buClrTx/>
            </a:pPr>
            <a:r>
              <a:rPr lang="en-GB" sz="2200" b="0" dirty="0">
                <a:solidFill>
                  <a:schemeClr val="tx1"/>
                </a:solidFill>
                <a:latin typeface="Arial" panose="020B0604020202020204" pitchFamily="34" charset="0"/>
                <a:cs typeface="Arial" panose="020B0604020202020204" pitchFamily="34" charset="0"/>
              </a:rPr>
              <a:t>Contact your local Healthy Together Team or your child’s GP</a:t>
            </a:r>
          </a:p>
        </p:txBody>
      </p:sp>
      <p:pic>
        <p:nvPicPr>
          <p:cNvPr id="4" name="Picture 11" descr="LEPNCOLA.WMF"/>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965239" y="285750"/>
            <a:ext cx="2052638" cy="3611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04082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51219253"/>
              </p:ext>
            </p:extLst>
          </p:nvPr>
        </p:nvGraphicFramePr>
        <p:xfrm>
          <a:off x="1907704" y="2996952"/>
          <a:ext cx="5555550" cy="1920240"/>
        </p:xfrm>
        <a:graphic>
          <a:graphicData uri="http://schemas.openxmlformats.org/drawingml/2006/table">
            <a:tbl>
              <a:tblPr firstRow="1" bandRow="1">
                <a:tableStyleId>{5C22544A-7EE6-4342-B048-85BDC9FD1C3A}</a:tableStyleId>
              </a:tblPr>
              <a:tblGrid>
                <a:gridCol w="2794537">
                  <a:extLst>
                    <a:ext uri="{9D8B030D-6E8A-4147-A177-3AD203B41FA5}">
                      <a16:colId xmlns:a16="http://schemas.microsoft.com/office/drawing/2014/main" val="20000"/>
                    </a:ext>
                  </a:extLst>
                </a:gridCol>
                <a:gridCol w="2761013">
                  <a:extLst>
                    <a:ext uri="{9D8B030D-6E8A-4147-A177-3AD203B41FA5}">
                      <a16:colId xmlns:a16="http://schemas.microsoft.com/office/drawing/2014/main" val="20001"/>
                    </a:ext>
                  </a:extLst>
                </a:gridCol>
              </a:tblGrid>
              <a:tr h="0">
                <a:tc>
                  <a:txBody>
                    <a:bodyPr/>
                    <a:lstStyle/>
                    <a:p>
                      <a:r>
                        <a:rPr lang="en-GB" b="0" dirty="0">
                          <a:solidFill>
                            <a:schemeClr val="tx1"/>
                          </a:solidFill>
                          <a:latin typeface="Arial" panose="020B0604020202020204" pitchFamily="34" charset="0"/>
                          <a:cs typeface="Arial" panose="020B0604020202020204" pitchFamily="34" charset="0"/>
                        </a:rPr>
                        <a:t>Name of  Originator/Author:</a:t>
                      </a:r>
                    </a:p>
                  </a:txBody>
                  <a:tcPr marL="68580" marR="68580">
                    <a:solidFill>
                      <a:schemeClr val="accent1">
                        <a:lumMod val="40000"/>
                        <a:lumOff val="60000"/>
                      </a:schemeClr>
                    </a:solidFill>
                  </a:tcPr>
                </a:tc>
                <a:tc>
                  <a:txBody>
                    <a:bodyPr/>
                    <a:lstStyle/>
                    <a:p>
                      <a:r>
                        <a:rPr lang="en-GB" b="0" dirty="0">
                          <a:solidFill>
                            <a:schemeClr val="tx1"/>
                          </a:solidFill>
                          <a:latin typeface="Arial" panose="020B0604020202020204" pitchFamily="34" charset="0"/>
                          <a:cs typeface="Arial" panose="020B0604020202020204" pitchFamily="34" charset="0"/>
                        </a:rPr>
                        <a:t>Alison Barlow</a:t>
                      </a:r>
                    </a:p>
                  </a:txBody>
                  <a:tcPr marL="68580" marR="68580">
                    <a:solidFill>
                      <a:schemeClr val="accent1">
                        <a:lumMod val="40000"/>
                        <a:lumOff val="60000"/>
                      </a:schemeClr>
                    </a:solidFill>
                  </a:tcPr>
                </a:tc>
                <a:extLst>
                  <a:ext uri="{0D108BD9-81ED-4DB2-BD59-A6C34878D82A}">
                    <a16:rowId xmlns:a16="http://schemas.microsoft.com/office/drawing/2014/main" val="10000"/>
                  </a:ext>
                </a:extLst>
              </a:tr>
              <a:tr h="0">
                <a:tc>
                  <a:txBody>
                    <a:bodyPr/>
                    <a:lstStyle/>
                    <a:p>
                      <a:r>
                        <a:rPr lang="en-GB" b="0" dirty="0">
                          <a:solidFill>
                            <a:schemeClr val="tx1"/>
                          </a:solidFill>
                          <a:latin typeface="Arial" panose="020B0604020202020204" pitchFamily="34" charset="0"/>
                          <a:cs typeface="Arial" panose="020B0604020202020204" pitchFamily="34" charset="0"/>
                        </a:rPr>
                        <a:t>Updated by: </a:t>
                      </a:r>
                    </a:p>
                  </a:txBody>
                  <a:tcPr marL="68580" marR="68580">
                    <a:solidFill>
                      <a:schemeClr val="accent1">
                        <a:lumMod val="40000"/>
                        <a:lumOff val="60000"/>
                      </a:schemeClr>
                    </a:solidFill>
                  </a:tcPr>
                </a:tc>
                <a:tc>
                  <a:txBody>
                    <a:bodyPr/>
                    <a:lstStyle/>
                    <a:p>
                      <a:r>
                        <a:rPr lang="en-GB" b="0" dirty="0">
                          <a:solidFill>
                            <a:schemeClr val="tx1"/>
                          </a:solidFill>
                          <a:latin typeface="Arial" panose="020B0604020202020204" pitchFamily="34" charset="0"/>
                          <a:cs typeface="Arial" panose="020B0604020202020204" pitchFamily="34" charset="0"/>
                        </a:rPr>
                        <a:t>Johanna Broad</a:t>
                      </a:r>
                    </a:p>
                    <a:p>
                      <a:r>
                        <a:rPr lang="en-GB" b="0" dirty="0">
                          <a:solidFill>
                            <a:schemeClr val="tx1"/>
                          </a:solidFill>
                          <a:latin typeface="Arial" panose="020B0604020202020204" pitchFamily="34" charset="0"/>
                          <a:cs typeface="Arial" panose="020B0604020202020204" pitchFamily="34" charset="0"/>
                        </a:rPr>
                        <a:t>Stephanie Cave</a:t>
                      </a:r>
                    </a:p>
                    <a:p>
                      <a:r>
                        <a:rPr lang="en-GB" b="0">
                          <a:solidFill>
                            <a:schemeClr val="tx1"/>
                          </a:solidFill>
                          <a:latin typeface="Arial" panose="020B0604020202020204" pitchFamily="34" charset="0"/>
                          <a:cs typeface="Arial" panose="020B0604020202020204" pitchFamily="34" charset="0"/>
                        </a:rPr>
                        <a:t>Craig Stephen</a:t>
                      </a:r>
                      <a:endParaRPr lang="en-GB" b="0" dirty="0">
                        <a:solidFill>
                          <a:schemeClr val="tx1"/>
                        </a:solidFill>
                        <a:latin typeface="Arial" panose="020B0604020202020204" pitchFamily="34" charset="0"/>
                        <a:cs typeface="Arial" panose="020B0604020202020204" pitchFamily="34" charset="0"/>
                      </a:endParaRPr>
                    </a:p>
                  </a:txBody>
                  <a:tcPr marL="68580" marR="68580">
                    <a:solidFill>
                      <a:schemeClr val="accent1">
                        <a:lumMod val="40000"/>
                        <a:lumOff val="60000"/>
                      </a:schemeClr>
                    </a:solidFill>
                  </a:tcPr>
                </a:tc>
                <a:extLst>
                  <a:ext uri="{0D108BD9-81ED-4DB2-BD59-A6C34878D82A}">
                    <a16:rowId xmlns:a16="http://schemas.microsoft.com/office/drawing/2014/main" val="10001"/>
                  </a:ext>
                </a:extLst>
              </a:tr>
              <a:tr h="298293">
                <a:tc>
                  <a:txBody>
                    <a:bodyPr/>
                    <a:lstStyle/>
                    <a:p>
                      <a:r>
                        <a:rPr lang="en-GB" b="0" dirty="0">
                          <a:solidFill>
                            <a:schemeClr val="tx1"/>
                          </a:solidFill>
                          <a:latin typeface="Arial" panose="020B0604020202020204" pitchFamily="34" charset="0"/>
                          <a:cs typeface="Arial" panose="020B0604020202020204" pitchFamily="34" charset="0"/>
                        </a:rPr>
                        <a:t>Date Reviewed:</a:t>
                      </a:r>
                    </a:p>
                  </a:txBody>
                  <a:tcPr marL="68580" marR="68580">
                    <a:solidFill>
                      <a:schemeClr val="accent1">
                        <a:lumMod val="40000"/>
                        <a:lumOff val="60000"/>
                      </a:schemeClr>
                    </a:solidFill>
                  </a:tcPr>
                </a:tc>
                <a:tc>
                  <a:txBody>
                    <a:bodyPr/>
                    <a:lstStyle/>
                    <a:p>
                      <a:r>
                        <a:rPr lang="en-GB" b="0" baseline="0" dirty="0">
                          <a:solidFill>
                            <a:schemeClr val="tx1"/>
                          </a:solidFill>
                          <a:latin typeface="Arial" panose="020B0604020202020204" pitchFamily="34" charset="0"/>
                          <a:cs typeface="Arial" panose="020B0604020202020204" pitchFamily="34" charset="0"/>
                        </a:rPr>
                        <a:t>February 2024</a:t>
                      </a:r>
                      <a:endParaRPr lang="en-GB" b="0" dirty="0">
                        <a:solidFill>
                          <a:schemeClr val="tx1"/>
                        </a:solidFill>
                        <a:latin typeface="Arial" panose="020B0604020202020204" pitchFamily="34" charset="0"/>
                        <a:cs typeface="Arial" panose="020B0604020202020204" pitchFamily="34" charset="0"/>
                      </a:endParaRPr>
                    </a:p>
                  </a:txBody>
                  <a:tcPr marL="68580" marR="68580">
                    <a:solidFill>
                      <a:schemeClr val="accent1">
                        <a:lumMod val="40000"/>
                        <a:lumOff val="60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44572244"/>
      </p:ext>
    </p:extLst>
  </p:cSld>
  <p:clrMapOvr>
    <a:masterClrMapping/>
  </p:clrMapOvr>
</p:sld>
</file>

<file path=ppt/theme/theme1.xml><?xml version="1.0" encoding="utf-8"?>
<a:theme xmlns:a="http://schemas.openxmlformats.org/drawingml/2006/main" name="Healthy together powerpoint template with H4U5s TITL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Healthy together powerpoint template with H4U5s TITLE</Template>
  <TotalTime>215</TotalTime>
  <Words>4217</Words>
  <Application>Microsoft Office PowerPoint</Application>
  <PresentationFormat>On-screen Show (4:3)</PresentationFormat>
  <Paragraphs>636</Paragraphs>
  <Slides>41</Slides>
  <Notes>37</Notes>
  <HiddenSlides>0</HiddenSlides>
  <MMClips>0</MMClips>
  <ScaleCrop>false</ScaleCrop>
  <HeadingPairs>
    <vt:vector size="6" baseType="variant">
      <vt:variant>
        <vt:lpstr>Fonts Used</vt:lpstr>
      </vt:variant>
      <vt:variant>
        <vt:i4>4</vt:i4>
      </vt:variant>
      <vt:variant>
        <vt:lpstr>Theme</vt:lpstr>
      </vt:variant>
      <vt:variant>
        <vt:i4>4</vt:i4>
      </vt:variant>
      <vt:variant>
        <vt:lpstr>Slide Titles</vt:lpstr>
      </vt:variant>
      <vt:variant>
        <vt:i4>41</vt:i4>
      </vt:variant>
    </vt:vector>
  </HeadingPairs>
  <TitlesOfParts>
    <vt:vector size="49" baseType="lpstr">
      <vt:lpstr>Arial</vt:lpstr>
      <vt:lpstr>Calibri</vt:lpstr>
      <vt:lpstr>Verdana</vt:lpstr>
      <vt:lpstr>Wingdings</vt:lpstr>
      <vt:lpstr>Healthy together powerpoint template with H4U5s TITLE</vt:lpstr>
      <vt:lpstr>Custom Design</vt:lpstr>
      <vt:lpstr>2_Custom Design</vt:lpstr>
      <vt:lpstr>Office Theme</vt:lpstr>
      <vt:lpstr> Healthy Bladder, Healthy Bowel  Parent/Carer Information Session</vt:lpstr>
      <vt:lpstr>Welcome</vt:lpstr>
      <vt:lpstr>Information  on the kidneys  and bladder</vt:lpstr>
      <vt:lpstr>   How the kidneys     and bladder work</vt:lpstr>
      <vt:lpstr>General  information  about the bladder</vt:lpstr>
      <vt:lpstr>How the  bladder works</vt:lpstr>
      <vt:lpstr>How much a bladder can hold</vt:lpstr>
      <vt:lpstr> Daytime Wetting</vt:lpstr>
      <vt:lpstr>Causes </vt:lpstr>
      <vt:lpstr>PowerPoint Presentation</vt:lpstr>
      <vt:lpstr>PowerPoint Presentation</vt:lpstr>
      <vt:lpstr>PowerPoint Presentation</vt:lpstr>
      <vt:lpstr>PowerPoint Presentation</vt:lpstr>
      <vt:lpstr>Recommended  Fluid Intake</vt:lpstr>
      <vt:lpstr>Night-time Wetting</vt:lpstr>
      <vt:lpstr>What can cause                night-time wetting</vt:lpstr>
      <vt:lpstr>PowerPoint Presentation</vt:lpstr>
      <vt:lpstr>PowerPoint Presentation</vt:lpstr>
      <vt:lpstr>PowerPoint Presentation</vt:lpstr>
      <vt:lpstr>PowerPoint Presentation</vt:lpstr>
      <vt:lpstr>How the bowel works</vt:lpstr>
      <vt:lpstr>Constipation              </vt:lpstr>
      <vt:lpstr>PowerPoint Presentation</vt:lpstr>
      <vt:lpstr>Bristol Stool Chart</vt:lpstr>
      <vt:lpstr>What happens when your child is constipated</vt:lpstr>
      <vt:lpstr>PowerPoint Presentation</vt:lpstr>
      <vt:lpstr>PowerPoint Presentation</vt:lpstr>
      <vt:lpstr>Macrogols              </vt:lpstr>
      <vt:lpstr>PowerPoint Presentation</vt:lpstr>
      <vt:lpstr>Chronic Constipation              </vt:lpstr>
      <vt:lpstr>Faecal  Impaction</vt:lpstr>
      <vt:lpstr>PowerPoint Presentation</vt:lpstr>
      <vt:lpstr>Lets talk about nappies/continence products</vt:lpstr>
      <vt:lpstr>         Next steps…  </vt:lpstr>
      <vt:lpstr>PowerPoint Presentation</vt:lpstr>
      <vt:lpstr>PowerPoint Presentation</vt:lpstr>
      <vt:lpstr>Chart for your drinks and wees  (Please complete for 4 days) </vt:lpstr>
      <vt:lpstr>Baseline Assessment Chart  for Nocturnal Enuresis  (To be completed for 2 weeks)</vt:lpstr>
      <vt:lpstr>Bowel Record Chart This chart is designed to give a good idea of your child’s  bowel habits. Please fill in the chart every day  (referring to the Bristol Stool Chart</vt:lpstr>
      <vt:lpstr>                     Further Sources                             of Information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Broad Johanna</dc:creator>
  <cp:lastModifiedBy>COOPER, Sue (LEICESTERSHIRE PARTNERSHIP NHS TRUST)</cp:lastModifiedBy>
  <cp:revision>18</cp:revision>
  <dcterms:created xsi:type="dcterms:W3CDTF">2018-05-25T09:11:37Z</dcterms:created>
  <dcterms:modified xsi:type="dcterms:W3CDTF">2024-07-12T11:36:16Z</dcterms:modified>
</cp:coreProperties>
</file>