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67" r:id="rId7"/>
    <p:sldId id="258" r:id="rId8"/>
    <p:sldId id="259" r:id="rId9"/>
    <p:sldId id="268" r:id="rId10"/>
    <p:sldId id="276" r:id="rId11"/>
    <p:sldId id="277" r:id="rId12"/>
    <p:sldId id="269" r:id="rId13"/>
    <p:sldId id="260" r:id="rId14"/>
    <p:sldId id="271" r:id="rId15"/>
    <p:sldId id="272" r:id="rId16"/>
    <p:sldId id="273" r:id="rId17"/>
    <p:sldId id="274" r:id="rId18"/>
    <p:sldId id="275" r:id="rId19"/>
    <p:sldId id="266" r:id="rId20"/>
  </p:sldIdLst>
  <p:sldSz cx="18288000" cy="10287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entury Gothic" panose="020B0502020202020204" pitchFamily="34" charset="0"/>
      <p:regular r:id="rId26"/>
      <p:bold r:id="rId27"/>
      <p:italic r:id="rId28"/>
      <p:boldItalic r:id="rId29"/>
    </p:embeddedFont>
    <p:embeddedFont>
      <p:font typeface="Garet" panose="020B0604020202020204" charset="0"/>
      <p:regular r:id="rId30"/>
    </p:embeddedFont>
    <p:embeddedFont>
      <p:font typeface="Poppins" panose="020B0604020202020204" charset="0"/>
      <p:regular r:id="rId31"/>
      <p:bold r:id="rId32"/>
      <p:italic r:id="rId33"/>
      <p:boldItalic r:id="rId34"/>
    </p:embeddedFont>
    <p:embeddedFont>
      <p:font typeface="Poppins Bold" panose="020B0604020202020204" charset="0"/>
      <p:regular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77580" autoAdjust="0"/>
  </p:normalViewPr>
  <p:slideViewPr>
    <p:cSldViewPr>
      <p:cViewPr varScale="1">
        <p:scale>
          <a:sx n="44" d="100"/>
          <a:sy n="44" d="100"/>
        </p:scale>
        <p:origin x="133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9" Type="http://schemas.openxmlformats.org/officeDocument/2006/relationships/tableStyles" Target="tableStyles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ephine Kirby" userId="569dd3b7-b7f1-4a32-a520-c5a45c1abdad" providerId="ADAL" clId="{D4B24411-91B9-4E78-8BBA-5B076F0C021B}"/>
    <pc:docChg chg="custSel modSld">
      <pc:chgData name="Josephine Kirby" userId="569dd3b7-b7f1-4a32-a520-c5a45c1abdad" providerId="ADAL" clId="{D4B24411-91B9-4E78-8BBA-5B076F0C021B}" dt="2026-09-08T14:42:54.217" v="234" actId="20577"/>
      <pc:docMkLst>
        <pc:docMk/>
      </pc:docMkLst>
      <pc:sldChg chg="addSp delSp modSp mod modNotesTx">
        <pc:chgData name="Josephine Kirby" userId="569dd3b7-b7f1-4a32-a520-c5a45c1abdad" providerId="ADAL" clId="{D4B24411-91B9-4E78-8BBA-5B076F0C021B}" dt="2026-08-30T11:03:44.605" v="5" actId="12"/>
        <pc:sldMkLst>
          <pc:docMk/>
          <pc:sldMk cId="0" sldId="256"/>
        </pc:sldMkLst>
        <pc:spChg chg="del">
          <ac:chgData name="Josephine Kirby" userId="569dd3b7-b7f1-4a32-a520-c5a45c1abdad" providerId="ADAL" clId="{D4B24411-91B9-4E78-8BBA-5B076F0C021B}" dt="2026-08-30T10:54:48.536" v="0" actId="478"/>
          <ac:spMkLst>
            <pc:docMk/>
            <pc:sldMk cId="0" sldId="256"/>
            <ac:spMk id="3" creationId="{00000000-0000-0000-0000-000000000000}"/>
          </ac:spMkLst>
        </pc:spChg>
        <pc:picChg chg="add mod">
          <ac:chgData name="Josephine Kirby" userId="569dd3b7-b7f1-4a32-a520-c5a45c1abdad" providerId="ADAL" clId="{D4B24411-91B9-4E78-8BBA-5B076F0C021B}" dt="2026-08-30T10:54:53.159" v="3" actId="14100"/>
          <ac:picMkLst>
            <pc:docMk/>
            <pc:sldMk cId="0" sldId="256"/>
            <ac:picMk id="8" creationId="{91CCB02D-84F9-44C1-AC7B-9893BA1B0336}"/>
          </ac:picMkLst>
        </pc:picChg>
      </pc:sldChg>
      <pc:sldChg chg="modNotesTx">
        <pc:chgData name="Josephine Kirby" userId="569dd3b7-b7f1-4a32-a520-c5a45c1abdad" providerId="ADAL" clId="{D4B24411-91B9-4E78-8BBA-5B076F0C021B}" dt="2026-08-30T11:22:05.734" v="174"/>
        <pc:sldMkLst>
          <pc:docMk/>
          <pc:sldMk cId="0" sldId="257"/>
        </pc:sldMkLst>
      </pc:sldChg>
      <pc:sldChg chg="addSp delSp modSp mod">
        <pc:chgData name="Josephine Kirby" userId="569dd3b7-b7f1-4a32-a520-c5a45c1abdad" providerId="ADAL" clId="{D4B24411-91B9-4E78-8BBA-5B076F0C021B}" dt="2026-08-30T11:17:23.070" v="167" actId="20577"/>
        <pc:sldMkLst>
          <pc:docMk/>
          <pc:sldMk cId="0" sldId="258"/>
        </pc:sldMkLst>
        <pc:spChg chg="mod">
          <ac:chgData name="Josephine Kirby" userId="569dd3b7-b7f1-4a32-a520-c5a45c1abdad" providerId="ADAL" clId="{D4B24411-91B9-4E78-8BBA-5B076F0C021B}" dt="2026-08-30T11:08:29.340" v="80" actId="1076"/>
          <ac:spMkLst>
            <pc:docMk/>
            <pc:sldMk cId="0" sldId="258"/>
            <ac:spMk id="8" creationId="{00000000-0000-0000-0000-000000000000}"/>
          </ac:spMkLst>
        </pc:spChg>
        <pc:spChg chg="del">
          <ac:chgData name="Josephine Kirby" userId="569dd3b7-b7f1-4a32-a520-c5a45c1abdad" providerId="ADAL" clId="{D4B24411-91B9-4E78-8BBA-5B076F0C021B}" dt="2026-08-30T11:04:11.156" v="6" actId="478"/>
          <ac:spMkLst>
            <pc:docMk/>
            <pc:sldMk cId="0" sldId="258"/>
            <ac:spMk id="10" creationId="{00000000-0000-0000-0000-000000000000}"/>
          </ac:spMkLst>
        </pc:spChg>
        <pc:graphicFrameChg chg="add del mod modGraphic">
          <ac:chgData name="Josephine Kirby" userId="569dd3b7-b7f1-4a32-a520-c5a45c1abdad" providerId="ADAL" clId="{D4B24411-91B9-4E78-8BBA-5B076F0C021B}" dt="2026-08-30T11:14:35.575" v="104" actId="21"/>
          <ac:graphicFrameMkLst>
            <pc:docMk/>
            <pc:sldMk cId="0" sldId="258"/>
            <ac:graphicFrameMk id="11" creationId="{BDAB98EB-B9A5-4433-BEC7-35446757A48E}"/>
          </ac:graphicFrameMkLst>
        </pc:graphicFrameChg>
        <pc:graphicFrameChg chg="add mod modGraphic">
          <ac:chgData name="Josephine Kirby" userId="569dd3b7-b7f1-4a32-a520-c5a45c1abdad" providerId="ADAL" clId="{D4B24411-91B9-4E78-8BBA-5B076F0C021B}" dt="2026-08-30T11:17:23.070" v="167" actId="20577"/>
          <ac:graphicFrameMkLst>
            <pc:docMk/>
            <pc:sldMk cId="0" sldId="258"/>
            <ac:graphicFrameMk id="12" creationId="{E3CD4480-EED2-434B-8BBF-E6E7651A5C46}"/>
          </ac:graphicFrameMkLst>
        </pc:graphicFrameChg>
      </pc:sldChg>
      <pc:sldChg chg="modNotesTx">
        <pc:chgData name="Josephine Kirby" userId="569dd3b7-b7f1-4a32-a520-c5a45c1abdad" providerId="ADAL" clId="{D4B24411-91B9-4E78-8BBA-5B076F0C021B}" dt="2026-08-30T11:19:42.027" v="168"/>
        <pc:sldMkLst>
          <pc:docMk/>
          <pc:sldMk cId="2765955931" sldId="268"/>
        </pc:sldMkLst>
      </pc:sldChg>
      <pc:sldChg chg="modSp mod">
        <pc:chgData name="Josephine Kirby" userId="569dd3b7-b7f1-4a32-a520-c5a45c1abdad" providerId="ADAL" clId="{D4B24411-91B9-4E78-8BBA-5B076F0C021B}" dt="2026-09-08T14:42:54.217" v="234" actId="20577"/>
        <pc:sldMkLst>
          <pc:docMk/>
          <pc:sldMk cId="2033056712" sldId="275"/>
        </pc:sldMkLst>
        <pc:spChg chg="mod">
          <ac:chgData name="Josephine Kirby" userId="569dd3b7-b7f1-4a32-a520-c5a45c1abdad" providerId="ADAL" clId="{D4B24411-91B9-4E78-8BBA-5B076F0C021B}" dt="2026-09-08T14:42:54.217" v="234" actId="20577"/>
          <ac:spMkLst>
            <pc:docMk/>
            <pc:sldMk cId="2033056712" sldId="275"/>
            <ac:spMk id="10" creationId="{00000000-0000-0000-0000-000000000000}"/>
          </ac:spMkLst>
        </pc:spChg>
      </pc:sldChg>
      <pc:sldChg chg="modNotesTx">
        <pc:chgData name="Josephine Kirby" userId="569dd3b7-b7f1-4a32-a520-c5a45c1abdad" providerId="ADAL" clId="{D4B24411-91B9-4E78-8BBA-5B076F0C021B}" dt="2026-08-30T11:23:15.302" v="181" actId="20577"/>
        <pc:sldMkLst>
          <pc:docMk/>
          <pc:sldMk cId="3196097520" sldId="277"/>
        </pc:sldMkLst>
      </pc:sldChg>
    </pc:docChg>
  </pc:docChgLst>
  <pc:docChgLst>
    <pc:chgData name="Tulsi Dholakia" userId="be958dc0-8222-40ea-aedc-73f350387189" providerId="ADAL" clId="{AFB45C62-8316-4D9E-84E5-F8BD2F51DE64}"/>
    <pc:docChg chg="modSld">
      <pc:chgData name="Tulsi Dholakia" userId="be958dc0-8222-40ea-aedc-73f350387189" providerId="ADAL" clId="{AFB45C62-8316-4D9E-84E5-F8BD2F51DE64}" dt="2026-09-07T17:42:47.329" v="17" actId="20577"/>
      <pc:docMkLst>
        <pc:docMk/>
      </pc:docMkLst>
      <pc:sldChg chg="modSp mod">
        <pc:chgData name="Tulsi Dholakia" userId="be958dc0-8222-40ea-aedc-73f350387189" providerId="ADAL" clId="{AFB45C62-8316-4D9E-84E5-F8BD2F51DE64}" dt="2026-09-07T17:42:47.329" v="17" actId="20577"/>
        <pc:sldMkLst>
          <pc:docMk/>
          <pc:sldMk cId="0" sldId="258"/>
        </pc:sldMkLst>
        <pc:graphicFrameChg chg="modGraphic">
          <ac:chgData name="Tulsi Dholakia" userId="be958dc0-8222-40ea-aedc-73f350387189" providerId="ADAL" clId="{AFB45C62-8316-4D9E-84E5-F8BD2F51DE64}" dt="2026-09-07T17:42:47.329" v="17" actId="20577"/>
          <ac:graphicFrameMkLst>
            <pc:docMk/>
            <pc:sldMk cId="0" sldId="258"/>
            <ac:graphicFrameMk id="12" creationId="{E3CD4480-EED2-434B-8BBF-E6E7651A5C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07CFB9-E218-46F0-84F8-B5D839B8471F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06BE63-1944-4C30-B382-AA2F1161D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46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420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500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089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017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07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338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630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06BE63-1944-4C30-B382-AA2F1161DC4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8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070006" y="6638970"/>
            <a:ext cx="6217994" cy="5238660"/>
          </a:xfrm>
          <a:custGeom>
            <a:avLst/>
            <a:gdLst/>
            <a:ahLst/>
            <a:cxnLst/>
            <a:rect l="l" t="t" r="r" b="b"/>
            <a:pathLst>
              <a:path w="6217994" h="5238660">
                <a:moveTo>
                  <a:pt x="0" y="0"/>
                </a:moveTo>
                <a:lnTo>
                  <a:pt x="6217994" y="0"/>
                </a:lnTo>
                <a:lnTo>
                  <a:pt x="6217994" y="5238660"/>
                </a:lnTo>
                <a:lnTo>
                  <a:pt x="0" y="52386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680746" y="5785674"/>
            <a:ext cx="8743427" cy="5541147"/>
          </a:xfrm>
          <a:custGeom>
            <a:avLst/>
            <a:gdLst/>
            <a:ahLst/>
            <a:cxnLst/>
            <a:rect l="l" t="t" r="r" b="b"/>
            <a:pathLst>
              <a:path w="8743427" h="5541147">
                <a:moveTo>
                  <a:pt x="0" y="0"/>
                </a:moveTo>
                <a:lnTo>
                  <a:pt x="8743427" y="0"/>
                </a:lnTo>
                <a:lnTo>
                  <a:pt x="8743427" y="5541147"/>
                </a:lnTo>
                <a:lnTo>
                  <a:pt x="0" y="55411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487378" y="3409971"/>
            <a:ext cx="12581421" cy="27164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10439"/>
              </a:lnSpc>
            </a:pPr>
            <a:r>
              <a:rPr lang="en-US" sz="10652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Year 4 </a:t>
            </a:r>
          </a:p>
          <a:p>
            <a:pPr marL="0" lvl="0" indent="0" algn="l">
              <a:lnSpc>
                <a:spcPts val="10439"/>
              </a:lnSpc>
            </a:pPr>
            <a:r>
              <a:rPr lang="en-US" sz="10652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Parents Meeting</a:t>
            </a:r>
          </a:p>
        </p:txBody>
      </p:sp>
      <p:sp>
        <p:nvSpPr>
          <p:cNvPr id="6" name="Freeform 6"/>
          <p:cNvSpPr/>
          <p:nvPr/>
        </p:nvSpPr>
        <p:spPr>
          <a:xfrm flipH="1" flipV="1">
            <a:off x="10216938" y="-739525"/>
            <a:ext cx="8670010" cy="5494619"/>
          </a:xfrm>
          <a:custGeom>
            <a:avLst/>
            <a:gdLst/>
            <a:ahLst/>
            <a:cxnLst/>
            <a:rect l="l" t="t" r="r" b="b"/>
            <a:pathLst>
              <a:path w="8670010" h="5494619">
                <a:moveTo>
                  <a:pt x="8670011" y="5494619"/>
                </a:moveTo>
                <a:lnTo>
                  <a:pt x="0" y="5494619"/>
                </a:lnTo>
                <a:lnTo>
                  <a:pt x="0" y="0"/>
                </a:lnTo>
                <a:lnTo>
                  <a:pt x="8670011" y="0"/>
                </a:lnTo>
                <a:lnTo>
                  <a:pt x="8670011" y="5494619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618124" y="6271668"/>
            <a:ext cx="8031076" cy="13616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/>
            <a:r>
              <a:rPr lang="en-US" sz="4424" dirty="0" err="1">
                <a:solidFill>
                  <a:srgbClr val="14497C"/>
                </a:solidFill>
                <a:latin typeface="Poppins"/>
                <a:ea typeface="Poppins"/>
                <a:cs typeface="Poppins"/>
                <a:sym typeface="Poppins"/>
              </a:rPr>
              <a:t>Analysers</a:t>
            </a:r>
            <a:r>
              <a:rPr lang="en-US" sz="4424" dirty="0">
                <a:solidFill>
                  <a:srgbClr val="14497C"/>
                </a:solidFill>
                <a:latin typeface="Poppins"/>
                <a:ea typeface="Poppins"/>
                <a:cs typeface="Poppins"/>
                <a:sym typeface="Poppins"/>
              </a:rPr>
              <a:t> – Miss Kirby</a:t>
            </a:r>
          </a:p>
          <a:p>
            <a:pPr marL="0" lvl="0" indent="0" algn="l"/>
            <a:r>
              <a:rPr lang="en-US" sz="4424" dirty="0">
                <a:solidFill>
                  <a:srgbClr val="14497C"/>
                </a:solidFill>
                <a:latin typeface="Poppins"/>
                <a:ea typeface="Poppins"/>
                <a:cs typeface="Poppins"/>
                <a:sym typeface="Poppins"/>
              </a:rPr>
              <a:t>Innovators – Miss Dholakia</a:t>
            </a:r>
          </a:p>
        </p:txBody>
      </p:sp>
      <p:pic>
        <p:nvPicPr>
          <p:cNvPr id="8" name="Picture 2" descr="Glenfield Primary School - Home">
            <a:extLst>
              <a:ext uri="{FF2B5EF4-FFF2-40B4-BE49-F238E27FC236}">
                <a16:creationId xmlns:a16="http://schemas.microsoft.com/office/drawing/2014/main" id="{91CCB02D-84F9-44C1-AC7B-9893BA1B0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41910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771632" y="1489476"/>
            <a:ext cx="8744733" cy="7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US" sz="6083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Our School Day</a:t>
            </a: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620518" y="3841126"/>
            <a:ext cx="13046963" cy="4901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Gates open 8:30, Doors open at 8:40, Registration at 8:45</a:t>
            </a:r>
          </a:p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Break time is 10:30-10:45</a:t>
            </a:r>
          </a:p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If parents/carers are late collecting their child, the teacher will take children to the office at 3.25pm</a:t>
            </a:r>
          </a:p>
          <a:p>
            <a:pPr marL="0" lvl="0" indent="0" algn="ctr">
              <a:lnSpc>
                <a:spcPts val="4759"/>
              </a:lnSpc>
            </a:pPr>
            <a:endParaRPr lang="en-GB" sz="1100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At break, children are only to have fruit or water. </a:t>
            </a:r>
          </a:p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Please ensure your child has a water bottle every day.</a:t>
            </a:r>
          </a:p>
          <a:p>
            <a:pPr marL="0" lvl="0" indent="0" algn="ctr">
              <a:lnSpc>
                <a:spcPts val="4759"/>
              </a:lnSpc>
            </a:pPr>
            <a:endParaRPr lang="en-US" sz="3399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E0E5C8-CF27-4E77-8AD3-A5B35AA913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2916" y="2142650"/>
            <a:ext cx="13682164" cy="16984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771632" y="1489476"/>
            <a:ext cx="8744733" cy="7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US" sz="6083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Uniform and PE Kit</a:t>
            </a: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470797" y="5836935"/>
            <a:ext cx="13046963" cy="3054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Our PE days –  Tuesday (outdoor) &amp; Wednesday (indoor)</a:t>
            </a:r>
          </a:p>
          <a:p>
            <a:pPr marL="0" lvl="0" indent="0" algn="ctr">
              <a:lnSpc>
                <a:spcPts val="4759"/>
              </a:lnSpc>
            </a:pPr>
            <a:endParaRPr lang="en-GB" sz="2800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No jewellery is allowed to be worn during PE lesson. </a:t>
            </a:r>
          </a:p>
          <a:p>
            <a:pPr marL="0" lvl="0" indent="0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Ideally, please leave jewellery at home on PE days.</a:t>
            </a:r>
          </a:p>
          <a:p>
            <a:pPr marL="0" lvl="0" indent="0" algn="ctr">
              <a:lnSpc>
                <a:spcPts val="4759"/>
              </a:lnSpc>
            </a:pPr>
            <a:endParaRPr lang="en-US" sz="3399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D669D9D-E2AA-493B-8280-6CB9E9C119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9528" y="2429611"/>
            <a:ext cx="13288939" cy="30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471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771633" y="1341370"/>
            <a:ext cx="8744733" cy="7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US" sz="6083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Autumn Overview</a:t>
            </a: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3CD4480-EED2-434B-8BBF-E6E7651A5C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082772"/>
              </p:ext>
            </p:extLst>
          </p:nvPr>
        </p:nvGraphicFramePr>
        <p:xfrm>
          <a:off x="3278629" y="2086353"/>
          <a:ext cx="11730740" cy="6019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5370">
                  <a:extLst>
                    <a:ext uri="{9D8B030D-6E8A-4147-A177-3AD203B41FA5}">
                      <a16:colId xmlns:a16="http://schemas.microsoft.com/office/drawing/2014/main" val="2147632484"/>
                    </a:ext>
                  </a:extLst>
                </a:gridCol>
                <a:gridCol w="5865370">
                  <a:extLst>
                    <a:ext uri="{9D8B030D-6E8A-4147-A177-3AD203B41FA5}">
                      <a16:colId xmlns:a16="http://schemas.microsoft.com/office/drawing/2014/main" val="1542149585"/>
                    </a:ext>
                  </a:extLst>
                </a:gridCol>
              </a:tblGrid>
              <a:tr h="319754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Autumn 1</a:t>
                      </a:r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Autumn 2</a:t>
                      </a:r>
                      <a:endParaRPr lang="en-GB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5340123"/>
                  </a:ext>
                </a:extLst>
              </a:tr>
              <a:tr h="3546363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Arial"/>
                          <a:cs typeface="Arial"/>
                        </a:rPr>
                        <a:t>Writing</a:t>
                      </a:r>
                      <a:r>
                        <a:rPr lang="en-US" sz="1800" dirty="0">
                          <a:latin typeface="Arial"/>
                          <a:cs typeface="Arial"/>
                        </a:rPr>
                        <a:t>: </a:t>
                      </a:r>
                      <a:r>
                        <a:rPr lang="en-US" sz="1800" dirty="0" err="1">
                          <a:latin typeface="Arial"/>
                          <a:cs typeface="Arial"/>
                        </a:rPr>
                        <a:t>Rumaysa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Maths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Place Value, Addition &amp; Subtraction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Science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Electricity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Computing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Search engines &amp; Online safety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PSHE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Families &amp; Friendships / Safer relationships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Indoor – Dance / Outdoor – Invasion games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Hinduism</a:t>
                      </a:r>
                    </a:p>
                    <a:p>
                      <a:pPr algn="ctr"/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French: </a:t>
                      </a:r>
                      <a:r>
                        <a:rPr lang="en-GB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Presenting Myself</a:t>
                      </a:r>
                      <a:endParaRPr lang="en-US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Arial"/>
                          <a:cs typeface="Arial"/>
                        </a:rPr>
                        <a:t>Writing</a:t>
                      </a:r>
                      <a:r>
                        <a:rPr lang="en-US" sz="1800" dirty="0">
                          <a:latin typeface="Arial"/>
                          <a:cs typeface="Arial"/>
                        </a:rPr>
                        <a:t>: The Tin Forest &amp; The Lost Thing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Maths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Multiplication &amp; Division, Fractions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Science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Living things &amp; their habitats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Computing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Coding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PSHE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Safer relationships / Respecting ourselves and others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Indoor – Hockey / Outdoor – Basketball</a:t>
                      </a:r>
                    </a:p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Christianity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D&amp;T: 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Adapting a recipe (Baking)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87304"/>
                  </a:ext>
                </a:extLst>
              </a:tr>
              <a:tr h="114262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Arial"/>
                        </a:rPr>
                        <a:t>Enquiry</a:t>
                      </a:r>
                    </a:p>
                    <a:p>
                      <a:pPr algn="ctr"/>
                      <a:r>
                        <a:rPr lang="en-US" sz="1800" b="0" u="non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(History &amp; Geography)</a:t>
                      </a:r>
                    </a:p>
                    <a:p>
                      <a:pPr algn="ctr"/>
                      <a:r>
                        <a:rPr lang="en-GB" sz="1800" b="0" u="non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do past decisions shape the future? </a:t>
                      </a:r>
                      <a:endParaRPr lang="en-US" sz="1800" b="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39653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82239"/>
            <a:ext cx="10798881" cy="7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US" sz="6083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Parents Evenings</a:t>
            </a: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248081" y="3138816"/>
            <a:ext cx="13854187" cy="36702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7029" lvl="1" algn="ctr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Report cards, summarising progress and effort are sent home towards the end of the autumn term, along with an end of year report in the summer. </a:t>
            </a:r>
          </a:p>
          <a:p>
            <a:pPr marL="367029" lvl="1" algn="ctr">
              <a:lnSpc>
                <a:spcPts val="4759"/>
              </a:lnSpc>
            </a:pPr>
            <a:endParaRPr lang="en-GB" sz="3399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367029" lvl="1" algn="ctr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Face-to-face meetings with parents are arranged in the first half of the Autumn and Spring terms.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82239"/>
            <a:ext cx="10798881" cy="7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US" sz="6083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Homework</a:t>
            </a: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914739" y="2842730"/>
            <a:ext cx="12458519" cy="49013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29" lvl="1" algn="ctr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All children will be given a sheet of maths homework and a sheet of English homework. </a:t>
            </a:r>
          </a:p>
          <a:p>
            <a:pPr marL="367029" lvl="1" algn="ctr">
              <a:lnSpc>
                <a:spcPts val="4759"/>
              </a:lnSpc>
            </a:pPr>
            <a:endParaRPr lang="en-GB" sz="3399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367029" lvl="1" algn="ctr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Homework will be given out on a Friday.  It is expected that this is returned by the following Wednesday. </a:t>
            </a:r>
          </a:p>
          <a:p>
            <a:pPr marL="367029" lvl="1" algn="ctr">
              <a:lnSpc>
                <a:spcPts val="4759"/>
              </a:lnSpc>
            </a:pPr>
            <a:endParaRPr lang="en-GB" sz="3399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367029" lvl="1" algn="ctr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Additionally, children in year 4 should be practicing TTRS 20 minutes a week</a:t>
            </a:r>
          </a:p>
        </p:txBody>
      </p:sp>
    </p:spTree>
    <p:extLst>
      <p:ext uri="{BB962C8B-B14F-4D97-AF65-F5344CB8AC3E}">
        <p14:creationId xmlns:p14="http://schemas.microsoft.com/office/powerpoint/2010/main" val="2765955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A4FE795-6477-4DF4-A2AE-8909115435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219" y="2760451"/>
            <a:ext cx="18061562" cy="391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32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82239"/>
            <a:ext cx="10798881" cy="7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US" sz="6083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Lesson Design</a:t>
            </a: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B0336DE-A786-4BE1-88F2-0E4EE23D91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6490" y="251730"/>
            <a:ext cx="13575019" cy="978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097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306436"/>
            <a:ext cx="10798881" cy="1518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GB" sz="4800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Writing - ‘Pen to Paper’ Curriculum</a:t>
            </a:r>
            <a:endParaRPr lang="en-US" sz="4800" b="1" dirty="0">
              <a:solidFill>
                <a:srgbClr val="14497C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620518" y="2825313"/>
            <a:ext cx="12534719" cy="60631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Foster enjoyment of writing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Create competent, confident writers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Provide breadth of experience – writing for different audiences and purposes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Broaden vocabulary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Ensure a good understanding of grammar, spelling and punctuation</a:t>
            </a:r>
          </a:p>
          <a:p>
            <a:pPr marL="367029" lvl="1" algn="ctr">
              <a:lnSpc>
                <a:spcPts val="4759"/>
              </a:lnSpc>
            </a:pPr>
            <a:r>
              <a:rPr lang="en-GB" sz="1600" dirty="0">
                <a:solidFill>
                  <a:srgbClr val="FF0000"/>
                </a:solidFill>
                <a:latin typeface="Garet"/>
                <a:ea typeface="Garet"/>
                <a:cs typeface="Garet"/>
                <a:sym typeface="Garet"/>
              </a:rPr>
              <a:t>“We want them to write clearly, coherently and creatively and to enjoy writing expressively, imaginatively and informatively.” </a:t>
            </a:r>
          </a:p>
          <a:p>
            <a:pPr marL="367029" lvl="1" algn="ctr">
              <a:lnSpc>
                <a:spcPts val="4759"/>
              </a:lnSpc>
            </a:pPr>
            <a:r>
              <a:rPr lang="en-GB" sz="1600" dirty="0">
                <a:solidFill>
                  <a:srgbClr val="FF0000"/>
                </a:solidFill>
                <a:latin typeface="Garet"/>
                <a:ea typeface="Garet"/>
                <a:cs typeface="Garet"/>
                <a:sym typeface="Garet"/>
              </a:rPr>
              <a:t>– Jez Smith (2022) (in ‘Primary Huh’ - Mary Myatt &amp; John </a:t>
            </a:r>
            <a:r>
              <a:rPr lang="en-GB" sz="1600" dirty="0" err="1">
                <a:solidFill>
                  <a:srgbClr val="FF0000"/>
                </a:solidFill>
                <a:latin typeface="Garet"/>
                <a:ea typeface="Garet"/>
                <a:cs typeface="Garet"/>
                <a:sym typeface="Garet"/>
              </a:rPr>
              <a:t>Tomsett</a:t>
            </a:r>
            <a:r>
              <a:rPr lang="en-GB" sz="1600" dirty="0">
                <a:solidFill>
                  <a:srgbClr val="FF0000"/>
                </a:solidFill>
                <a:latin typeface="Garet"/>
                <a:ea typeface="Garet"/>
                <a:cs typeface="Garet"/>
                <a:sym typeface="Garet"/>
              </a:rPr>
              <a:t>, 2022) </a:t>
            </a:r>
          </a:p>
        </p:txBody>
      </p:sp>
    </p:spTree>
    <p:extLst>
      <p:ext uri="{BB962C8B-B14F-4D97-AF65-F5344CB8AC3E}">
        <p14:creationId xmlns:p14="http://schemas.microsoft.com/office/powerpoint/2010/main" val="1306644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8F64AA-562A-40F5-A54F-083477805A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5285" y="215989"/>
            <a:ext cx="5726200" cy="9855021"/>
          </a:xfrm>
          <a:prstGeom prst="rect">
            <a:avLst/>
          </a:prstGeom>
        </p:spPr>
      </p:pic>
      <p:pic>
        <p:nvPicPr>
          <p:cNvPr id="12" name="Picture 2" descr="Image preview">
            <a:extLst>
              <a:ext uri="{FF2B5EF4-FFF2-40B4-BE49-F238E27FC236}">
                <a16:creationId xmlns:a16="http://schemas.microsoft.com/office/drawing/2014/main" id="{8DB2F06E-94C6-4DCA-A3AE-AE995FD20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200" y="952500"/>
            <a:ext cx="1524000" cy="7655442"/>
          </a:xfrm>
          <a:custGeom>
            <a:avLst/>
            <a:gdLst>
              <a:gd name="connsiteX0" fmla="*/ 0 w 1524000"/>
              <a:gd name="connsiteY0" fmla="*/ 0 h 7655442"/>
              <a:gd name="connsiteX1" fmla="*/ 538480 w 1524000"/>
              <a:gd name="connsiteY1" fmla="*/ 0 h 7655442"/>
              <a:gd name="connsiteX2" fmla="*/ 1000760 w 1524000"/>
              <a:gd name="connsiteY2" fmla="*/ 0 h 7655442"/>
              <a:gd name="connsiteX3" fmla="*/ 1524000 w 1524000"/>
              <a:gd name="connsiteY3" fmla="*/ 0 h 7655442"/>
              <a:gd name="connsiteX4" fmla="*/ 1524000 w 1524000"/>
              <a:gd name="connsiteY4" fmla="*/ 695949 h 7655442"/>
              <a:gd name="connsiteX5" fmla="*/ 1524000 w 1524000"/>
              <a:gd name="connsiteY5" fmla="*/ 1315344 h 7655442"/>
              <a:gd name="connsiteX6" fmla="*/ 1524000 w 1524000"/>
              <a:gd name="connsiteY6" fmla="*/ 2164402 h 7655442"/>
              <a:gd name="connsiteX7" fmla="*/ 1524000 w 1524000"/>
              <a:gd name="connsiteY7" fmla="*/ 2707243 h 7655442"/>
              <a:gd name="connsiteX8" fmla="*/ 1524000 w 1524000"/>
              <a:gd name="connsiteY8" fmla="*/ 3250083 h 7655442"/>
              <a:gd name="connsiteX9" fmla="*/ 1524000 w 1524000"/>
              <a:gd name="connsiteY9" fmla="*/ 4022587 h 7655442"/>
              <a:gd name="connsiteX10" fmla="*/ 1524000 w 1524000"/>
              <a:gd name="connsiteY10" fmla="*/ 4641982 h 7655442"/>
              <a:gd name="connsiteX11" fmla="*/ 1524000 w 1524000"/>
              <a:gd name="connsiteY11" fmla="*/ 5261377 h 7655442"/>
              <a:gd name="connsiteX12" fmla="*/ 1524000 w 1524000"/>
              <a:gd name="connsiteY12" fmla="*/ 6033880 h 7655442"/>
              <a:gd name="connsiteX13" fmla="*/ 1524000 w 1524000"/>
              <a:gd name="connsiteY13" fmla="*/ 6500166 h 7655442"/>
              <a:gd name="connsiteX14" fmla="*/ 1524000 w 1524000"/>
              <a:gd name="connsiteY14" fmla="*/ 6966452 h 7655442"/>
              <a:gd name="connsiteX15" fmla="*/ 1524000 w 1524000"/>
              <a:gd name="connsiteY15" fmla="*/ 7655442 h 7655442"/>
              <a:gd name="connsiteX16" fmla="*/ 985520 w 1524000"/>
              <a:gd name="connsiteY16" fmla="*/ 7655442 h 7655442"/>
              <a:gd name="connsiteX17" fmla="*/ 523240 w 1524000"/>
              <a:gd name="connsiteY17" fmla="*/ 7655442 h 7655442"/>
              <a:gd name="connsiteX18" fmla="*/ 0 w 1524000"/>
              <a:gd name="connsiteY18" fmla="*/ 7655442 h 7655442"/>
              <a:gd name="connsiteX19" fmla="*/ 0 w 1524000"/>
              <a:gd name="connsiteY19" fmla="*/ 7189156 h 7655442"/>
              <a:gd name="connsiteX20" fmla="*/ 0 w 1524000"/>
              <a:gd name="connsiteY20" fmla="*/ 6340098 h 7655442"/>
              <a:gd name="connsiteX21" fmla="*/ 0 w 1524000"/>
              <a:gd name="connsiteY21" fmla="*/ 5720703 h 7655442"/>
              <a:gd name="connsiteX22" fmla="*/ 0 w 1524000"/>
              <a:gd name="connsiteY22" fmla="*/ 4871645 h 7655442"/>
              <a:gd name="connsiteX23" fmla="*/ 0 w 1524000"/>
              <a:gd name="connsiteY23" fmla="*/ 4099141 h 7655442"/>
              <a:gd name="connsiteX24" fmla="*/ 0 w 1524000"/>
              <a:gd name="connsiteY24" fmla="*/ 3479746 h 7655442"/>
              <a:gd name="connsiteX25" fmla="*/ 0 w 1524000"/>
              <a:gd name="connsiteY25" fmla="*/ 3013460 h 7655442"/>
              <a:gd name="connsiteX26" fmla="*/ 0 w 1524000"/>
              <a:gd name="connsiteY26" fmla="*/ 2317511 h 7655442"/>
              <a:gd name="connsiteX27" fmla="*/ 0 w 1524000"/>
              <a:gd name="connsiteY27" fmla="*/ 1621562 h 7655442"/>
              <a:gd name="connsiteX28" fmla="*/ 0 w 1524000"/>
              <a:gd name="connsiteY28" fmla="*/ 772504 h 7655442"/>
              <a:gd name="connsiteX29" fmla="*/ 0 w 1524000"/>
              <a:gd name="connsiteY29" fmla="*/ 0 h 765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524000" h="7655442" extrusionOk="0">
                <a:moveTo>
                  <a:pt x="0" y="0"/>
                </a:moveTo>
                <a:cubicBezTo>
                  <a:pt x="113163" y="-20551"/>
                  <a:pt x="404085" y="-3014"/>
                  <a:pt x="538480" y="0"/>
                </a:cubicBezTo>
                <a:cubicBezTo>
                  <a:pt x="672875" y="3014"/>
                  <a:pt x="894869" y="-13707"/>
                  <a:pt x="1000760" y="0"/>
                </a:cubicBezTo>
                <a:cubicBezTo>
                  <a:pt x="1106651" y="13707"/>
                  <a:pt x="1284199" y="21903"/>
                  <a:pt x="1524000" y="0"/>
                </a:cubicBezTo>
                <a:cubicBezTo>
                  <a:pt x="1529711" y="194848"/>
                  <a:pt x="1536788" y="397431"/>
                  <a:pt x="1524000" y="695949"/>
                </a:cubicBezTo>
                <a:cubicBezTo>
                  <a:pt x="1511212" y="994467"/>
                  <a:pt x="1520028" y="1056007"/>
                  <a:pt x="1524000" y="1315344"/>
                </a:cubicBezTo>
                <a:cubicBezTo>
                  <a:pt x="1527972" y="1574681"/>
                  <a:pt x="1564088" y="1806781"/>
                  <a:pt x="1524000" y="2164402"/>
                </a:cubicBezTo>
                <a:cubicBezTo>
                  <a:pt x="1483912" y="2522023"/>
                  <a:pt x="1526212" y="2566605"/>
                  <a:pt x="1524000" y="2707243"/>
                </a:cubicBezTo>
                <a:cubicBezTo>
                  <a:pt x="1521788" y="2847881"/>
                  <a:pt x="1497728" y="2987372"/>
                  <a:pt x="1524000" y="3250083"/>
                </a:cubicBezTo>
                <a:cubicBezTo>
                  <a:pt x="1550272" y="3512794"/>
                  <a:pt x="1485806" y="3846003"/>
                  <a:pt x="1524000" y="4022587"/>
                </a:cubicBezTo>
                <a:cubicBezTo>
                  <a:pt x="1562194" y="4199171"/>
                  <a:pt x="1551593" y="4413513"/>
                  <a:pt x="1524000" y="4641982"/>
                </a:cubicBezTo>
                <a:cubicBezTo>
                  <a:pt x="1496407" y="4870451"/>
                  <a:pt x="1498284" y="4995785"/>
                  <a:pt x="1524000" y="5261377"/>
                </a:cubicBezTo>
                <a:cubicBezTo>
                  <a:pt x="1549716" y="5526970"/>
                  <a:pt x="1504891" y="5837803"/>
                  <a:pt x="1524000" y="6033880"/>
                </a:cubicBezTo>
                <a:cubicBezTo>
                  <a:pt x="1543109" y="6229957"/>
                  <a:pt x="1529188" y="6311645"/>
                  <a:pt x="1524000" y="6500166"/>
                </a:cubicBezTo>
                <a:cubicBezTo>
                  <a:pt x="1518812" y="6688687"/>
                  <a:pt x="1508249" y="6870003"/>
                  <a:pt x="1524000" y="6966452"/>
                </a:cubicBezTo>
                <a:cubicBezTo>
                  <a:pt x="1539751" y="7062901"/>
                  <a:pt x="1517565" y="7388365"/>
                  <a:pt x="1524000" y="7655442"/>
                </a:cubicBezTo>
                <a:cubicBezTo>
                  <a:pt x="1342499" y="7676006"/>
                  <a:pt x="1183647" y="7672772"/>
                  <a:pt x="985520" y="7655442"/>
                </a:cubicBezTo>
                <a:cubicBezTo>
                  <a:pt x="787393" y="7638112"/>
                  <a:pt x="702505" y="7662874"/>
                  <a:pt x="523240" y="7655442"/>
                </a:cubicBezTo>
                <a:cubicBezTo>
                  <a:pt x="343975" y="7648010"/>
                  <a:pt x="193301" y="7640896"/>
                  <a:pt x="0" y="7655442"/>
                </a:cubicBezTo>
                <a:cubicBezTo>
                  <a:pt x="-7390" y="7494724"/>
                  <a:pt x="9102" y="7413946"/>
                  <a:pt x="0" y="7189156"/>
                </a:cubicBezTo>
                <a:cubicBezTo>
                  <a:pt x="-9102" y="6964366"/>
                  <a:pt x="-14137" y="6645590"/>
                  <a:pt x="0" y="6340098"/>
                </a:cubicBezTo>
                <a:cubicBezTo>
                  <a:pt x="14137" y="6034606"/>
                  <a:pt x="-5781" y="5941341"/>
                  <a:pt x="0" y="5720703"/>
                </a:cubicBezTo>
                <a:cubicBezTo>
                  <a:pt x="5781" y="5500065"/>
                  <a:pt x="25205" y="5124577"/>
                  <a:pt x="0" y="4871645"/>
                </a:cubicBezTo>
                <a:cubicBezTo>
                  <a:pt x="-25205" y="4618713"/>
                  <a:pt x="6648" y="4432999"/>
                  <a:pt x="0" y="4099141"/>
                </a:cubicBezTo>
                <a:cubicBezTo>
                  <a:pt x="-6648" y="3765283"/>
                  <a:pt x="5311" y="3722552"/>
                  <a:pt x="0" y="3479746"/>
                </a:cubicBezTo>
                <a:cubicBezTo>
                  <a:pt x="-5311" y="3236940"/>
                  <a:pt x="-14102" y="3121893"/>
                  <a:pt x="0" y="3013460"/>
                </a:cubicBezTo>
                <a:cubicBezTo>
                  <a:pt x="14102" y="2905027"/>
                  <a:pt x="-10107" y="2464243"/>
                  <a:pt x="0" y="2317511"/>
                </a:cubicBezTo>
                <a:cubicBezTo>
                  <a:pt x="10107" y="2170779"/>
                  <a:pt x="27199" y="1900038"/>
                  <a:pt x="0" y="1621562"/>
                </a:cubicBezTo>
                <a:cubicBezTo>
                  <a:pt x="-27199" y="1343086"/>
                  <a:pt x="-14321" y="1190618"/>
                  <a:pt x="0" y="772504"/>
                </a:cubicBezTo>
                <a:cubicBezTo>
                  <a:pt x="14321" y="354390"/>
                  <a:pt x="-35809" y="364370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85404452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35806"/>
            <a:ext cx="10798881" cy="814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GB" sz="6600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</a:t>
            </a:r>
            <a:endParaRPr lang="en-US" sz="6600" b="1" dirty="0">
              <a:solidFill>
                <a:srgbClr val="14497C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620518" y="3079779"/>
            <a:ext cx="12534719" cy="42857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29" lvl="1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Our reading lessons focus on…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endParaRPr lang="en-GB" sz="3399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Exploring quality texts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Time for discussion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Questioning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Working on reading skills</a:t>
            </a:r>
          </a:p>
          <a:p>
            <a:pPr marL="824229" lvl="1" indent="-457200">
              <a:lnSpc>
                <a:spcPts val="4759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Completing a range of activities</a:t>
            </a:r>
          </a:p>
        </p:txBody>
      </p:sp>
    </p:spTree>
    <p:extLst>
      <p:ext uri="{BB962C8B-B14F-4D97-AF65-F5344CB8AC3E}">
        <p14:creationId xmlns:p14="http://schemas.microsoft.com/office/powerpoint/2010/main" val="69465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94776-FC35-42A7-A0EE-B175CBFF9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200" y="1690863"/>
            <a:ext cx="11878029" cy="644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83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7040320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35806"/>
            <a:ext cx="10798881" cy="814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GB" sz="6600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Maths</a:t>
            </a:r>
            <a:endParaRPr lang="en-US" sz="6600" b="1" dirty="0">
              <a:solidFill>
                <a:srgbClr val="14497C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664471" y="5456580"/>
            <a:ext cx="10825310" cy="3647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29" lvl="1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The key aims of Power Maths: Keeping the whole class progressing together and providing rich problem solving to challenge  every child.</a:t>
            </a:r>
          </a:p>
          <a:p>
            <a:pPr marL="367029" lvl="1" algn="ctr">
              <a:lnSpc>
                <a:spcPts val="4759"/>
              </a:lnSpc>
            </a:pPr>
            <a:endParaRPr lang="en-GB" sz="2800" dirty="0">
              <a:solidFill>
                <a:srgbClr val="14497C"/>
              </a:solidFill>
              <a:latin typeface="Garet"/>
              <a:ea typeface="Garet"/>
              <a:cs typeface="Garet"/>
              <a:sym typeface="Garet"/>
            </a:endParaRPr>
          </a:p>
          <a:p>
            <a:pPr marL="367029" lvl="1" algn="ctr">
              <a:lnSpc>
                <a:spcPts val="4759"/>
              </a:lnSpc>
            </a:pPr>
            <a:r>
              <a:rPr lang="en-GB" sz="28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It is built on a growth mindset and problem-solving approach.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D8A219-0F7A-41FC-B5B1-6EB8021094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960006"/>
              </p:ext>
            </p:extLst>
          </p:nvPr>
        </p:nvGraphicFramePr>
        <p:xfrm>
          <a:off x="3625803" y="2626040"/>
          <a:ext cx="10902647" cy="2596108"/>
        </p:xfrm>
        <a:graphic>
          <a:graphicData uri="http://schemas.openxmlformats.org/drawingml/2006/table">
            <a:tbl>
              <a:tblPr/>
              <a:tblGrid>
                <a:gridCol w="404808">
                  <a:extLst>
                    <a:ext uri="{9D8B030D-6E8A-4147-A177-3AD203B41FA5}">
                      <a16:colId xmlns:a16="http://schemas.microsoft.com/office/drawing/2014/main" val="820455425"/>
                    </a:ext>
                  </a:extLst>
                </a:gridCol>
                <a:gridCol w="1802150">
                  <a:extLst>
                    <a:ext uri="{9D8B030D-6E8A-4147-A177-3AD203B41FA5}">
                      <a16:colId xmlns:a16="http://schemas.microsoft.com/office/drawing/2014/main" val="301661883"/>
                    </a:ext>
                  </a:extLst>
                </a:gridCol>
                <a:gridCol w="1723061">
                  <a:extLst>
                    <a:ext uri="{9D8B030D-6E8A-4147-A177-3AD203B41FA5}">
                      <a16:colId xmlns:a16="http://schemas.microsoft.com/office/drawing/2014/main" val="1000747658"/>
                    </a:ext>
                  </a:extLst>
                </a:gridCol>
                <a:gridCol w="1692203">
                  <a:extLst>
                    <a:ext uri="{9D8B030D-6E8A-4147-A177-3AD203B41FA5}">
                      <a16:colId xmlns:a16="http://schemas.microsoft.com/office/drawing/2014/main" val="3933200931"/>
                    </a:ext>
                  </a:extLst>
                </a:gridCol>
                <a:gridCol w="1613112">
                  <a:extLst>
                    <a:ext uri="{9D8B030D-6E8A-4147-A177-3AD203B41FA5}">
                      <a16:colId xmlns:a16="http://schemas.microsoft.com/office/drawing/2014/main" val="630549152"/>
                    </a:ext>
                  </a:extLst>
                </a:gridCol>
                <a:gridCol w="1802150">
                  <a:extLst>
                    <a:ext uri="{9D8B030D-6E8A-4147-A177-3AD203B41FA5}">
                      <a16:colId xmlns:a16="http://schemas.microsoft.com/office/drawing/2014/main" val="455244107"/>
                    </a:ext>
                  </a:extLst>
                </a:gridCol>
                <a:gridCol w="1865163">
                  <a:extLst>
                    <a:ext uri="{9D8B030D-6E8A-4147-A177-3AD203B41FA5}">
                      <a16:colId xmlns:a16="http://schemas.microsoft.com/office/drawing/2014/main" val="711394573"/>
                    </a:ext>
                  </a:extLst>
                </a:gridCol>
              </a:tblGrid>
              <a:tr h="392868">
                <a:tc>
                  <a:txBody>
                    <a:bodyPr/>
                    <a:lstStyle/>
                    <a:p>
                      <a:pPr algn="ctr" fontAlgn="auto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​</a:t>
                      </a:r>
                    </a:p>
                  </a:txBody>
                  <a:tcPr anchor="ctr"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Autumn 1​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Autumn 2​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Spring 1​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Spring 2​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Summer 1​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Summer 2​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286482"/>
                  </a:ext>
                </a:extLst>
              </a:tr>
              <a:tr h="220324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Year 4​</a:t>
                      </a:r>
                      <a:endParaRPr lang="en-GB" sz="2400" b="1" i="0"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971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Number and Place Value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Addition and Subtraction </a:t>
                      </a: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Area​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Multiplication and Division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Perimeter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Fractions </a:t>
                      </a: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Decimals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</a:rPr>
                        <a:t>Multiplication – Ready for MTC</a:t>
                      </a: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Money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Time​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Angles and 2D Shape​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Statistics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Position and Direction </a:t>
                      </a: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​</a:t>
                      </a:r>
                      <a:endParaRPr lang="en-GB" sz="2400" b="0" i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72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5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134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2682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35806"/>
            <a:ext cx="10798881" cy="814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GB" sz="6600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MTC Checks</a:t>
            </a:r>
            <a:endParaRPr lang="en-US" sz="6600" b="1" dirty="0">
              <a:solidFill>
                <a:srgbClr val="14497C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620518" y="3079779"/>
            <a:ext cx="12534719" cy="42857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29" lvl="1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Your child should have their log-in for their TTRS account. These were given out at the start of term and should be memorised pupils.</a:t>
            </a:r>
          </a:p>
          <a:p>
            <a:pPr marL="367029" lvl="1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 </a:t>
            </a:r>
          </a:p>
          <a:p>
            <a:pPr marL="367029" lvl="1">
              <a:lnSpc>
                <a:spcPts val="4759"/>
              </a:lnSpc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Please encourage your child to access the practice games regularly, we will include lots of inter-class and inter-year group battles!</a:t>
            </a:r>
          </a:p>
        </p:txBody>
      </p:sp>
    </p:spTree>
    <p:extLst>
      <p:ext uri="{BB962C8B-B14F-4D97-AF65-F5344CB8AC3E}">
        <p14:creationId xmlns:p14="http://schemas.microsoft.com/office/powerpoint/2010/main" val="37245736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ln w="66675" cap="rnd">
              <a:solidFill>
                <a:srgbClr val="14497C"/>
              </a:solidFill>
              <a:prstDash val="lgDash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192278" y="6750245"/>
            <a:ext cx="3819980" cy="3218333"/>
          </a:xfrm>
          <a:custGeom>
            <a:avLst/>
            <a:gdLst/>
            <a:ahLst/>
            <a:cxnLst/>
            <a:rect l="l" t="t" r="r" b="b"/>
            <a:pathLst>
              <a:path w="3819980" h="3218333">
                <a:moveTo>
                  <a:pt x="0" y="0"/>
                </a:moveTo>
                <a:lnTo>
                  <a:pt x="3819980" y="0"/>
                </a:lnTo>
                <a:lnTo>
                  <a:pt x="3819980" y="3218333"/>
                </a:lnTo>
                <a:lnTo>
                  <a:pt x="0" y="32183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0975">
            <a:off x="391547" y="289973"/>
            <a:ext cx="2945913" cy="2790025"/>
          </a:xfrm>
          <a:custGeom>
            <a:avLst/>
            <a:gdLst/>
            <a:ahLst/>
            <a:cxnLst/>
            <a:rect l="l" t="t" r="r" b="b"/>
            <a:pathLst>
              <a:path w="2945913" h="2790025">
                <a:moveTo>
                  <a:pt x="0" y="0"/>
                </a:moveTo>
                <a:lnTo>
                  <a:pt x="2945912" y="0"/>
                </a:lnTo>
                <a:lnTo>
                  <a:pt x="2945912" y="2790025"/>
                </a:lnTo>
                <a:lnTo>
                  <a:pt x="0" y="27900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6995349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0" y="0"/>
                </a:moveTo>
                <a:lnTo>
                  <a:pt x="5241037" y="0"/>
                </a:lnTo>
                <a:lnTo>
                  <a:pt x="5241037" y="3321507"/>
                </a:lnTo>
                <a:lnTo>
                  <a:pt x="0" y="3321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44559" y="1835806"/>
            <a:ext cx="10798881" cy="814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61"/>
              </a:lnSpc>
            </a:pPr>
            <a:r>
              <a:rPr lang="en-GB" sz="6600" b="1" dirty="0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Calendar Dates</a:t>
            </a:r>
            <a:endParaRPr lang="en-US" sz="6600" b="1" dirty="0">
              <a:solidFill>
                <a:srgbClr val="14497C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9" name="Freeform 9"/>
          <p:cNvSpPr/>
          <p:nvPr/>
        </p:nvSpPr>
        <p:spPr>
          <a:xfrm flipH="1" flipV="1">
            <a:off x="13046963" y="24232"/>
            <a:ext cx="5241037" cy="3321507"/>
          </a:xfrm>
          <a:custGeom>
            <a:avLst/>
            <a:gdLst/>
            <a:ahLst/>
            <a:cxnLst/>
            <a:rect l="l" t="t" r="r" b="b"/>
            <a:pathLst>
              <a:path w="5241037" h="3321507">
                <a:moveTo>
                  <a:pt x="5241037" y="3321507"/>
                </a:moveTo>
                <a:lnTo>
                  <a:pt x="0" y="3321507"/>
                </a:lnTo>
                <a:lnTo>
                  <a:pt x="0" y="0"/>
                </a:lnTo>
                <a:lnTo>
                  <a:pt x="5241037" y="0"/>
                </a:lnTo>
                <a:lnTo>
                  <a:pt x="5241037" y="3321507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620518" y="3079779"/>
            <a:ext cx="12534719" cy="38578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24229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Residential Meeting – 23</a:t>
            </a:r>
            <a:r>
              <a:rPr lang="en-GB" sz="3399" baseline="300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rd</a:t>
            </a: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 September</a:t>
            </a:r>
          </a:p>
          <a:p>
            <a:pPr marL="824229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Hindu Temple – 8</a:t>
            </a:r>
            <a:r>
              <a:rPr lang="en-GB" sz="3399" baseline="300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th</a:t>
            </a: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 October</a:t>
            </a:r>
          </a:p>
          <a:p>
            <a:pPr marL="824229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Diwali assembly – 13</a:t>
            </a:r>
            <a:r>
              <a:rPr lang="en-GB" sz="3399" baseline="30000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th</a:t>
            </a: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 November (9:00 &amp; 2:45)</a:t>
            </a:r>
          </a:p>
          <a:p>
            <a:pPr marL="824229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Year 4 residential – April 2027</a:t>
            </a:r>
          </a:p>
          <a:p>
            <a:pPr marL="824229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399" dirty="0">
                <a:solidFill>
                  <a:srgbClr val="14497C"/>
                </a:solidFill>
                <a:latin typeface="Garet"/>
                <a:ea typeface="Garet"/>
                <a:cs typeface="Garet"/>
                <a:sym typeface="Garet"/>
              </a:rPr>
              <a:t>MTC Check – Summer 2027</a:t>
            </a:r>
          </a:p>
        </p:txBody>
      </p:sp>
    </p:spTree>
    <p:extLst>
      <p:ext uri="{BB962C8B-B14F-4D97-AF65-F5344CB8AC3E}">
        <p14:creationId xmlns:p14="http://schemas.microsoft.com/office/powerpoint/2010/main" val="20330567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070006" y="6638970"/>
            <a:ext cx="6217994" cy="5238660"/>
          </a:xfrm>
          <a:custGeom>
            <a:avLst/>
            <a:gdLst/>
            <a:ahLst/>
            <a:cxnLst/>
            <a:rect l="l" t="t" r="r" b="b"/>
            <a:pathLst>
              <a:path w="6217994" h="5238660">
                <a:moveTo>
                  <a:pt x="0" y="0"/>
                </a:moveTo>
                <a:lnTo>
                  <a:pt x="6217994" y="0"/>
                </a:lnTo>
                <a:lnTo>
                  <a:pt x="6217994" y="5238660"/>
                </a:lnTo>
                <a:lnTo>
                  <a:pt x="0" y="52386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462619">
            <a:off x="1059999" y="624102"/>
            <a:ext cx="3761808" cy="3562745"/>
          </a:xfrm>
          <a:custGeom>
            <a:avLst/>
            <a:gdLst/>
            <a:ahLst/>
            <a:cxnLst/>
            <a:rect l="l" t="t" r="r" b="b"/>
            <a:pathLst>
              <a:path w="3761808" h="3562745">
                <a:moveTo>
                  <a:pt x="0" y="0"/>
                </a:moveTo>
                <a:lnTo>
                  <a:pt x="3761807" y="0"/>
                </a:lnTo>
                <a:lnTo>
                  <a:pt x="3761807" y="3562745"/>
                </a:lnTo>
                <a:lnTo>
                  <a:pt x="0" y="35627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680746" y="5785674"/>
            <a:ext cx="8743427" cy="5541147"/>
          </a:xfrm>
          <a:custGeom>
            <a:avLst/>
            <a:gdLst/>
            <a:ahLst/>
            <a:cxnLst/>
            <a:rect l="l" t="t" r="r" b="b"/>
            <a:pathLst>
              <a:path w="8743427" h="5541147">
                <a:moveTo>
                  <a:pt x="0" y="0"/>
                </a:moveTo>
                <a:lnTo>
                  <a:pt x="8743427" y="0"/>
                </a:lnTo>
                <a:lnTo>
                  <a:pt x="8743427" y="5541147"/>
                </a:lnTo>
                <a:lnTo>
                  <a:pt x="0" y="55411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022396" y="3932756"/>
            <a:ext cx="10243209" cy="1787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2457"/>
              </a:lnSpc>
            </a:pPr>
            <a:r>
              <a:rPr lang="en-US" sz="12711" b="1">
                <a:solidFill>
                  <a:srgbClr val="14497C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id="6" name="Freeform 6"/>
          <p:cNvSpPr/>
          <p:nvPr/>
        </p:nvSpPr>
        <p:spPr>
          <a:xfrm flipH="1" flipV="1">
            <a:off x="10216938" y="-739525"/>
            <a:ext cx="8670010" cy="5494619"/>
          </a:xfrm>
          <a:custGeom>
            <a:avLst/>
            <a:gdLst/>
            <a:ahLst/>
            <a:cxnLst/>
            <a:rect l="l" t="t" r="r" b="b"/>
            <a:pathLst>
              <a:path w="8670010" h="5494619">
                <a:moveTo>
                  <a:pt x="8670011" y="5494619"/>
                </a:moveTo>
                <a:lnTo>
                  <a:pt x="0" y="5494619"/>
                </a:lnTo>
                <a:lnTo>
                  <a:pt x="0" y="0"/>
                </a:lnTo>
                <a:lnTo>
                  <a:pt x="8670011" y="0"/>
                </a:lnTo>
                <a:lnTo>
                  <a:pt x="8670011" y="5494619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404853" y="5833299"/>
            <a:ext cx="6203346" cy="572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36"/>
              </a:lnSpc>
            </a:pPr>
            <a:r>
              <a:rPr lang="en-US" sz="4424" dirty="0">
                <a:solidFill>
                  <a:srgbClr val="14497C"/>
                </a:solidFill>
                <a:latin typeface="Poppins"/>
                <a:ea typeface="Poppins"/>
                <a:cs typeface="Poppins"/>
                <a:sym typeface="Poppins"/>
              </a:rPr>
              <a:t>Any 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fa41945636f4ff74e3b2a22a560303aa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47b8cdb2101ffb838497151bac026a9f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2082A6-CF75-47C4-9897-420891DB7F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5AEDC7-BB50-45A9-BE79-F72C700A120D}">
  <ds:schemaRefs>
    <ds:schemaRef ds:uri="http://schemas.microsoft.com/office/2006/metadata/properties"/>
    <ds:schemaRef ds:uri="http://schemas.microsoft.com/office/infopath/2007/PartnerControls"/>
    <ds:schemaRef ds:uri="0b55928f-eb5a-406f-a12f-3473716bded9"/>
    <ds:schemaRef ds:uri="ffd53066-35f3-4750-a749-bdfeb1215f1c"/>
  </ds:schemaRefs>
</ds:datastoreItem>
</file>

<file path=customXml/itemProps3.xml><?xml version="1.0" encoding="utf-8"?>
<ds:datastoreItem xmlns:ds="http://schemas.openxmlformats.org/officeDocument/2006/customXml" ds:itemID="{A2CDF671-BAFE-4B3C-9DBC-96FFE1DEF6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55928f-eb5a-406f-a12f-3473716bded9"/>
    <ds:schemaRef ds:uri="ffd53066-35f3-4750-a749-bdfeb1215f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689</Words>
  <Application>Microsoft Office PowerPoint</Application>
  <PresentationFormat>Custom</PresentationFormat>
  <Paragraphs>139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Poppins</vt:lpstr>
      <vt:lpstr>Calibri</vt:lpstr>
      <vt:lpstr>Century Gothic</vt:lpstr>
      <vt:lpstr>Arial</vt:lpstr>
      <vt:lpstr>Poppins Bold</vt:lpstr>
      <vt:lpstr>Garet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Yellow Playful Educational Presentation</dc:title>
  <dc:creator>Josephine Kirby</dc:creator>
  <cp:lastModifiedBy>Sukhi Tibbles</cp:lastModifiedBy>
  <cp:revision>34</cp:revision>
  <dcterms:created xsi:type="dcterms:W3CDTF">2006-08-16T00:00:00Z</dcterms:created>
  <dcterms:modified xsi:type="dcterms:W3CDTF">2026-09-21T12:19:26Z</dcterms:modified>
  <dc:identifier>DAHTwqK_7zI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