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Lst>
  <p:sldSz cx="18288000" cy="10287000"/>
  <p:notesSz cx="6858000" cy="9144000"/>
  <p:embeddedFontLst>
    <p:embeddedFont>
      <p:font typeface="Arial" panose="020B0604020202020204" pitchFamily="34" charset="0"/>
      <p:regular r:id="rId14"/>
    </p:embeddedFont>
    <p:embeddedFont>
      <p:font typeface="Arial Bold" panose="020B0704020202020204" pitchFamily="34" charset="0"/>
      <p:regular r:id="rId15"/>
      <p:bold r:id="rId16"/>
    </p:embeddedFont>
    <p:embeddedFont>
      <p:font typeface="Calibri" panose="020F0502020204030204" pitchFamily="34" charset="0"/>
      <p:regular r:id="rId17"/>
      <p:bold r:id="rId18"/>
      <p:italic r:id="rId19"/>
      <p:boldItalic r:id="rId20"/>
    </p:embeddedFont>
    <p:embeddedFont>
      <p:font typeface="TT Rounds Condensed" panose="020B0604020202020204" charset="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font" Target="fonts/font8.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36473" y="-103126"/>
            <a:ext cx="18471336" cy="10390126"/>
          </a:xfrm>
          <a:custGeom>
            <a:avLst/>
            <a:gdLst/>
            <a:ahLst/>
            <a:cxnLst/>
            <a:rect l="l" t="t" r="r" b="b"/>
            <a:pathLst>
              <a:path w="18471336" h="10390126">
                <a:moveTo>
                  <a:pt x="0" y="0"/>
                </a:moveTo>
                <a:lnTo>
                  <a:pt x="18471336" y="0"/>
                </a:lnTo>
                <a:lnTo>
                  <a:pt x="18471336" y="10390126"/>
                </a:lnTo>
                <a:lnTo>
                  <a:pt x="0" y="10390126"/>
                </a:lnTo>
                <a:lnTo>
                  <a:pt x="0" y="0"/>
                </a:lnTo>
                <a:close/>
              </a:path>
            </a:pathLst>
          </a:custGeom>
          <a:blipFill>
            <a:blip r:embed="rId2"/>
            <a:stretch>
              <a:fillRect t="-9311" b="-9311"/>
            </a:stretch>
          </a:blipFill>
        </p:spPr>
      </p:sp>
      <p:grpSp>
        <p:nvGrpSpPr>
          <p:cNvPr id="3" name="Group 3"/>
          <p:cNvGrpSpPr/>
          <p:nvPr/>
        </p:nvGrpSpPr>
        <p:grpSpPr>
          <a:xfrm>
            <a:off x="14683651" y="6842787"/>
            <a:ext cx="3112363" cy="3216916"/>
            <a:chOff x="0" y="0"/>
            <a:chExt cx="4149817" cy="4289221"/>
          </a:xfrm>
        </p:grpSpPr>
        <p:sp>
          <p:nvSpPr>
            <p:cNvPr id="4" name="Freeform 4"/>
            <p:cNvSpPr/>
            <p:nvPr/>
          </p:nvSpPr>
          <p:spPr>
            <a:xfrm>
              <a:off x="0" y="0"/>
              <a:ext cx="4149852" cy="4289298"/>
            </a:xfrm>
            <a:custGeom>
              <a:avLst/>
              <a:gdLst/>
              <a:ahLst/>
              <a:cxnLst/>
              <a:rect l="l" t="t" r="r" b="b"/>
              <a:pathLst>
                <a:path w="4149852" h="4289298">
                  <a:moveTo>
                    <a:pt x="4149852" y="3582035"/>
                  </a:moveTo>
                  <a:cubicBezTo>
                    <a:pt x="4149852" y="3973068"/>
                    <a:pt x="3832733" y="4289298"/>
                    <a:pt x="3442589" y="4289298"/>
                  </a:cubicBezTo>
                  <a:lnTo>
                    <a:pt x="707263" y="4289298"/>
                  </a:lnTo>
                  <a:cubicBezTo>
                    <a:pt x="316230" y="4289171"/>
                    <a:pt x="0" y="3972179"/>
                    <a:pt x="0" y="3582035"/>
                  </a:cubicBezTo>
                  <a:lnTo>
                    <a:pt x="0" y="707263"/>
                  </a:lnTo>
                  <a:cubicBezTo>
                    <a:pt x="0" y="316230"/>
                    <a:pt x="317119" y="0"/>
                    <a:pt x="707263" y="0"/>
                  </a:cubicBezTo>
                  <a:lnTo>
                    <a:pt x="3442589" y="0"/>
                  </a:lnTo>
                  <a:cubicBezTo>
                    <a:pt x="3833622" y="0"/>
                    <a:pt x="4149852" y="317119"/>
                    <a:pt x="4149852" y="707263"/>
                  </a:cubicBezTo>
                  <a:lnTo>
                    <a:pt x="4149852" y="3582035"/>
                  </a:lnTo>
                  <a:close/>
                </a:path>
              </a:pathLst>
            </a:custGeom>
            <a:blipFill>
              <a:blip r:embed="rId3"/>
              <a:stretch>
                <a:fillRect l="-1679" r="-1678" b="1"/>
              </a:stretch>
            </a:blipFill>
          </p:spPr>
        </p:sp>
      </p:grpSp>
      <p:sp>
        <p:nvSpPr>
          <p:cNvPr id="5" name="Freeform 5"/>
          <p:cNvSpPr/>
          <p:nvPr/>
        </p:nvSpPr>
        <p:spPr>
          <a:xfrm>
            <a:off x="14646038" y="6805173"/>
            <a:ext cx="3187590" cy="3292143"/>
          </a:xfrm>
          <a:custGeom>
            <a:avLst/>
            <a:gdLst/>
            <a:ahLst/>
            <a:cxnLst/>
            <a:rect l="l" t="t" r="r" b="b"/>
            <a:pathLst>
              <a:path w="3187590" h="3292143">
                <a:moveTo>
                  <a:pt x="0" y="0"/>
                </a:moveTo>
                <a:lnTo>
                  <a:pt x="3187590" y="0"/>
                </a:lnTo>
                <a:lnTo>
                  <a:pt x="3187590" y="3292143"/>
                </a:lnTo>
                <a:lnTo>
                  <a:pt x="0" y="32921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TextBox 6"/>
          <p:cNvSpPr txBox="1"/>
          <p:nvPr/>
        </p:nvSpPr>
        <p:spPr>
          <a:xfrm>
            <a:off x="545813" y="2572641"/>
            <a:ext cx="13078748" cy="7772703"/>
          </a:xfrm>
          <a:prstGeom prst="rect">
            <a:avLst/>
          </a:prstGeom>
        </p:spPr>
        <p:txBody>
          <a:bodyPr lIns="0" tIns="0" rIns="0" bIns="0" rtlCol="0" anchor="t">
            <a:spAutoFit/>
          </a:bodyPr>
          <a:lstStyle/>
          <a:p>
            <a:pPr algn="l">
              <a:lnSpc>
                <a:spcPts val="7776"/>
              </a:lnSpc>
            </a:pPr>
            <a:r>
              <a:rPr lang="en-US" sz="7200" spc="67">
                <a:solidFill>
                  <a:srgbClr val="564B51"/>
                </a:solidFill>
                <a:latin typeface="TT Rounds Condensed"/>
              </a:rPr>
              <a:t>Scholars Safeguarding Strategy</a:t>
            </a:r>
          </a:p>
          <a:p>
            <a:pPr algn="l">
              <a:lnSpc>
                <a:spcPts val="6480"/>
              </a:lnSpc>
            </a:pPr>
            <a:endParaRPr lang="en-US" sz="7200" spc="67">
              <a:solidFill>
                <a:srgbClr val="564B51"/>
              </a:solidFill>
              <a:latin typeface="TT Rounds Condensed"/>
            </a:endParaRPr>
          </a:p>
          <a:p>
            <a:pPr algn="l">
              <a:lnSpc>
                <a:spcPts val="6480"/>
              </a:lnSpc>
            </a:pPr>
            <a:r>
              <a:rPr lang="en-US" sz="6000" spc="56">
                <a:solidFill>
                  <a:srgbClr val="4A3E7B"/>
                </a:solidFill>
                <a:latin typeface="TT Rounds Condensed"/>
              </a:rPr>
              <a:t>“Every child, in every school, has the right to an excellent education and the opportunity to develop character in a secure and caring environment.”</a:t>
            </a:r>
          </a:p>
          <a:p>
            <a:pPr algn="l">
              <a:lnSpc>
                <a:spcPts val="6480"/>
              </a:lnSpc>
            </a:pPr>
            <a:endParaRPr lang="en-US" sz="6000" spc="56">
              <a:solidFill>
                <a:srgbClr val="4A3E7B"/>
              </a:solidFill>
              <a:latin typeface="TT Rounds Condensed"/>
            </a:endParaRPr>
          </a:p>
          <a:p>
            <a:pPr algn="l">
              <a:lnSpc>
                <a:spcPts val="6480"/>
              </a:lnSpc>
            </a:pPr>
            <a:endParaRPr lang="en-US" sz="6000" spc="56">
              <a:solidFill>
                <a:srgbClr val="4A3E7B"/>
              </a:solidFill>
              <a:latin typeface="TT Rounds Condensed"/>
            </a:endParaRPr>
          </a:p>
          <a:p>
            <a:pPr algn="l">
              <a:lnSpc>
                <a:spcPts val="6480"/>
              </a:lnSpc>
            </a:pPr>
            <a:r>
              <a:rPr lang="en-US" sz="6000" spc="56">
                <a:solidFill>
                  <a:srgbClr val="4A3E7B"/>
                </a:solidFill>
                <a:latin typeface="TT Rounds Condensed"/>
              </a:rPr>
              <a:t>November 2023</a:t>
            </a:r>
          </a:p>
        </p:txBody>
      </p:sp>
      <p:sp>
        <p:nvSpPr>
          <p:cNvPr id="7" name="Freeform 7"/>
          <p:cNvSpPr/>
          <p:nvPr/>
        </p:nvSpPr>
        <p:spPr>
          <a:xfrm>
            <a:off x="-183336" y="-104064"/>
            <a:ext cx="11302964" cy="1527180"/>
          </a:xfrm>
          <a:custGeom>
            <a:avLst/>
            <a:gdLst/>
            <a:ahLst/>
            <a:cxnLst/>
            <a:rect l="l" t="t" r="r" b="b"/>
            <a:pathLst>
              <a:path w="11302964" h="1527180">
                <a:moveTo>
                  <a:pt x="0" y="0"/>
                </a:moveTo>
                <a:lnTo>
                  <a:pt x="11302964" y="0"/>
                </a:lnTo>
                <a:lnTo>
                  <a:pt x="11302964" y="1527180"/>
                </a:lnTo>
                <a:lnTo>
                  <a:pt x="0" y="1527180"/>
                </a:lnTo>
                <a:lnTo>
                  <a:pt x="0" y="0"/>
                </a:lnTo>
                <a:close/>
              </a:path>
            </a:pathLst>
          </a:custGeom>
          <a:blipFill>
            <a:blip r:embed="rId6"/>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26000"/>
            </a:blip>
            <a:stretch>
              <a:fillRect t="-9627" b="-9627"/>
            </a:stretch>
          </a:blipFill>
        </p:spPr>
      </p:sp>
      <p:sp>
        <p:nvSpPr>
          <p:cNvPr id="3" name="Freeform 3"/>
          <p:cNvSpPr/>
          <p:nvPr/>
        </p:nvSpPr>
        <p:spPr>
          <a:xfrm>
            <a:off x="14143716" y="7574154"/>
            <a:ext cx="2487384" cy="2560542"/>
          </a:xfrm>
          <a:custGeom>
            <a:avLst/>
            <a:gdLst/>
            <a:ahLst/>
            <a:cxnLst/>
            <a:rect l="l" t="t" r="r" b="b"/>
            <a:pathLst>
              <a:path w="2487384" h="2560542">
                <a:moveTo>
                  <a:pt x="0" y="0"/>
                </a:moveTo>
                <a:lnTo>
                  <a:pt x="2487384" y="0"/>
                </a:lnTo>
                <a:lnTo>
                  <a:pt x="2487384" y="2560542"/>
                </a:lnTo>
                <a:lnTo>
                  <a:pt x="0" y="2560542"/>
                </a:lnTo>
                <a:lnTo>
                  <a:pt x="0" y="0"/>
                </a:lnTo>
                <a:close/>
              </a:path>
            </a:pathLst>
          </a:custGeom>
          <a:blipFill>
            <a:blip r:embed="rId3"/>
            <a:stretch>
              <a:fillRect/>
            </a:stretch>
          </a:blipFill>
        </p:spPr>
      </p:sp>
      <p:sp>
        <p:nvSpPr>
          <p:cNvPr id="4" name="TextBox 4"/>
          <p:cNvSpPr txBox="1"/>
          <p:nvPr/>
        </p:nvSpPr>
        <p:spPr>
          <a:xfrm>
            <a:off x="1656900" y="924375"/>
            <a:ext cx="14974200" cy="1035261"/>
          </a:xfrm>
          <a:prstGeom prst="rect">
            <a:avLst/>
          </a:prstGeom>
        </p:spPr>
        <p:txBody>
          <a:bodyPr lIns="0" tIns="0" rIns="0" bIns="0" rtlCol="0" anchor="t">
            <a:spAutoFit/>
          </a:bodyPr>
          <a:lstStyle/>
          <a:p>
            <a:pPr algn="l">
              <a:lnSpc>
                <a:spcPts val="6156"/>
              </a:lnSpc>
            </a:pPr>
            <a:r>
              <a:rPr lang="en-US" sz="5700">
                <a:solidFill>
                  <a:srgbClr val="4A3E7B"/>
                </a:solidFill>
                <a:latin typeface="Arial Bold"/>
              </a:rPr>
              <a:t>Key Components:</a:t>
            </a:r>
          </a:p>
        </p:txBody>
      </p:sp>
      <p:sp>
        <p:nvSpPr>
          <p:cNvPr id="5" name="TextBox 5"/>
          <p:cNvSpPr txBox="1"/>
          <p:nvPr/>
        </p:nvSpPr>
        <p:spPr>
          <a:xfrm>
            <a:off x="770296" y="2433225"/>
            <a:ext cx="15514011" cy="4559904"/>
          </a:xfrm>
          <a:prstGeom prst="rect">
            <a:avLst/>
          </a:prstGeom>
        </p:spPr>
        <p:txBody>
          <a:bodyPr lIns="0" tIns="0" rIns="0" bIns="0" rtlCol="0" anchor="t">
            <a:spAutoFit/>
          </a:bodyPr>
          <a:lstStyle/>
          <a:p>
            <a:pPr marL="1410456" lvl="1" indent="-705228" algn="just">
              <a:lnSpc>
                <a:spcPts val="6130"/>
              </a:lnSpc>
              <a:buFont typeface="Arial"/>
              <a:buChar char="•"/>
            </a:pPr>
            <a:r>
              <a:rPr lang="en-US" sz="5108" dirty="0">
                <a:solidFill>
                  <a:srgbClr val="4A3E7B"/>
                </a:solidFill>
                <a:latin typeface="Arial Bold"/>
              </a:rPr>
              <a:t>Annual Safeguarding Audits:</a:t>
            </a:r>
          </a:p>
          <a:p>
            <a:pPr marL="1411105" lvl="1" indent="-705553" algn="just">
              <a:lnSpc>
                <a:spcPts val="6130"/>
              </a:lnSpc>
              <a:buFont typeface="Arial"/>
              <a:buChar char="•"/>
            </a:pPr>
            <a:r>
              <a:rPr lang="en-US" sz="5108" dirty="0">
                <a:solidFill>
                  <a:srgbClr val="4A3E7B"/>
                </a:solidFill>
                <a:latin typeface="Arial Bold"/>
              </a:rPr>
              <a:t>Child Protection Policy and DSL Meetings:</a:t>
            </a:r>
          </a:p>
          <a:p>
            <a:pPr marL="1411105" lvl="1" indent="-705553" algn="just">
              <a:lnSpc>
                <a:spcPts val="6130"/>
              </a:lnSpc>
              <a:buFont typeface="Arial"/>
              <a:buChar char="•"/>
            </a:pPr>
            <a:r>
              <a:rPr lang="en-US" sz="5108" dirty="0">
                <a:solidFill>
                  <a:srgbClr val="4A3E7B"/>
                </a:solidFill>
                <a:latin typeface="Arial Bold"/>
              </a:rPr>
              <a:t>Safeguarding Approaches:</a:t>
            </a:r>
          </a:p>
          <a:p>
            <a:pPr marL="1411105" lvl="1" indent="-705553" algn="just">
              <a:lnSpc>
                <a:spcPts val="6130"/>
              </a:lnSpc>
              <a:buFont typeface="Arial"/>
              <a:buChar char="•"/>
            </a:pPr>
            <a:r>
              <a:rPr lang="en-US" sz="5108" dirty="0">
                <a:solidFill>
                  <a:srgbClr val="4A3E7B"/>
                </a:solidFill>
                <a:latin typeface="Arial Bold"/>
              </a:rPr>
              <a:t>Support and Training:</a:t>
            </a:r>
          </a:p>
          <a:p>
            <a:pPr marL="1411105" lvl="1" indent="-705553" algn="just">
              <a:lnSpc>
                <a:spcPts val="6130"/>
              </a:lnSpc>
              <a:buFont typeface="Arial"/>
              <a:buChar char="•"/>
            </a:pPr>
            <a:r>
              <a:rPr lang="en-US" sz="5108" dirty="0">
                <a:solidFill>
                  <a:srgbClr val="4A3E7B"/>
                </a:solidFill>
                <a:latin typeface="Arial Bold"/>
              </a:rPr>
              <a:t>Site Walks </a:t>
            </a:r>
            <a:r>
              <a:rPr lang="en-US" sz="5108">
                <a:solidFill>
                  <a:srgbClr val="4A3E7B"/>
                </a:solidFill>
                <a:latin typeface="Arial Bold"/>
              </a:rPr>
              <a:t>and Governance:</a:t>
            </a:r>
            <a:endParaRPr lang="en-US" sz="5108" dirty="0">
              <a:solidFill>
                <a:srgbClr val="4A3E7B"/>
              </a:solidFill>
              <a:latin typeface="Arial Bold"/>
            </a:endParaRPr>
          </a:p>
          <a:p>
            <a:pPr marL="1030259" lvl="1" indent="-515129" algn="just">
              <a:lnSpc>
                <a:spcPts val="4475"/>
              </a:lnSpc>
            </a:pPr>
            <a:endParaRPr lang="en-US" sz="5108" dirty="0">
              <a:solidFill>
                <a:srgbClr val="4A3E7B"/>
              </a:solidFill>
              <a:latin typeface="Arial 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16000"/>
            </a:blip>
            <a:stretch>
              <a:fillRect t="-16370" b="-16370"/>
            </a:stretch>
          </a:blipFill>
        </p:spPr>
      </p:sp>
      <p:sp>
        <p:nvSpPr>
          <p:cNvPr id="3" name="Freeform 3"/>
          <p:cNvSpPr/>
          <p:nvPr/>
        </p:nvSpPr>
        <p:spPr>
          <a:xfrm>
            <a:off x="15651736" y="7726458"/>
            <a:ext cx="2487384" cy="2560542"/>
          </a:xfrm>
          <a:custGeom>
            <a:avLst/>
            <a:gdLst/>
            <a:ahLst/>
            <a:cxnLst/>
            <a:rect l="l" t="t" r="r" b="b"/>
            <a:pathLst>
              <a:path w="2487384" h="2560542">
                <a:moveTo>
                  <a:pt x="0" y="0"/>
                </a:moveTo>
                <a:lnTo>
                  <a:pt x="2487384" y="0"/>
                </a:lnTo>
                <a:lnTo>
                  <a:pt x="2487384" y="2560542"/>
                </a:lnTo>
                <a:lnTo>
                  <a:pt x="0" y="2560542"/>
                </a:lnTo>
                <a:lnTo>
                  <a:pt x="0" y="0"/>
                </a:lnTo>
                <a:close/>
              </a:path>
            </a:pathLst>
          </a:custGeom>
          <a:blipFill>
            <a:blip r:embed="rId3"/>
            <a:stretch>
              <a:fillRect/>
            </a:stretch>
          </a:blipFill>
        </p:spPr>
      </p:sp>
      <p:sp>
        <p:nvSpPr>
          <p:cNvPr id="4" name="TextBox 4"/>
          <p:cNvSpPr txBox="1"/>
          <p:nvPr/>
        </p:nvSpPr>
        <p:spPr>
          <a:xfrm>
            <a:off x="1656900" y="924375"/>
            <a:ext cx="14974200" cy="1696593"/>
          </a:xfrm>
          <a:prstGeom prst="rect">
            <a:avLst/>
          </a:prstGeom>
        </p:spPr>
        <p:txBody>
          <a:bodyPr lIns="0" tIns="0" rIns="0" bIns="0" rtlCol="0" anchor="t">
            <a:spAutoFit/>
          </a:bodyPr>
          <a:lstStyle/>
          <a:p>
            <a:pPr marL="1374458" lvl="1" indent="-687229" algn="l">
              <a:lnSpc>
                <a:spcPts val="6156"/>
              </a:lnSpc>
              <a:buFont typeface="Arial"/>
              <a:buChar char="•"/>
            </a:pPr>
            <a:r>
              <a:rPr lang="en-US" sz="5700">
                <a:solidFill>
                  <a:srgbClr val="4A3E7B"/>
                </a:solidFill>
                <a:latin typeface="Arial"/>
              </a:rPr>
              <a:t>Annual Safeguarding Audits</a:t>
            </a:r>
          </a:p>
          <a:p>
            <a:pPr marL="1374458" lvl="1" indent="-687229" algn="l">
              <a:lnSpc>
                <a:spcPts val="6156"/>
              </a:lnSpc>
            </a:pPr>
            <a:endParaRPr lang="en-US" sz="5700">
              <a:solidFill>
                <a:srgbClr val="4A3E7B"/>
              </a:solidFill>
              <a:latin typeface="Arial"/>
            </a:endParaRPr>
          </a:p>
        </p:txBody>
      </p:sp>
      <p:sp>
        <p:nvSpPr>
          <p:cNvPr id="5" name="TextBox 5"/>
          <p:cNvSpPr txBox="1"/>
          <p:nvPr/>
        </p:nvSpPr>
        <p:spPr>
          <a:xfrm>
            <a:off x="1656900" y="2461800"/>
            <a:ext cx="14974200" cy="5505450"/>
          </a:xfrm>
          <a:prstGeom prst="rect">
            <a:avLst/>
          </a:prstGeom>
        </p:spPr>
        <p:txBody>
          <a:bodyPr lIns="0" tIns="0" rIns="0" bIns="0" rtlCol="0" anchor="t">
            <a:spAutoFit/>
          </a:bodyPr>
          <a:lstStyle/>
          <a:p>
            <a:pPr marL="994410" lvl="1" indent="-497205" algn="l">
              <a:lnSpc>
                <a:spcPts val="4320"/>
              </a:lnSpc>
              <a:buFont typeface="Arial"/>
              <a:buChar char="•"/>
            </a:pPr>
            <a:r>
              <a:rPr lang="en-US" sz="3600">
                <a:solidFill>
                  <a:srgbClr val="4A3E7B"/>
                </a:solidFill>
                <a:latin typeface="Arial"/>
              </a:rPr>
              <a:t>Charlotte Harrison, the retained Safeguarding Trust Lead (STL), conducts annual audits. This will include the SCR, personnel files, personal development and safeguarding culture. </a:t>
            </a:r>
          </a:p>
          <a:p>
            <a:pPr marL="994410" lvl="1" indent="-497205" algn="l">
              <a:lnSpc>
                <a:spcPts val="4320"/>
              </a:lnSpc>
              <a:buFont typeface="Arial"/>
              <a:buChar char="•"/>
            </a:pPr>
            <a:r>
              <a:rPr lang="en-US" sz="3600">
                <a:solidFill>
                  <a:srgbClr val="4A3E7B"/>
                </a:solidFill>
                <a:latin typeface="Arial"/>
              </a:rPr>
              <a:t>An action plan is devised based on audit findings for leaders to implement and manage.</a:t>
            </a:r>
          </a:p>
          <a:p>
            <a:pPr marL="994410" lvl="1" indent="-497205" algn="l">
              <a:lnSpc>
                <a:spcPts val="4320"/>
              </a:lnSpc>
              <a:buFont typeface="Arial"/>
              <a:buChar char="•"/>
            </a:pPr>
            <a:r>
              <a:rPr lang="en-US" sz="3600">
                <a:solidFill>
                  <a:srgbClr val="4A3E7B"/>
                </a:solidFill>
                <a:latin typeface="Arial"/>
              </a:rPr>
              <a:t>Regular monitoring visits check progress and adherence to the safeguarding action plan.</a:t>
            </a:r>
          </a:p>
          <a:p>
            <a:pPr marL="994410" lvl="1" indent="-497205" algn="l">
              <a:lnSpc>
                <a:spcPts val="4320"/>
              </a:lnSpc>
              <a:buFont typeface="Arial"/>
              <a:buChar char="•"/>
            </a:pPr>
            <a:r>
              <a:rPr lang="en-US" sz="3600">
                <a:solidFill>
                  <a:srgbClr val="4A3E7B"/>
                </a:solidFill>
                <a:latin typeface="Arial"/>
              </a:rPr>
              <a:t>Findings are shared with Trustees and Governors for transparency and accountability</a:t>
            </a:r>
            <a:r>
              <a:rPr lang="en-US" sz="3600">
                <a:solidFill>
                  <a:srgbClr val="00A19B"/>
                </a:solidFill>
                <a:latin typeface="Arial"/>
              </a:rPr>
              <a:t>.</a:t>
            </a:r>
          </a:p>
          <a:p>
            <a:pPr marL="994410" lvl="1" indent="-497205" algn="l">
              <a:lnSpc>
                <a:spcPts val="4320"/>
              </a:lnSpc>
            </a:pPr>
            <a:endParaRPr lang="en-US" sz="3600">
              <a:solidFill>
                <a:srgbClr val="00A19B"/>
              </a:solidFill>
              <a:latin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23000"/>
            </a:blip>
            <a:stretch>
              <a:fillRect t="-9259" b="-9259"/>
            </a:stretch>
          </a:blipFill>
        </p:spPr>
      </p:sp>
      <p:sp>
        <p:nvSpPr>
          <p:cNvPr id="3" name="TextBox 3"/>
          <p:cNvSpPr txBox="1"/>
          <p:nvPr/>
        </p:nvSpPr>
        <p:spPr>
          <a:xfrm>
            <a:off x="1656900" y="2461800"/>
            <a:ext cx="14974200" cy="4419600"/>
          </a:xfrm>
          <a:prstGeom prst="rect">
            <a:avLst/>
          </a:prstGeom>
        </p:spPr>
        <p:txBody>
          <a:bodyPr lIns="0" tIns="0" rIns="0" bIns="0" rtlCol="0" anchor="t">
            <a:spAutoFit/>
          </a:bodyPr>
          <a:lstStyle/>
          <a:p>
            <a:pPr marL="994410" lvl="1" indent="-497205" algn="l">
              <a:lnSpc>
                <a:spcPts val="4320"/>
              </a:lnSpc>
              <a:buFont typeface="Arial"/>
              <a:buChar char="•"/>
            </a:pPr>
            <a:r>
              <a:rPr lang="en-US" sz="3600">
                <a:solidFill>
                  <a:srgbClr val="4A3E7B"/>
                </a:solidFill>
                <a:latin typeface="Arial"/>
              </a:rPr>
              <a:t>The Trust lead drafts a comprehensive Child Protection Policy which is localised where appropriate by DSLs.</a:t>
            </a:r>
          </a:p>
          <a:p>
            <a:pPr marL="994410" lvl="1" indent="-497205" algn="l">
              <a:lnSpc>
                <a:spcPts val="4320"/>
              </a:lnSpc>
              <a:buFont typeface="Arial"/>
              <a:buChar char="•"/>
            </a:pPr>
            <a:r>
              <a:rPr lang="en-US" sz="3600">
                <a:solidFill>
                  <a:srgbClr val="4A3E7B"/>
                </a:solidFill>
                <a:latin typeface="Arial"/>
              </a:rPr>
              <a:t>The Child Protection Policy is reviewed and ratified by Trustees and reviewed by Local Governors.</a:t>
            </a:r>
          </a:p>
          <a:p>
            <a:pPr marL="994410" lvl="1" indent="-497205" algn="l">
              <a:lnSpc>
                <a:spcPts val="4320"/>
              </a:lnSpc>
              <a:buFont typeface="Arial"/>
              <a:buChar char="•"/>
            </a:pPr>
            <a:r>
              <a:rPr lang="en-US" sz="3600">
                <a:solidFill>
                  <a:srgbClr val="4A3E7B"/>
                </a:solidFill>
                <a:latin typeface="Arial"/>
              </a:rPr>
              <a:t>Designated Safeguarding Leads (DSLs) meet with the CEO and Safeguarding Trust Lead (STL) termly for updates and scenario training to stay updated with evolving needs </a:t>
            </a:r>
            <a:r>
              <a:rPr lang="en-US" sz="3600">
                <a:solidFill>
                  <a:srgbClr val="000000"/>
                </a:solidFill>
                <a:latin typeface="Arial"/>
              </a:rPr>
              <a:t>n</a:t>
            </a:r>
            <a:r>
              <a:rPr lang="en-US" sz="3600">
                <a:solidFill>
                  <a:srgbClr val="4A3E7B"/>
                </a:solidFill>
                <a:latin typeface="Arial"/>
              </a:rPr>
              <a:t>eeds</a:t>
            </a:r>
            <a:r>
              <a:rPr lang="en-US" sz="3600">
                <a:solidFill>
                  <a:srgbClr val="00A19B"/>
                </a:solidFill>
                <a:latin typeface="Arial"/>
              </a:rPr>
              <a:t>.</a:t>
            </a:r>
          </a:p>
          <a:p>
            <a:pPr marL="994410" lvl="1" indent="-497205" algn="l">
              <a:lnSpc>
                <a:spcPts val="4320"/>
              </a:lnSpc>
            </a:pPr>
            <a:endParaRPr lang="en-US" sz="3600">
              <a:solidFill>
                <a:srgbClr val="00A19B"/>
              </a:solidFill>
              <a:latin typeface="Arial"/>
            </a:endParaRPr>
          </a:p>
        </p:txBody>
      </p:sp>
      <p:sp>
        <p:nvSpPr>
          <p:cNvPr id="4" name="Freeform 4"/>
          <p:cNvSpPr/>
          <p:nvPr/>
        </p:nvSpPr>
        <p:spPr>
          <a:xfrm>
            <a:off x="15628690" y="7359528"/>
            <a:ext cx="2484999" cy="2563323"/>
          </a:xfrm>
          <a:custGeom>
            <a:avLst/>
            <a:gdLst/>
            <a:ahLst/>
            <a:cxnLst/>
            <a:rect l="l" t="t" r="r" b="b"/>
            <a:pathLst>
              <a:path w="2484999" h="2563323">
                <a:moveTo>
                  <a:pt x="0" y="0"/>
                </a:moveTo>
                <a:lnTo>
                  <a:pt x="2484999" y="0"/>
                </a:lnTo>
                <a:lnTo>
                  <a:pt x="2484999" y="2563323"/>
                </a:lnTo>
                <a:lnTo>
                  <a:pt x="0" y="2563323"/>
                </a:lnTo>
                <a:lnTo>
                  <a:pt x="0" y="0"/>
                </a:lnTo>
                <a:close/>
              </a:path>
            </a:pathLst>
          </a:custGeom>
          <a:blipFill>
            <a:blip r:embed="rId3"/>
            <a:stretch>
              <a:fillRect/>
            </a:stretch>
          </a:blipFill>
        </p:spPr>
      </p:sp>
      <p:sp>
        <p:nvSpPr>
          <p:cNvPr id="5" name="TextBox 5"/>
          <p:cNvSpPr txBox="1"/>
          <p:nvPr/>
        </p:nvSpPr>
        <p:spPr>
          <a:xfrm>
            <a:off x="1656900" y="924375"/>
            <a:ext cx="14974200" cy="1035261"/>
          </a:xfrm>
          <a:prstGeom prst="rect">
            <a:avLst/>
          </a:prstGeom>
        </p:spPr>
        <p:txBody>
          <a:bodyPr lIns="0" tIns="0" rIns="0" bIns="0" rtlCol="0" anchor="t">
            <a:spAutoFit/>
          </a:bodyPr>
          <a:lstStyle/>
          <a:p>
            <a:pPr algn="l">
              <a:lnSpc>
                <a:spcPts val="6156"/>
              </a:lnSpc>
            </a:pPr>
            <a:r>
              <a:rPr lang="en-US" sz="5700">
                <a:solidFill>
                  <a:srgbClr val="00A19B"/>
                </a:solidFill>
                <a:latin typeface="Arial Bold"/>
              </a:rPr>
              <a:t>II. </a:t>
            </a:r>
            <a:r>
              <a:rPr lang="en-US" sz="5700">
                <a:solidFill>
                  <a:srgbClr val="4A3E7B"/>
                </a:solidFill>
                <a:latin typeface="Arial"/>
              </a:rPr>
              <a:t>Child Protection Policy and DSL Meetings: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41000"/>
            </a:blip>
            <a:stretch>
              <a:fillRect t="-44680" b="-44680"/>
            </a:stretch>
          </a:blipFill>
        </p:spPr>
      </p:sp>
      <p:sp>
        <p:nvSpPr>
          <p:cNvPr id="3" name="TextBox 3"/>
          <p:cNvSpPr txBox="1"/>
          <p:nvPr/>
        </p:nvSpPr>
        <p:spPr>
          <a:xfrm>
            <a:off x="1656900" y="2461800"/>
            <a:ext cx="14974200" cy="4411464"/>
          </a:xfrm>
          <a:prstGeom prst="rect">
            <a:avLst/>
          </a:prstGeom>
        </p:spPr>
        <p:txBody>
          <a:bodyPr lIns="0" tIns="0" rIns="0" bIns="0" rtlCol="0" anchor="t">
            <a:spAutoFit/>
          </a:bodyPr>
          <a:lstStyle/>
          <a:p>
            <a:pPr marL="993953" lvl="1" indent="-496976" algn="l">
              <a:lnSpc>
                <a:spcPts val="4320"/>
              </a:lnSpc>
              <a:buFont typeface="Arial"/>
              <a:buChar char="•"/>
            </a:pPr>
            <a:r>
              <a:rPr lang="en-US" sz="3600" dirty="0">
                <a:solidFill>
                  <a:srgbClr val="4A3E7B"/>
                </a:solidFill>
                <a:latin typeface="Arial"/>
              </a:rPr>
              <a:t>All Trust schools use CPOMs for recording concerns and incidents.</a:t>
            </a:r>
          </a:p>
          <a:p>
            <a:pPr marL="994410" lvl="1" indent="-497205" algn="l">
              <a:lnSpc>
                <a:spcPts val="4320"/>
              </a:lnSpc>
              <a:buFont typeface="Arial"/>
              <a:buChar char="•"/>
            </a:pPr>
            <a:r>
              <a:rPr lang="en-US" sz="3600" dirty="0">
                <a:solidFill>
                  <a:srgbClr val="4A3E7B"/>
                </a:solidFill>
                <a:latin typeface="Arial"/>
              </a:rPr>
              <a:t>All schools use the Green Safe lanyards and this is explicitly taught to children.</a:t>
            </a:r>
          </a:p>
          <a:p>
            <a:pPr marL="994410" lvl="1" indent="-497205" algn="l">
              <a:lnSpc>
                <a:spcPts val="4320"/>
              </a:lnSpc>
              <a:buFont typeface="Arial"/>
              <a:buChar char="•"/>
            </a:pPr>
            <a:r>
              <a:rPr lang="en-US" sz="3600" dirty="0">
                <a:solidFill>
                  <a:srgbClr val="4A3E7B"/>
                </a:solidFill>
                <a:latin typeface="Arial"/>
              </a:rPr>
              <a:t>All SCRs are held centrally using the trust template, with audit tabs for regular review and feedback which forms part of the trust monitoring cycle </a:t>
            </a:r>
            <a:r>
              <a:rPr lang="en-US" sz="3600" dirty="0">
                <a:solidFill>
                  <a:srgbClr val="000000"/>
                </a:solidFill>
                <a:latin typeface="Arial"/>
              </a:rPr>
              <a:t>u</a:t>
            </a:r>
            <a:r>
              <a:rPr lang="en-US" sz="3600" dirty="0">
                <a:solidFill>
                  <a:srgbClr val="4A3E7B"/>
                </a:solidFill>
                <a:latin typeface="Arial"/>
              </a:rPr>
              <a:t>sing the trust template, with audit tabs for regular review and feedback which forms part of the trust monitoring cycle..</a:t>
            </a:r>
          </a:p>
          <a:p>
            <a:pPr marL="994410" lvl="1" indent="-497205" algn="l">
              <a:lnSpc>
                <a:spcPts val="4320"/>
              </a:lnSpc>
            </a:pPr>
            <a:endParaRPr lang="en-US" sz="3600" dirty="0">
              <a:solidFill>
                <a:srgbClr val="4A3E7B"/>
              </a:solidFill>
              <a:latin typeface="Arial"/>
            </a:endParaRPr>
          </a:p>
        </p:txBody>
      </p:sp>
      <p:sp>
        <p:nvSpPr>
          <p:cNvPr id="4" name="Freeform 4"/>
          <p:cNvSpPr/>
          <p:nvPr/>
        </p:nvSpPr>
        <p:spPr>
          <a:xfrm>
            <a:off x="16013417" y="8059917"/>
            <a:ext cx="2163453" cy="2227083"/>
          </a:xfrm>
          <a:custGeom>
            <a:avLst/>
            <a:gdLst/>
            <a:ahLst/>
            <a:cxnLst/>
            <a:rect l="l" t="t" r="r" b="b"/>
            <a:pathLst>
              <a:path w="2163453" h="2227083">
                <a:moveTo>
                  <a:pt x="0" y="0"/>
                </a:moveTo>
                <a:lnTo>
                  <a:pt x="2163453" y="0"/>
                </a:lnTo>
                <a:lnTo>
                  <a:pt x="2163453" y="2227083"/>
                </a:lnTo>
                <a:lnTo>
                  <a:pt x="0" y="2227083"/>
                </a:lnTo>
                <a:lnTo>
                  <a:pt x="0" y="0"/>
                </a:lnTo>
                <a:close/>
              </a:path>
            </a:pathLst>
          </a:custGeom>
          <a:blipFill>
            <a:blip r:embed="rId3"/>
            <a:stretch>
              <a:fillRect/>
            </a:stretch>
          </a:blipFill>
        </p:spPr>
      </p:sp>
      <p:sp>
        <p:nvSpPr>
          <p:cNvPr id="5" name="TextBox 5"/>
          <p:cNvSpPr txBox="1"/>
          <p:nvPr/>
        </p:nvSpPr>
        <p:spPr>
          <a:xfrm>
            <a:off x="1656900" y="924375"/>
            <a:ext cx="14974200" cy="795089"/>
          </a:xfrm>
          <a:prstGeom prst="rect">
            <a:avLst/>
          </a:prstGeom>
        </p:spPr>
        <p:txBody>
          <a:bodyPr lIns="0" tIns="0" rIns="0" bIns="0" rtlCol="0" anchor="t">
            <a:spAutoFit/>
          </a:bodyPr>
          <a:lstStyle/>
          <a:p>
            <a:pPr algn="l">
              <a:lnSpc>
                <a:spcPts val="6156"/>
              </a:lnSpc>
            </a:pPr>
            <a:r>
              <a:rPr lang="en-US" sz="5700" dirty="0">
                <a:solidFill>
                  <a:srgbClr val="30A195"/>
                </a:solidFill>
                <a:latin typeface="Arial Bold"/>
              </a:rPr>
              <a:t>III.</a:t>
            </a:r>
            <a:r>
              <a:rPr lang="en-US" sz="5700" dirty="0">
                <a:solidFill>
                  <a:srgbClr val="4A3E7B"/>
                </a:solidFill>
                <a:latin typeface="Arial Bold"/>
              </a:rPr>
              <a:t> Safeguarding Approaches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18999"/>
            </a:blip>
            <a:stretch>
              <a:fillRect t="-16666" b="-16666"/>
            </a:stretch>
          </a:blipFill>
        </p:spPr>
      </p:sp>
      <p:sp>
        <p:nvSpPr>
          <p:cNvPr id="3" name="TextBox 3"/>
          <p:cNvSpPr txBox="1"/>
          <p:nvPr/>
        </p:nvSpPr>
        <p:spPr>
          <a:xfrm>
            <a:off x="1656900" y="2461800"/>
            <a:ext cx="14974200" cy="7134225"/>
          </a:xfrm>
          <a:prstGeom prst="rect">
            <a:avLst/>
          </a:prstGeom>
        </p:spPr>
        <p:txBody>
          <a:bodyPr lIns="0" tIns="0" rIns="0" bIns="0" rtlCol="0" anchor="t">
            <a:spAutoFit/>
          </a:bodyPr>
          <a:lstStyle/>
          <a:p>
            <a:pPr marL="993953" lvl="1" indent="-496976">
              <a:lnSpc>
                <a:spcPts val="4320"/>
              </a:lnSpc>
              <a:buFont typeface="Arial"/>
              <a:buChar char="•"/>
            </a:pPr>
            <a:r>
              <a:rPr lang="en-US" sz="3600">
                <a:solidFill>
                  <a:srgbClr val="4A3E7B"/>
                </a:solidFill>
                <a:latin typeface="Arial"/>
              </a:rPr>
              <a:t>Headteachers are mandated to maintain a 2-year safeguarding training strategy adaptable to contextual changes</a:t>
            </a:r>
            <a:r>
              <a:rPr lang="en-US" sz="3600">
                <a:solidFill>
                  <a:srgbClr val="00A19B"/>
                </a:solidFill>
                <a:latin typeface="Arial"/>
              </a:rPr>
              <a:t>.</a:t>
            </a:r>
          </a:p>
          <a:p>
            <a:pPr marL="994410" lvl="1" indent="-497205" algn="l">
              <a:lnSpc>
                <a:spcPts val="4320"/>
              </a:lnSpc>
              <a:buFont typeface="Arial"/>
              <a:buChar char="•"/>
            </a:pPr>
            <a:r>
              <a:rPr lang="en-US" sz="3600">
                <a:solidFill>
                  <a:srgbClr val="4A3E7B"/>
                </a:solidFill>
                <a:latin typeface="Arial"/>
              </a:rPr>
              <a:t>Trust leader remains available for guidance and support on any safeguarding queries or issues.</a:t>
            </a:r>
          </a:p>
          <a:p>
            <a:pPr marL="994410" lvl="1" indent="-497205" algn="l">
              <a:lnSpc>
                <a:spcPts val="4320"/>
              </a:lnSpc>
              <a:buFont typeface="Arial"/>
              <a:buChar char="•"/>
            </a:pPr>
            <a:r>
              <a:rPr lang="en-US" sz="3600">
                <a:solidFill>
                  <a:srgbClr val="4A3E7B"/>
                </a:solidFill>
                <a:latin typeface="Arial"/>
              </a:rPr>
              <a:t>Annual training for all staff followed by regular dip testing throughout the year. This is  completed through the use of Quiz's, safeguarding boards in staff rooms and through briefing. New starters will receive training as part of their induction process. </a:t>
            </a:r>
          </a:p>
          <a:p>
            <a:pPr marL="994410" lvl="1" indent="-497205" algn="l">
              <a:lnSpc>
                <a:spcPts val="4320"/>
              </a:lnSpc>
              <a:buFont typeface="Arial"/>
              <a:buChar char="•"/>
            </a:pPr>
            <a:r>
              <a:rPr lang="en-US" sz="3600">
                <a:solidFill>
                  <a:srgbClr val="4A3E7B"/>
                </a:solidFill>
                <a:latin typeface="Arial"/>
              </a:rPr>
              <a:t>Staff are asked probing safeguarding training questions during visits by trust leaders.</a:t>
            </a:r>
          </a:p>
          <a:p>
            <a:pPr marL="994410" lvl="1" indent="-497205" algn="l">
              <a:lnSpc>
                <a:spcPts val="4320"/>
              </a:lnSpc>
              <a:buFont typeface="Arial"/>
              <a:buChar char="•"/>
            </a:pPr>
            <a:r>
              <a:rPr lang="en-US" sz="3600">
                <a:solidFill>
                  <a:srgbClr val="4A3E7B"/>
                </a:solidFill>
                <a:latin typeface="Arial"/>
              </a:rPr>
              <a:t>Regular training is provided for SCR compliance and employment checks by TSL.</a:t>
            </a:r>
          </a:p>
          <a:p>
            <a:pPr marL="994410" lvl="1" indent="-497205" algn="l">
              <a:lnSpc>
                <a:spcPts val="4320"/>
              </a:lnSpc>
            </a:pPr>
            <a:endParaRPr lang="en-US" sz="3600">
              <a:solidFill>
                <a:srgbClr val="4A3E7B"/>
              </a:solidFill>
              <a:latin typeface="Arial"/>
            </a:endParaRPr>
          </a:p>
        </p:txBody>
      </p:sp>
      <p:sp>
        <p:nvSpPr>
          <p:cNvPr id="4" name="Freeform 4"/>
          <p:cNvSpPr/>
          <p:nvPr/>
        </p:nvSpPr>
        <p:spPr>
          <a:xfrm>
            <a:off x="16163351" y="8042494"/>
            <a:ext cx="1935897" cy="1992836"/>
          </a:xfrm>
          <a:custGeom>
            <a:avLst/>
            <a:gdLst/>
            <a:ahLst/>
            <a:cxnLst/>
            <a:rect l="l" t="t" r="r" b="b"/>
            <a:pathLst>
              <a:path w="1935897" h="1992836">
                <a:moveTo>
                  <a:pt x="0" y="0"/>
                </a:moveTo>
                <a:lnTo>
                  <a:pt x="1935897" y="0"/>
                </a:lnTo>
                <a:lnTo>
                  <a:pt x="1935897" y="1992836"/>
                </a:lnTo>
                <a:lnTo>
                  <a:pt x="0" y="1992836"/>
                </a:lnTo>
                <a:lnTo>
                  <a:pt x="0" y="0"/>
                </a:lnTo>
                <a:close/>
              </a:path>
            </a:pathLst>
          </a:custGeom>
          <a:blipFill>
            <a:blip r:embed="rId3"/>
            <a:stretch>
              <a:fillRect/>
            </a:stretch>
          </a:blipFill>
        </p:spPr>
      </p:sp>
      <p:sp>
        <p:nvSpPr>
          <p:cNvPr id="5" name="TextBox 5"/>
          <p:cNvSpPr txBox="1"/>
          <p:nvPr/>
        </p:nvSpPr>
        <p:spPr>
          <a:xfrm>
            <a:off x="1656900" y="924375"/>
            <a:ext cx="14974200" cy="1035261"/>
          </a:xfrm>
          <a:prstGeom prst="rect">
            <a:avLst/>
          </a:prstGeom>
        </p:spPr>
        <p:txBody>
          <a:bodyPr lIns="0" tIns="0" rIns="0" bIns="0" rtlCol="0" anchor="t">
            <a:spAutoFit/>
          </a:bodyPr>
          <a:lstStyle/>
          <a:p>
            <a:pPr algn="l">
              <a:lnSpc>
                <a:spcPts val="6156"/>
              </a:lnSpc>
            </a:pPr>
            <a:r>
              <a:rPr lang="en-US" sz="5700">
                <a:solidFill>
                  <a:srgbClr val="30A195"/>
                </a:solidFill>
                <a:latin typeface="Arial Bold"/>
              </a:rPr>
              <a:t>IV.</a:t>
            </a:r>
            <a:r>
              <a:rPr lang="en-US" sz="5700">
                <a:solidFill>
                  <a:srgbClr val="4A3E7B"/>
                </a:solidFill>
                <a:latin typeface="Arial"/>
              </a:rPr>
              <a:t> Support and Training: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34000"/>
            </a:blip>
            <a:stretch>
              <a:fillRect t="-68081" b="-68081"/>
            </a:stretch>
          </a:blipFill>
        </p:spPr>
      </p:sp>
      <p:sp>
        <p:nvSpPr>
          <p:cNvPr id="3" name="TextBox 3"/>
          <p:cNvSpPr txBox="1"/>
          <p:nvPr/>
        </p:nvSpPr>
        <p:spPr>
          <a:xfrm>
            <a:off x="1656900" y="2461800"/>
            <a:ext cx="14974200" cy="3876675"/>
          </a:xfrm>
          <a:prstGeom prst="rect">
            <a:avLst/>
          </a:prstGeom>
        </p:spPr>
        <p:txBody>
          <a:bodyPr lIns="0" tIns="0" rIns="0" bIns="0" rtlCol="0" anchor="t">
            <a:spAutoFit/>
          </a:bodyPr>
          <a:lstStyle/>
          <a:p>
            <a:pPr marL="994410" lvl="1" indent="-497205" algn="l">
              <a:lnSpc>
                <a:spcPts val="4320"/>
              </a:lnSpc>
              <a:buFont typeface="Arial"/>
              <a:buChar char="•"/>
            </a:pPr>
            <a:r>
              <a:rPr lang="en-US" sz="3600">
                <a:solidFill>
                  <a:srgbClr val="4A3E7B"/>
                </a:solidFill>
                <a:latin typeface="Arial"/>
              </a:rPr>
              <a:t>Chief Operating Officer (COO) conductS biannual site walks with site managers to ensure physical safety measures.</a:t>
            </a:r>
          </a:p>
          <a:p>
            <a:pPr marL="994410" lvl="1" indent="-497205" algn="l">
              <a:lnSpc>
                <a:spcPts val="4320"/>
              </a:lnSpc>
              <a:buFont typeface="Arial"/>
              <a:buChar char="•"/>
            </a:pPr>
            <a:r>
              <a:rPr lang="en-US" sz="3600">
                <a:solidFill>
                  <a:srgbClr val="4A3E7B"/>
                </a:solidFill>
                <a:latin typeface="Arial"/>
              </a:rPr>
              <a:t>Governors and Trustees receive comprehensive training sessions by the Trust Safeguarding Lead.</a:t>
            </a:r>
          </a:p>
          <a:p>
            <a:pPr marL="994410" lvl="1" indent="-497205" algn="l">
              <a:lnSpc>
                <a:spcPts val="4320"/>
              </a:lnSpc>
              <a:buFont typeface="Arial"/>
              <a:buChar char="•"/>
            </a:pPr>
            <a:r>
              <a:rPr lang="en-US" sz="3600">
                <a:solidFill>
                  <a:srgbClr val="4A3E7B"/>
                </a:solidFill>
                <a:latin typeface="Arial"/>
              </a:rPr>
              <a:t>Post-visit audits are sent to Governors and Trustees for review, ensuring transparency and accountability.</a:t>
            </a:r>
          </a:p>
          <a:p>
            <a:pPr marL="994410" lvl="1" indent="-497205" algn="l">
              <a:lnSpc>
                <a:spcPts val="4320"/>
              </a:lnSpc>
            </a:pPr>
            <a:endParaRPr lang="en-US" sz="3600">
              <a:solidFill>
                <a:srgbClr val="4A3E7B"/>
              </a:solidFill>
              <a:latin typeface="Arial"/>
            </a:endParaRPr>
          </a:p>
        </p:txBody>
      </p:sp>
      <p:sp>
        <p:nvSpPr>
          <p:cNvPr id="4" name="Freeform 4"/>
          <p:cNvSpPr/>
          <p:nvPr/>
        </p:nvSpPr>
        <p:spPr>
          <a:xfrm>
            <a:off x="15779691" y="7914713"/>
            <a:ext cx="2095101" cy="2156721"/>
          </a:xfrm>
          <a:custGeom>
            <a:avLst/>
            <a:gdLst/>
            <a:ahLst/>
            <a:cxnLst/>
            <a:rect l="l" t="t" r="r" b="b"/>
            <a:pathLst>
              <a:path w="2095101" h="2156721">
                <a:moveTo>
                  <a:pt x="0" y="0"/>
                </a:moveTo>
                <a:lnTo>
                  <a:pt x="2095101" y="0"/>
                </a:lnTo>
                <a:lnTo>
                  <a:pt x="2095101" y="2156721"/>
                </a:lnTo>
                <a:lnTo>
                  <a:pt x="0" y="2156721"/>
                </a:lnTo>
                <a:lnTo>
                  <a:pt x="0" y="0"/>
                </a:lnTo>
                <a:close/>
              </a:path>
            </a:pathLst>
          </a:custGeom>
          <a:blipFill>
            <a:blip r:embed="rId3"/>
            <a:stretch>
              <a:fillRect/>
            </a:stretch>
          </a:blipFill>
        </p:spPr>
      </p:sp>
      <p:sp>
        <p:nvSpPr>
          <p:cNvPr id="5" name="TextBox 5"/>
          <p:cNvSpPr txBox="1"/>
          <p:nvPr/>
        </p:nvSpPr>
        <p:spPr>
          <a:xfrm>
            <a:off x="1656900" y="924375"/>
            <a:ext cx="14974200" cy="915543"/>
          </a:xfrm>
          <a:prstGeom prst="rect">
            <a:avLst/>
          </a:prstGeom>
        </p:spPr>
        <p:txBody>
          <a:bodyPr lIns="0" tIns="0" rIns="0" bIns="0" rtlCol="0" anchor="t">
            <a:spAutoFit/>
          </a:bodyPr>
          <a:lstStyle/>
          <a:p>
            <a:pPr algn="l">
              <a:lnSpc>
                <a:spcPts val="6156"/>
              </a:lnSpc>
            </a:pPr>
            <a:r>
              <a:rPr lang="en-US" sz="5700">
                <a:solidFill>
                  <a:srgbClr val="30A195"/>
                </a:solidFill>
                <a:latin typeface="Arial Bold"/>
              </a:rPr>
              <a:t>V.</a:t>
            </a:r>
            <a:r>
              <a:rPr lang="en-US" sz="5700">
                <a:solidFill>
                  <a:srgbClr val="4A3E7B"/>
                </a:solidFill>
                <a:latin typeface="Arial"/>
              </a:rPr>
              <a:t> Site Safety and Governance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24375"/>
            <a:ext cx="14974200" cy="1035261"/>
          </a:xfrm>
          <a:prstGeom prst="rect">
            <a:avLst/>
          </a:prstGeom>
        </p:spPr>
        <p:txBody>
          <a:bodyPr lIns="0" tIns="0" rIns="0" bIns="0" rtlCol="0" anchor="t">
            <a:spAutoFit/>
          </a:bodyPr>
          <a:lstStyle/>
          <a:p>
            <a:pPr algn="l">
              <a:lnSpc>
                <a:spcPts val="6156"/>
              </a:lnSpc>
            </a:pPr>
            <a:r>
              <a:rPr lang="en-US" sz="5700">
                <a:solidFill>
                  <a:srgbClr val="4A3E7B"/>
                </a:solidFill>
                <a:latin typeface="Arial"/>
              </a:rPr>
              <a:t>Goals:</a:t>
            </a:r>
          </a:p>
        </p:txBody>
      </p:sp>
      <p:sp>
        <p:nvSpPr>
          <p:cNvPr id="3" name="TextBox 3"/>
          <p:cNvSpPr txBox="1"/>
          <p:nvPr/>
        </p:nvSpPr>
        <p:spPr>
          <a:xfrm>
            <a:off x="1656900" y="2461800"/>
            <a:ext cx="14974200" cy="3333750"/>
          </a:xfrm>
          <a:prstGeom prst="rect">
            <a:avLst/>
          </a:prstGeom>
        </p:spPr>
        <p:txBody>
          <a:bodyPr lIns="0" tIns="0" rIns="0" bIns="0" rtlCol="0" anchor="t">
            <a:spAutoFit/>
          </a:bodyPr>
          <a:lstStyle/>
          <a:p>
            <a:pPr marL="994410" lvl="1" indent="-497205" algn="l">
              <a:lnSpc>
                <a:spcPts val="4320"/>
              </a:lnSpc>
              <a:buFont typeface="Arial"/>
              <a:buChar char="•"/>
            </a:pPr>
            <a:r>
              <a:rPr lang="en-US" sz="3600">
                <a:solidFill>
                  <a:srgbClr val="4A3E7B"/>
                </a:solidFill>
                <a:latin typeface="Arial"/>
              </a:rPr>
              <a:t>Provide a secure and caring environment for every child.</a:t>
            </a:r>
          </a:p>
          <a:p>
            <a:pPr marL="994410" lvl="1" indent="-497205" algn="l">
              <a:lnSpc>
                <a:spcPts val="4320"/>
              </a:lnSpc>
              <a:buFont typeface="Arial"/>
              <a:buChar char="•"/>
            </a:pPr>
            <a:r>
              <a:rPr lang="en-US" sz="3600">
                <a:solidFill>
                  <a:srgbClr val="4A3E7B"/>
                </a:solidFill>
                <a:latin typeface="Arial"/>
              </a:rPr>
              <a:t>Ensure a safeguarding culture through continuous training and support.</a:t>
            </a:r>
          </a:p>
          <a:p>
            <a:pPr marL="994410" lvl="1" indent="-497205" algn="l">
              <a:lnSpc>
                <a:spcPts val="4320"/>
              </a:lnSpc>
              <a:buFont typeface="Arial"/>
              <a:buChar char="•"/>
            </a:pPr>
            <a:r>
              <a:rPr lang="en-US" sz="3600">
                <a:solidFill>
                  <a:srgbClr val="4A3E7B"/>
                </a:solidFill>
                <a:latin typeface="Arial"/>
              </a:rPr>
              <a:t>Maintain compliance with evolving safeguarding standards and best practices.</a:t>
            </a:r>
          </a:p>
          <a:p>
            <a:pPr marL="994410" lvl="1" indent="-497205" algn="l">
              <a:lnSpc>
                <a:spcPts val="4320"/>
              </a:lnSpc>
            </a:pPr>
            <a:endParaRPr lang="en-US" sz="3600">
              <a:solidFill>
                <a:srgbClr val="4A3E7B"/>
              </a:solidFill>
              <a:latin typeface="Arial"/>
            </a:endParaRPr>
          </a:p>
        </p:txBody>
      </p:sp>
      <p:sp>
        <p:nvSpPr>
          <p:cNvPr id="4" name="Freeform 4"/>
          <p:cNvSpPr/>
          <p:nvPr/>
        </p:nvSpPr>
        <p:spPr>
          <a:xfrm>
            <a:off x="15551068" y="7510892"/>
            <a:ext cx="2487384" cy="2560542"/>
          </a:xfrm>
          <a:custGeom>
            <a:avLst/>
            <a:gdLst/>
            <a:ahLst/>
            <a:cxnLst/>
            <a:rect l="l" t="t" r="r" b="b"/>
            <a:pathLst>
              <a:path w="2487384" h="2560542">
                <a:moveTo>
                  <a:pt x="0" y="0"/>
                </a:moveTo>
                <a:lnTo>
                  <a:pt x="2487384" y="0"/>
                </a:lnTo>
                <a:lnTo>
                  <a:pt x="2487384" y="2560542"/>
                </a:lnTo>
                <a:lnTo>
                  <a:pt x="0" y="2560542"/>
                </a:lnTo>
                <a:lnTo>
                  <a:pt x="0" y="0"/>
                </a:lnTo>
                <a:close/>
              </a:path>
            </a:pathLst>
          </a:custGeom>
          <a:blipFill>
            <a:blip r:embed="rId2"/>
            <a:stretch>
              <a:fillRect/>
            </a:stretch>
          </a:blipFill>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24375"/>
            <a:ext cx="14974200" cy="1035261"/>
          </a:xfrm>
          <a:prstGeom prst="rect">
            <a:avLst/>
          </a:prstGeom>
        </p:spPr>
        <p:txBody>
          <a:bodyPr lIns="0" tIns="0" rIns="0" bIns="0" rtlCol="0" anchor="t">
            <a:spAutoFit/>
          </a:bodyPr>
          <a:lstStyle/>
          <a:p>
            <a:pPr algn="l">
              <a:lnSpc>
                <a:spcPts val="6156"/>
              </a:lnSpc>
            </a:pPr>
            <a:r>
              <a:rPr lang="en-US" sz="5700">
                <a:solidFill>
                  <a:srgbClr val="4A3E7B"/>
                </a:solidFill>
                <a:latin typeface="Arial"/>
              </a:rPr>
              <a:t>Measures for Success:</a:t>
            </a:r>
          </a:p>
        </p:txBody>
      </p:sp>
      <p:sp>
        <p:nvSpPr>
          <p:cNvPr id="3" name="TextBox 3"/>
          <p:cNvSpPr txBox="1"/>
          <p:nvPr/>
        </p:nvSpPr>
        <p:spPr>
          <a:xfrm>
            <a:off x="1656900" y="2461800"/>
            <a:ext cx="14974200" cy="6329362"/>
          </a:xfrm>
          <a:prstGeom prst="rect">
            <a:avLst/>
          </a:prstGeom>
        </p:spPr>
        <p:txBody>
          <a:bodyPr lIns="0" tIns="0" rIns="0" bIns="0" rtlCol="0" anchor="t">
            <a:spAutoFit/>
          </a:bodyPr>
          <a:lstStyle/>
          <a:p>
            <a:pPr marL="994410" lvl="1" indent="-497205" algn="l">
              <a:lnSpc>
                <a:spcPts val="4320"/>
              </a:lnSpc>
              <a:buFont typeface="Arial"/>
              <a:buChar char="•"/>
            </a:pPr>
            <a:r>
              <a:rPr lang="en-US" sz="3600">
                <a:solidFill>
                  <a:srgbClr val="4A3E7B"/>
                </a:solidFill>
                <a:latin typeface="Arial"/>
              </a:rPr>
              <a:t>Regular monitoring and review of safeguarding practices.</a:t>
            </a:r>
          </a:p>
          <a:p>
            <a:pPr marL="994410" lvl="1" indent="-497205" algn="l">
              <a:lnSpc>
                <a:spcPts val="4320"/>
              </a:lnSpc>
              <a:buFont typeface="Arial"/>
              <a:buChar char="•"/>
            </a:pPr>
            <a:r>
              <a:rPr lang="en-US" sz="3600">
                <a:solidFill>
                  <a:srgbClr val="4A3E7B"/>
                </a:solidFill>
                <a:latin typeface="Arial"/>
              </a:rPr>
              <a:t>High staff compliance with training and reporting protocols.</a:t>
            </a:r>
          </a:p>
          <a:p>
            <a:pPr marL="994410" lvl="1" indent="-497205" algn="l">
              <a:lnSpc>
                <a:spcPts val="4320"/>
              </a:lnSpc>
              <a:buFont typeface="Arial"/>
              <a:buChar char="•"/>
            </a:pPr>
            <a:r>
              <a:rPr lang="en-US" sz="3600">
                <a:solidFill>
                  <a:srgbClr val="4A3E7B"/>
                </a:solidFill>
                <a:latin typeface="Arial"/>
              </a:rPr>
              <a:t>Positive feedback and outcomes from audits and site visits.</a:t>
            </a:r>
          </a:p>
          <a:p>
            <a:pPr marL="994410" lvl="1" indent="-497205" algn="l">
              <a:lnSpc>
                <a:spcPts val="4320"/>
              </a:lnSpc>
              <a:buFont typeface="Arial"/>
              <a:buChar char="•"/>
            </a:pPr>
            <a:r>
              <a:rPr lang="en-US" sz="3600">
                <a:solidFill>
                  <a:srgbClr val="4A3E7B"/>
                </a:solidFill>
                <a:latin typeface="Arial"/>
              </a:rPr>
              <a:t>External reviews demonstrate strong compliance and excellent safeguarding cultures </a:t>
            </a:r>
          </a:p>
          <a:p>
            <a:pPr marL="994410" lvl="1" indent="-497205" algn="l">
              <a:lnSpc>
                <a:spcPts val="4320"/>
              </a:lnSpc>
            </a:pPr>
            <a:endParaRPr lang="en-US" sz="3600">
              <a:solidFill>
                <a:srgbClr val="4A3E7B"/>
              </a:solidFill>
              <a:latin typeface="Arial"/>
            </a:endParaRPr>
          </a:p>
        </p:txBody>
      </p:sp>
      <p:sp>
        <p:nvSpPr>
          <p:cNvPr id="4" name="Freeform 4"/>
          <p:cNvSpPr/>
          <p:nvPr/>
        </p:nvSpPr>
        <p:spPr>
          <a:xfrm>
            <a:off x="15538485" y="7510892"/>
            <a:ext cx="2487384" cy="2560542"/>
          </a:xfrm>
          <a:custGeom>
            <a:avLst/>
            <a:gdLst/>
            <a:ahLst/>
            <a:cxnLst/>
            <a:rect l="l" t="t" r="r" b="b"/>
            <a:pathLst>
              <a:path w="2487384" h="2560542">
                <a:moveTo>
                  <a:pt x="0" y="0"/>
                </a:moveTo>
                <a:lnTo>
                  <a:pt x="2487384" y="0"/>
                </a:lnTo>
                <a:lnTo>
                  <a:pt x="2487384" y="2560542"/>
                </a:lnTo>
                <a:lnTo>
                  <a:pt x="0" y="2560542"/>
                </a:lnTo>
                <a:lnTo>
                  <a:pt x="0" y="0"/>
                </a:lnTo>
                <a:close/>
              </a:path>
            </a:pathLst>
          </a:custGeom>
          <a:blipFill>
            <a:blip r:embed="rId2"/>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853BDD21BA75344ADD6D108719568A4" ma:contentTypeVersion="14" ma:contentTypeDescription="Create a new document." ma:contentTypeScope="" ma:versionID="049ef68ae243039295ee3a6945a2293e">
  <xsd:schema xmlns:xsd="http://www.w3.org/2001/XMLSchema" xmlns:xs="http://www.w3.org/2001/XMLSchema" xmlns:p="http://schemas.microsoft.com/office/2006/metadata/properties" xmlns:ns3="c0dca018-c153-4177-9580-007324fca659" xmlns:ns4="5a700a5b-6526-425c-a383-2c7e6b935a12" targetNamespace="http://schemas.microsoft.com/office/2006/metadata/properties" ma:root="true" ma:fieldsID="dfb309eae0f4daa693c66a56f36d1be5" ns3:_="" ns4:_="">
    <xsd:import namespace="c0dca018-c153-4177-9580-007324fca659"/>
    <xsd:import namespace="5a700a5b-6526-425c-a383-2c7e6b935a12"/>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DateTaken" minOccurs="0"/>
                <xsd:element ref="ns3:MediaServiceLocation" minOccurs="0"/>
                <xsd:element ref="ns3:MediaServiceObjectDetectorVersion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dca018-c153-4177-9580-007324fca6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_activity" ma:index="18"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700a5b-6526-425c-a383-2c7e6b935a1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c0dca018-c153-4177-9580-007324fca659" xsi:nil="true"/>
  </documentManagement>
</p:properties>
</file>

<file path=customXml/itemProps1.xml><?xml version="1.0" encoding="utf-8"?>
<ds:datastoreItem xmlns:ds="http://schemas.openxmlformats.org/officeDocument/2006/customXml" ds:itemID="{EE929D91-4300-451E-976C-8C49577195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dca018-c153-4177-9580-007324fca659"/>
    <ds:schemaRef ds:uri="5a700a5b-6526-425c-a383-2c7e6b935a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20E292C-5249-4F35-BD00-B50255450E5E}">
  <ds:schemaRefs>
    <ds:schemaRef ds:uri="http://schemas.microsoft.com/sharepoint/v3/contenttype/forms"/>
  </ds:schemaRefs>
</ds:datastoreItem>
</file>

<file path=customXml/itemProps3.xml><?xml version="1.0" encoding="utf-8"?>
<ds:datastoreItem xmlns:ds="http://schemas.openxmlformats.org/officeDocument/2006/customXml" ds:itemID="{6A5B11A6-01EE-43C2-8F9B-12A475CED4D0}">
  <ds:schemaRefs>
    <ds:schemaRef ds:uri="http://schemas.microsoft.com/office/2006/documentManagement/types"/>
    <ds:schemaRef ds:uri="http://schemas.microsoft.com/office/2006/metadata/properties"/>
    <ds:schemaRef ds:uri="c0dca018-c153-4177-9580-007324fca659"/>
    <ds:schemaRef ds:uri="http://schemas.openxmlformats.org/package/2006/metadata/core-properties"/>
    <ds:schemaRef ds:uri="http://schemas.microsoft.com/office/infopath/2007/PartnerControls"/>
    <ds:schemaRef ds:uri="http://purl.org/dc/terms/"/>
    <ds:schemaRef ds:uri="http://www.w3.org/XML/1998/namespace"/>
    <ds:schemaRef ds:uri="5a700a5b-6526-425c-a383-2c7e6b935a12"/>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TotalTime>
  <Words>519</Words>
  <Application>Microsoft Office PowerPoint</Application>
  <PresentationFormat>Custom</PresentationFormat>
  <Paragraphs>44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TT Rounds Condensed</vt:lpstr>
      <vt:lpstr>Calibri</vt:lpstr>
      <vt:lpstr>Arial</vt:lpstr>
      <vt:lpstr>Arial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Scholars Safeguarding Strategy 23.pptx</dc:title>
  <dc:creator>SCoy</dc:creator>
  <cp:lastModifiedBy>Samuel Coy</cp:lastModifiedBy>
  <cp:revision>2</cp:revision>
  <dcterms:created xsi:type="dcterms:W3CDTF">2006-08-16T00:00:00Z</dcterms:created>
  <dcterms:modified xsi:type="dcterms:W3CDTF">2024-01-17T16:02:20Z</dcterms:modified>
  <dc:identifier>DAF6Jskn_OA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0x0101001853BDD21BA75344ADD6D108719568A4</vt:lpwstr>
  </property>
</Properties>
</file>