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58"/>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Lst>
  <p:sldSz cx="18288000" cy="10287000"/>
  <p:notesSz cx="6858000" cy="9144000"/>
  <p:embeddedFontLst>
    <p:embeddedFont>
      <p:font typeface="Arial Bold" panose="020B0704020202020204" pitchFamily="34" charset="0"/>
      <p:regular r:id="rId59"/>
      <p:bold r:id="rId60"/>
    </p:embeddedFont>
    <p:embeddedFont>
      <p:font typeface="Arial Italics" panose="020B0604020202020204" charset="0"/>
      <p:regular r:id="rId61"/>
    </p:embeddedFont>
    <p:embeddedFont>
      <p:font typeface="Garamond" panose="02020404030301010803" pitchFamily="18" charset="0"/>
      <p:regular r:id="rId62"/>
      <p:bold r:id="rId63"/>
      <p:italic r:id="rId64"/>
    </p:embeddedFont>
    <p:embeddedFont>
      <p:font typeface="Garamond Bold" panose="02020804030307010803" pitchFamily="18" charset="0"/>
      <p:regular r:id="rId65"/>
      <p:bold r:id="rId6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CEF3FD9-EE02-216C-F0DD-7E66DECB23CE}" v="524" dt="2024-03-07T14:48:32.0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54" d="100"/>
          <a:sy n="54" d="100"/>
        </p:scale>
        <p:origin x="75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font" Target="fonts/font5.fntdata"/><Relationship Id="rId68" Type="http://schemas.openxmlformats.org/officeDocument/2006/relationships/viewProps" Target="viewProps.xml"/><Relationship Id="rId7" Type="http://schemas.openxmlformats.org/officeDocument/2006/relationships/slide" Target="slides/slide3.xml"/><Relationship Id="rId71"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66" Type="http://schemas.openxmlformats.org/officeDocument/2006/relationships/font" Target="fonts/font8.fntdata"/><Relationship Id="rId5" Type="http://schemas.openxmlformats.org/officeDocument/2006/relationships/slide" Target="slides/slide1.xml"/><Relationship Id="rId61" Type="http://schemas.openxmlformats.org/officeDocument/2006/relationships/font" Target="fonts/font3.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font" Target="fonts/font6.fntdata"/><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1.fntdata"/><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font" Target="fonts/font4.fntdata"/><Relationship Id="rId7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font" Target="fonts/font2.fntdata"/><Relationship Id="rId65" Type="http://schemas.openxmlformats.org/officeDocument/2006/relationships/font" Target="fonts/font7.fntdata"/><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uel Coy" userId="S::scoy@scholarstrust.co.uk::1174c360-4492-4328-b7f7-3efee6dfc247" providerId="AD" clId="Web-{CCEF3FD9-EE02-216C-F0DD-7E66DECB23CE}"/>
    <pc:docChg chg="modSld">
      <pc:chgData name="Samuel Coy" userId="S::scoy@scholarstrust.co.uk::1174c360-4492-4328-b7f7-3efee6dfc247" providerId="AD" clId="Web-{CCEF3FD9-EE02-216C-F0DD-7E66DECB23CE}" dt="2024-03-07T14:48:32.021" v="314" actId="1076"/>
      <pc:docMkLst>
        <pc:docMk/>
      </pc:docMkLst>
      <pc:sldChg chg="modSp">
        <pc:chgData name="Samuel Coy" userId="S::scoy@scholarstrust.co.uk::1174c360-4492-4328-b7f7-3efee6dfc247" providerId="AD" clId="Web-{CCEF3FD9-EE02-216C-F0DD-7E66DECB23CE}" dt="2024-03-07T13:45:36.429" v="121" actId="20577"/>
        <pc:sldMkLst>
          <pc:docMk/>
          <pc:sldMk cId="0" sldId="256"/>
        </pc:sldMkLst>
        <pc:spChg chg="mod">
          <ac:chgData name="Samuel Coy" userId="S::scoy@scholarstrust.co.uk::1174c360-4492-4328-b7f7-3efee6dfc247" providerId="AD" clId="Web-{CCEF3FD9-EE02-216C-F0DD-7E66DECB23CE}" dt="2024-03-07T13:45:36.429" v="121" actId="20577"/>
          <ac:spMkLst>
            <pc:docMk/>
            <pc:sldMk cId="0" sldId="256"/>
            <ac:spMk id="4" creationId="{00000000-0000-0000-0000-000000000000}"/>
          </ac:spMkLst>
        </pc:spChg>
      </pc:sldChg>
      <pc:sldChg chg="addSp delSp modSp">
        <pc:chgData name="Samuel Coy" userId="S::scoy@scholarstrust.co.uk::1174c360-4492-4328-b7f7-3efee6dfc247" providerId="AD" clId="Web-{CCEF3FD9-EE02-216C-F0DD-7E66DECB23CE}" dt="2024-03-07T14:48:32.021" v="314" actId="1076"/>
        <pc:sldMkLst>
          <pc:docMk/>
          <pc:sldMk cId="0" sldId="257"/>
        </pc:sldMkLst>
        <pc:spChg chg="mod">
          <ac:chgData name="Samuel Coy" userId="S::scoy@scholarstrust.co.uk::1174c360-4492-4328-b7f7-3efee6dfc247" providerId="AD" clId="Web-{CCEF3FD9-EE02-216C-F0DD-7E66DECB23CE}" dt="2024-03-07T14:45:27.936" v="284" actId="20577"/>
          <ac:spMkLst>
            <pc:docMk/>
            <pc:sldMk cId="0" sldId="257"/>
            <ac:spMk id="5" creationId="{00000000-0000-0000-0000-000000000000}"/>
          </ac:spMkLst>
        </pc:spChg>
        <pc:spChg chg="mod">
          <ac:chgData name="Samuel Coy" userId="S::scoy@scholarstrust.co.uk::1174c360-4492-4328-b7f7-3efee6dfc247" providerId="AD" clId="Web-{CCEF3FD9-EE02-216C-F0DD-7E66DECB23CE}" dt="2024-03-07T14:46:46.361" v="294" actId="20577"/>
          <ac:spMkLst>
            <pc:docMk/>
            <pc:sldMk cId="0" sldId="257"/>
            <ac:spMk id="6" creationId="{00000000-0000-0000-0000-000000000000}"/>
          </ac:spMkLst>
        </pc:spChg>
        <pc:spChg chg="mod">
          <ac:chgData name="Samuel Coy" userId="S::scoy@scholarstrust.co.uk::1174c360-4492-4328-b7f7-3efee6dfc247" providerId="AD" clId="Web-{CCEF3FD9-EE02-216C-F0DD-7E66DECB23CE}" dt="2024-03-07T14:48:32.021" v="314" actId="1076"/>
          <ac:spMkLst>
            <pc:docMk/>
            <pc:sldMk cId="0" sldId="257"/>
            <ac:spMk id="7" creationId="{00000000-0000-0000-0000-000000000000}"/>
          </ac:spMkLst>
        </pc:spChg>
        <pc:spChg chg="add del mod">
          <ac:chgData name="Samuel Coy" userId="S::scoy@scholarstrust.co.uk::1174c360-4492-4328-b7f7-3efee6dfc247" providerId="AD" clId="Web-{CCEF3FD9-EE02-216C-F0DD-7E66DECB23CE}" dt="2024-03-07T14:46:05.047" v="290"/>
          <ac:spMkLst>
            <pc:docMk/>
            <pc:sldMk cId="0" sldId="257"/>
            <ac:spMk id="10" creationId="{E6F88163-07F8-F8D9-8EC8-9A7F462EFA83}"/>
          </ac:spMkLst>
        </pc:spChg>
        <pc:picChg chg="add mod">
          <ac:chgData name="Samuel Coy" userId="S::scoy@scholarstrust.co.uk::1174c360-4492-4328-b7f7-3efee6dfc247" providerId="AD" clId="Web-{CCEF3FD9-EE02-216C-F0DD-7E66DECB23CE}" dt="2024-03-07T14:46:53.830" v="296" actId="1076"/>
          <ac:picMkLst>
            <pc:docMk/>
            <pc:sldMk cId="0" sldId="257"/>
            <ac:picMk id="11" creationId="{2B6C2587-40DB-2936-E832-3A9A408BCA98}"/>
          </ac:picMkLst>
        </pc:picChg>
        <pc:picChg chg="add mod">
          <ac:chgData name="Samuel Coy" userId="S::scoy@scholarstrust.co.uk::1174c360-4492-4328-b7f7-3efee6dfc247" providerId="AD" clId="Web-{CCEF3FD9-EE02-216C-F0DD-7E66DECB23CE}" dt="2024-03-07T14:48:13.942" v="304" actId="1076"/>
          <ac:picMkLst>
            <pc:docMk/>
            <pc:sldMk cId="0" sldId="257"/>
            <ac:picMk id="12" creationId="{85533D9D-A795-65B0-EE20-C8DB31758DA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07.03.2024</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NPQML</a:t>
            </a:r>
          </a:p>
          <a:p>
            <a:r>
              <a:rPr lang="en-US"/>
              <a:t>NPQSL</a:t>
            </a:r>
          </a:p>
          <a:p>
            <a:r>
              <a:rPr lang="en-US"/>
              <a:t>NPQH</a:t>
            </a:r>
          </a:p>
          <a:p>
            <a:r>
              <a:rPr lang="en-US"/>
              <a:t>NPQEL</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Resource to support 'Our Own Schools'</a:t>
            </a:r>
          </a:p>
          <a:p>
            <a:r>
              <a:rPr lang="en-US"/>
              <a:t>50</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3/7/2024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gov.uk/government/organisations/standards-and-testing-agency"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gov.uk/guidance/what-academies-free-schools-and-colleges-should-publish-online"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hyperlink" Target="https://www.gov.uk/government/publications/send-code-of-practice-0-to-25"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www.gov.uk/guidance/pupil-premium-effective-use-and-accountability#effective-use-of-funding" TargetMode="External"/><Relationship Id="rId2" Type="http://schemas.openxmlformats.org/officeDocument/2006/relationships/hyperlink" Target="https://www.gov.uk/government/publications/supporting-the-attainment-of-disadvantaged-pupils"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hyperlink" Target="https://www.gov.uk/government/publications/early-years-foundation-stage-framework--2"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hyperlink" Target="https://www.gov.uk/government/publications/re-and-collective-worship-in-academies-and-free-schools/religious-education-re-and-collective-worship-in-academies-and-free-schools"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hyperlink" Target="https://www.gov.uk/government/publications/re-and-collective-worship-in-academies-and-free-schools/religious-education-re-and-collective-worship-in-academies-and-free-schools"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gov.uk/discrimination-your-rights%20%20https:/www.equalityhumanrights.com/en/equality-act/equality-act-2010"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hyperlink" Target="http://www.tauntonteachingalliance.co.uk/wp-content/uploads/2016/09/Dylan-Wiliam-Principled-curriculum-design.pdf"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s://www.aft.org/sites/default/files/periodicals/Rosenshine.pdf" TargetMode="External"/><Relationship Id="rId2" Type="http://schemas.openxmlformats.org/officeDocument/2006/relationships/hyperlink" Target="https://www.senecalearning.com/blog/10-principles-of-instruction-helping-teachers-develop-effective-lessons/" TargetMode="Externa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hyperlink" Target="https://www.aft.org/sites/default/files/periodicals/Rosenshine.pdf" TargetMode="External"/><Relationship Id="rId2" Type="http://schemas.openxmlformats.org/officeDocument/2006/relationships/hyperlink" Target="https://www.senecalearning.com/blog/10-principles-of-instruction-helping-teachers-develop-effective-lessons/" TargetMode="Externa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s://improvingteaching.co.uk/2018/06/03/what-is-responsive-teaching/" TargetMode="External"/><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813228/Research_for_EIF_framework_100619__16_.pdf"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https://educationendowmentfoundation.org.uk/tools/guidance-reports/"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hyperlink" Target="https://educationendowmentfoundation.org.uk/evidence-summaries/teaching-learning-toolkit/"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www.ambition.org.uk/research-and-insight/learning-curriculum/"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hyperlink" Target="https://educationendowmentfoundation.org.uk/evidence-summaries/teaching-learning-toolkit/meta-cognition-and-self-regulation/" TargetMode="External"/><Relationship Id="rId4" Type="http://schemas.openxmlformats.org/officeDocument/2006/relationships/hyperlink" Target="https://www.ambition.org.uk/research-and-insight/learning-what-is-it/" TargetMode="Externa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hyperlink" Target="https://www.gov.uk/guidance/get-support-from-your-local-computing-hub" TargetMode="External"/><Relationship Id="rId3" Type="http://schemas.openxmlformats.org/officeDocument/2006/relationships/hyperlink" Target="https://www.gov.uk/guidance/teaching-school-hubs" TargetMode="External"/><Relationship Id="rId7" Type="http://schemas.openxmlformats.org/officeDocument/2006/relationships/hyperlink" Target="https://www.gov.uk/guidance/behaviour-hubs"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hyperlink" Target="https://www.gov.uk/guidance/get-support-from-your-local-maths-hub" TargetMode="External"/><Relationship Id="rId5" Type="http://schemas.openxmlformats.org/officeDocument/2006/relationships/hyperlink" Target="https://www.gov.uk/guidance/get-support-from-your-local-english-education-hub" TargetMode="External"/><Relationship Id="rId10" Type="http://schemas.openxmlformats.org/officeDocument/2006/relationships/hyperlink" Target="https://www.stem.org.uk/stem-ambassadors/local-stem-ambassador-hubs" TargetMode="External"/><Relationship Id="rId4" Type="http://schemas.openxmlformats.org/officeDocument/2006/relationships/hyperlink" Target="https://researchschool.org.uk/" TargetMode="External"/><Relationship Id="rId9" Type="http://schemas.openxmlformats.org/officeDocument/2006/relationships/hyperlink" Target="https://www.sendgateway.org.uk/"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mailto:COO@SCHOLARSTRUST.CO.UK" TargetMode="Externa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8.svg"/></Relationships>
</file>

<file path=ppt/slides/_rels/slide32.xml.rels><?xml version="1.0" encoding="UTF-8" standalone="yes"?>
<Relationships xmlns="http://schemas.openxmlformats.org/package/2006/relationships"><Relationship Id="rId3" Type="http://schemas.openxmlformats.org/officeDocument/2006/relationships/hyperlink" Target="http://edglossary.org/professional-development/"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hyperlink" Target="https://www.gov.uk/guidance/system-leaders-who-they-are-and-what-they-do#national-leaders-of-education-nles" TargetMode="External"/><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hyperlink" Target="https://tdtrust.org/" TargetMode="External"/><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hyperlink" Target="https://www.gov.uk/government/publications/standard-for-teachers-professional-development" TargetMode="Externa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hyperlink" Target="https://www.gov.uk/government/collections/national-curriculum" TargetMode="Externa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hyperlink" Target="https://assets.publishing.service.gov.uk/government/uploads/system/uploads/attachment_data/file/813228/Research_for_EIF_framework_100619__16_.pdf" TargetMode="Externa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298420/phonics_core_criteria_and_the_self-assessment_process.pdf" TargetMode="External"/><Relationship Id="rId2" Type="http://schemas.openxmlformats.org/officeDocument/2006/relationships/hyperlink" Target="https://www.gov.uk/government/collections/phonics" TargetMode="Externa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hyperlink" Target="https://www.gov.uk/government/publications/promoting-fundamental-british-values-through-smsc" TargetMode="Externa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hyperlink" Target="https://schoolleaders.thekeysupport.com/curriculum-and-learning/curriculum-guidance-all-phases/structuring-curriculum/anti-racism-how-review-and-re-frame-your-curriculum/" TargetMode="External"/><Relationship Id="rId2" Type="http://schemas.openxmlformats.org/officeDocument/2006/relationships/hyperlink" Target="https://assets.publishing.service.gov.uk/government/uploads/system/uploads/attachment_data/file/849654/Character_Education_Framework_Guidance.pdf" TargetMode="Externa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hyperlink" Target="https://theblackcurriculum.com/s/TBC-2021-Report.pdf" TargetMode="External"/><Relationship Id="rId2" Type="http://schemas.openxmlformats.org/officeDocument/2006/relationships/hyperlink" Target="https://schoolleaders.thekeysupport.com/curriculum-and-learning/curriculum-guidance-all-phases/structuring-curriculum/anti-racism-how-review-and-re-frame-your-curriculum/" TargetMode="Externa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alphaModFix amt="58000"/>
            </a:blip>
            <a:stretch>
              <a:fillRect t="-9627" b="-9627"/>
            </a:stretch>
          </a:blipFill>
        </p:spPr>
      </p:sp>
      <p:sp>
        <p:nvSpPr>
          <p:cNvPr id="3" name="Freeform 3"/>
          <p:cNvSpPr/>
          <p:nvPr/>
        </p:nvSpPr>
        <p:spPr>
          <a:xfrm>
            <a:off x="7047598" y="112684"/>
            <a:ext cx="3626960" cy="2428838"/>
          </a:xfrm>
          <a:custGeom>
            <a:avLst/>
            <a:gdLst/>
            <a:ahLst/>
            <a:cxnLst/>
            <a:rect l="l" t="t" r="r" b="b"/>
            <a:pathLst>
              <a:path w="3626960" h="2428838">
                <a:moveTo>
                  <a:pt x="0" y="0"/>
                </a:moveTo>
                <a:lnTo>
                  <a:pt x="3626960" y="0"/>
                </a:lnTo>
                <a:lnTo>
                  <a:pt x="3626960" y="2428838"/>
                </a:lnTo>
                <a:lnTo>
                  <a:pt x="0" y="2428838"/>
                </a:lnTo>
                <a:lnTo>
                  <a:pt x="0" y="0"/>
                </a:lnTo>
                <a:close/>
              </a:path>
            </a:pathLst>
          </a:custGeom>
          <a:blipFill>
            <a:blip r:embed="rId3"/>
            <a:stretch>
              <a:fillRect b="-16663"/>
            </a:stretch>
          </a:blipFill>
        </p:spPr>
      </p:sp>
      <p:sp>
        <p:nvSpPr>
          <p:cNvPr id="4" name="TextBox 4"/>
          <p:cNvSpPr txBox="1"/>
          <p:nvPr/>
        </p:nvSpPr>
        <p:spPr>
          <a:xfrm>
            <a:off x="4016135" y="3846065"/>
            <a:ext cx="10621496" cy="1907289"/>
          </a:xfrm>
          <a:prstGeom prst="rect">
            <a:avLst/>
          </a:prstGeom>
        </p:spPr>
        <p:txBody>
          <a:bodyPr lIns="0" tIns="0" rIns="0" bIns="0" rtlCol="0" anchor="t">
            <a:spAutoFit/>
          </a:bodyPr>
          <a:lstStyle/>
          <a:p>
            <a:pPr algn="ctr">
              <a:lnSpc>
                <a:spcPts val="6912"/>
              </a:lnSpc>
            </a:pPr>
            <a:r>
              <a:rPr lang="en-US" sz="6400" dirty="0">
                <a:solidFill>
                  <a:srgbClr val="463978"/>
                </a:solidFill>
                <a:latin typeface="Arial Bold"/>
              </a:rPr>
              <a:t>Scholars Curriculum</a:t>
            </a:r>
          </a:p>
          <a:p>
            <a:pPr algn="ctr">
              <a:lnSpc>
                <a:spcPts val="6912"/>
              </a:lnSpc>
            </a:pPr>
            <a:r>
              <a:rPr lang="en-US" sz="6400" dirty="0">
                <a:solidFill>
                  <a:srgbClr val="463978"/>
                </a:solidFill>
                <a:latin typeface="Arial Bold"/>
              </a:rPr>
              <a:t>Intent Framework</a:t>
            </a:r>
          </a:p>
        </p:txBody>
      </p:sp>
      <p:sp>
        <p:nvSpPr>
          <p:cNvPr id="5" name="TextBox 5"/>
          <p:cNvSpPr txBox="1"/>
          <p:nvPr/>
        </p:nvSpPr>
        <p:spPr>
          <a:xfrm>
            <a:off x="339737" y="6586546"/>
            <a:ext cx="17501367" cy="1257300"/>
          </a:xfrm>
          <a:prstGeom prst="rect">
            <a:avLst/>
          </a:prstGeom>
        </p:spPr>
        <p:txBody>
          <a:bodyPr lIns="0" tIns="0" rIns="0" bIns="0" rtlCol="0" anchor="t">
            <a:spAutoFit/>
          </a:bodyPr>
          <a:lstStyle/>
          <a:p>
            <a:pPr algn="ctr">
              <a:lnSpc>
                <a:spcPts val="4679"/>
              </a:lnSpc>
            </a:pPr>
            <a:r>
              <a:rPr lang="en-US" sz="3899">
                <a:solidFill>
                  <a:srgbClr val="463978"/>
                </a:solidFill>
                <a:latin typeface="Arial Bold"/>
              </a:rPr>
              <a:t>"Every child, in every school, has access to excellent education and character development in a secure and caring environment."</a:t>
            </a:r>
          </a:p>
        </p:txBody>
      </p:sp>
      <p:sp>
        <p:nvSpPr>
          <p:cNvPr id="6" name="TextBox 6"/>
          <p:cNvSpPr txBox="1"/>
          <p:nvPr/>
        </p:nvSpPr>
        <p:spPr>
          <a:xfrm>
            <a:off x="3779673" y="2751072"/>
            <a:ext cx="10621496" cy="894968"/>
          </a:xfrm>
          <a:prstGeom prst="rect">
            <a:avLst/>
          </a:prstGeom>
        </p:spPr>
        <p:txBody>
          <a:bodyPr lIns="0" tIns="0" rIns="0" bIns="0" rtlCol="0" anchor="t">
            <a:spAutoFit/>
          </a:bodyPr>
          <a:lstStyle/>
          <a:p>
            <a:pPr algn="ctr">
              <a:lnSpc>
                <a:spcPts val="6047"/>
              </a:lnSpc>
            </a:pPr>
            <a:r>
              <a:rPr lang="en-US" sz="5599">
                <a:solidFill>
                  <a:srgbClr val="463978"/>
                </a:solidFill>
                <a:latin typeface="Arial Bold"/>
              </a:rPr>
              <a:t>STRIVING FOR EXCELLENCE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359074" y="209654"/>
            <a:ext cx="4280161" cy="3929684"/>
            <a:chOff x="0" y="0"/>
            <a:chExt cx="5706882" cy="5239578"/>
          </a:xfrm>
        </p:grpSpPr>
        <p:sp>
          <p:nvSpPr>
            <p:cNvPr id="3" name="Freeform 3"/>
            <p:cNvSpPr/>
            <p:nvPr/>
          </p:nvSpPr>
          <p:spPr>
            <a:xfrm>
              <a:off x="25400" y="25400"/>
              <a:ext cx="5656072" cy="5188712"/>
            </a:xfrm>
            <a:custGeom>
              <a:avLst/>
              <a:gdLst/>
              <a:ahLst/>
              <a:cxnLst/>
              <a:rect l="l" t="t" r="r" b="b"/>
              <a:pathLst>
                <a:path w="5656072" h="5188712">
                  <a:moveTo>
                    <a:pt x="0" y="2594356"/>
                  </a:moveTo>
                  <a:cubicBezTo>
                    <a:pt x="0" y="1161542"/>
                    <a:pt x="1266190" y="0"/>
                    <a:pt x="2828036" y="0"/>
                  </a:cubicBezTo>
                  <a:cubicBezTo>
                    <a:pt x="4389882" y="0"/>
                    <a:pt x="5656072" y="1161542"/>
                    <a:pt x="5656072" y="2594356"/>
                  </a:cubicBezTo>
                  <a:cubicBezTo>
                    <a:pt x="5656072" y="4027170"/>
                    <a:pt x="4389882" y="5188712"/>
                    <a:pt x="2828036" y="5188712"/>
                  </a:cubicBezTo>
                  <a:cubicBezTo>
                    <a:pt x="1266190" y="5188712"/>
                    <a:pt x="0" y="4027170"/>
                    <a:pt x="0" y="2594356"/>
                  </a:cubicBezTo>
                  <a:close/>
                </a:path>
              </a:pathLst>
            </a:custGeom>
            <a:solidFill>
              <a:srgbClr val="463978"/>
            </a:solidFill>
          </p:spPr>
        </p:sp>
        <p:sp>
          <p:nvSpPr>
            <p:cNvPr id="4" name="Freeform 4"/>
            <p:cNvSpPr/>
            <p:nvPr/>
          </p:nvSpPr>
          <p:spPr>
            <a:xfrm>
              <a:off x="0" y="0"/>
              <a:ext cx="5706872" cy="5239639"/>
            </a:xfrm>
            <a:custGeom>
              <a:avLst/>
              <a:gdLst/>
              <a:ahLst/>
              <a:cxnLst/>
              <a:rect l="l" t="t" r="r" b="b"/>
              <a:pathLst>
                <a:path w="5706872" h="5239639">
                  <a:moveTo>
                    <a:pt x="0" y="2619756"/>
                  </a:moveTo>
                  <a:cubicBezTo>
                    <a:pt x="0" y="1170940"/>
                    <a:pt x="1279652" y="0"/>
                    <a:pt x="2853436" y="0"/>
                  </a:cubicBezTo>
                  <a:cubicBezTo>
                    <a:pt x="4427220" y="0"/>
                    <a:pt x="5706872" y="1170940"/>
                    <a:pt x="5706872" y="2619756"/>
                  </a:cubicBezTo>
                  <a:lnTo>
                    <a:pt x="5681472" y="2619756"/>
                  </a:lnTo>
                  <a:lnTo>
                    <a:pt x="5706872" y="2619756"/>
                  </a:lnTo>
                  <a:cubicBezTo>
                    <a:pt x="5706872" y="4068699"/>
                    <a:pt x="4427220" y="5239512"/>
                    <a:pt x="2853436" y="5239512"/>
                  </a:cubicBezTo>
                  <a:lnTo>
                    <a:pt x="2853436" y="5214112"/>
                  </a:lnTo>
                  <a:lnTo>
                    <a:pt x="2853436" y="5239512"/>
                  </a:lnTo>
                  <a:cubicBezTo>
                    <a:pt x="1279652" y="5239639"/>
                    <a:pt x="0" y="4068699"/>
                    <a:pt x="0" y="2619756"/>
                  </a:cubicBezTo>
                  <a:lnTo>
                    <a:pt x="25400" y="2619756"/>
                  </a:lnTo>
                  <a:lnTo>
                    <a:pt x="50800" y="2619756"/>
                  </a:lnTo>
                  <a:lnTo>
                    <a:pt x="25400" y="2619756"/>
                  </a:lnTo>
                  <a:lnTo>
                    <a:pt x="0" y="2619756"/>
                  </a:lnTo>
                  <a:moveTo>
                    <a:pt x="50800" y="2619756"/>
                  </a:moveTo>
                  <a:cubicBezTo>
                    <a:pt x="50800" y="2633726"/>
                    <a:pt x="39370" y="2645156"/>
                    <a:pt x="25400" y="2645156"/>
                  </a:cubicBezTo>
                  <a:cubicBezTo>
                    <a:pt x="11430" y="2645156"/>
                    <a:pt x="0" y="2633726"/>
                    <a:pt x="0" y="2619756"/>
                  </a:cubicBezTo>
                  <a:cubicBezTo>
                    <a:pt x="0" y="2605786"/>
                    <a:pt x="11430" y="2594356"/>
                    <a:pt x="25400" y="2594356"/>
                  </a:cubicBezTo>
                  <a:cubicBezTo>
                    <a:pt x="39370" y="2594356"/>
                    <a:pt x="50800" y="2605786"/>
                    <a:pt x="50800" y="2619756"/>
                  </a:cubicBezTo>
                  <a:cubicBezTo>
                    <a:pt x="50800" y="4036568"/>
                    <a:pt x="1303528" y="5188712"/>
                    <a:pt x="2853436" y="5188712"/>
                  </a:cubicBezTo>
                  <a:cubicBezTo>
                    <a:pt x="4403344" y="5188712"/>
                    <a:pt x="5656072" y="4036568"/>
                    <a:pt x="5656072" y="2619756"/>
                  </a:cubicBezTo>
                  <a:cubicBezTo>
                    <a:pt x="5656072" y="1202944"/>
                    <a:pt x="4403344" y="50800"/>
                    <a:pt x="2853436" y="50800"/>
                  </a:cubicBezTo>
                  <a:lnTo>
                    <a:pt x="2853436" y="25400"/>
                  </a:lnTo>
                  <a:lnTo>
                    <a:pt x="2853436" y="50800"/>
                  </a:lnTo>
                  <a:cubicBezTo>
                    <a:pt x="1303528" y="50800"/>
                    <a:pt x="50800" y="1202944"/>
                    <a:pt x="50800" y="2619756"/>
                  </a:cubicBezTo>
                  <a:close/>
                </a:path>
              </a:pathLst>
            </a:custGeom>
            <a:solidFill>
              <a:srgbClr val="4A3E7B"/>
            </a:solidFill>
          </p:spPr>
        </p:sp>
      </p:grpSp>
      <p:sp>
        <p:nvSpPr>
          <p:cNvPr id="5" name="TextBox 5"/>
          <p:cNvSpPr txBox="1"/>
          <p:nvPr/>
        </p:nvSpPr>
        <p:spPr>
          <a:xfrm>
            <a:off x="478200" y="448756"/>
            <a:ext cx="12552000" cy="2831737"/>
          </a:xfrm>
          <a:prstGeom prst="rect">
            <a:avLst/>
          </a:prstGeom>
        </p:spPr>
        <p:txBody>
          <a:bodyPr wrap="square" lIns="0" tIns="0" rIns="0" bIns="0" rtlCol="0" anchor="t">
            <a:spAutoFit/>
          </a:bodyPr>
          <a:lstStyle/>
          <a:p>
            <a:pPr algn="l">
              <a:lnSpc>
                <a:spcPts val="2696"/>
              </a:lnSpc>
            </a:pPr>
            <a:r>
              <a:rPr lang="en-US" sz="2100" dirty="0">
                <a:solidFill>
                  <a:srgbClr val="6F30A0"/>
                </a:solidFill>
                <a:latin typeface="Garamond Bold"/>
              </a:rPr>
              <a:t>At Scholars we are working together to strive for excellence . To achieve this, we know that the curriculum our pupils receive must be exceptional in its intent, as well as how well it is delivered in classrooms</a:t>
            </a:r>
          </a:p>
          <a:p>
            <a:pPr>
              <a:lnSpc>
                <a:spcPts val="2760"/>
              </a:lnSpc>
            </a:pPr>
            <a:r>
              <a:rPr lang="en-US" sz="2100" dirty="0">
                <a:solidFill>
                  <a:srgbClr val="564B51"/>
                </a:solidFill>
                <a:latin typeface="Garamond Bold"/>
              </a:rPr>
              <a:t>Our schools belong to one Trust and therefore we </a:t>
            </a:r>
            <a:r>
              <a:rPr lang="en-US" sz="2100" dirty="0" err="1">
                <a:solidFill>
                  <a:srgbClr val="564B51"/>
                </a:solidFill>
                <a:latin typeface="Garamond Bold"/>
              </a:rPr>
              <a:t>recognise</a:t>
            </a:r>
            <a:r>
              <a:rPr lang="en-US" sz="2100" dirty="0">
                <a:solidFill>
                  <a:srgbClr val="564B51"/>
                </a:solidFill>
                <a:latin typeface="Garamond Bold"/>
              </a:rPr>
              <a:t> the value, and indeed requirement for us to articulate what a  Scholars  Governance looks like to ensure the highest accountability </a:t>
            </a:r>
            <a:r>
              <a:rPr lang="en-US" sz="2100" dirty="0">
                <a:solidFill>
                  <a:srgbClr val="564B51"/>
                </a:solidFill>
                <a:latin typeface="Garamond Bold"/>
                <a:cs typeface="Calibri"/>
              </a:rPr>
              <a:t>so that </a:t>
            </a:r>
            <a:r>
              <a:rPr lang="en-US" sz="3800" dirty="0">
                <a:solidFill>
                  <a:srgbClr val="463978"/>
                </a:solidFill>
                <a:latin typeface="Calibri"/>
                <a:cs typeface="Calibri"/>
              </a:rPr>
              <a:t>Every</a:t>
            </a:r>
            <a:r>
              <a:rPr lang="en-US" sz="3800" dirty="0">
                <a:solidFill>
                  <a:srgbClr val="463978"/>
                </a:solidFill>
                <a:ea typeface="+mn-lt"/>
                <a:cs typeface="+mn-lt"/>
              </a:rPr>
              <a:t> child, in every school, has access to excellent education and character development in a secure and caring environment."</a:t>
            </a:r>
            <a:endParaRPr lang="en-US" sz="3800" dirty="0">
              <a:solidFill>
                <a:srgbClr val="000000"/>
              </a:solidFill>
              <a:ea typeface="+mn-lt"/>
              <a:cs typeface="+mn-lt"/>
            </a:endParaRPr>
          </a:p>
          <a:p>
            <a:pPr>
              <a:lnSpc>
                <a:spcPts val="2760"/>
              </a:lnSpc>
            </a:pPr>
            <a:endParaRPr lang="en-US" sz="2100" dirty="0">
              <a:solidFill>
                <a:srgbClr val="564B51"/>
              </a:solidFill>
              <a:latin typeface="Garamond Bold"/>
            </a:endParaRPr>
          </a:p>
        </p:txBody>
      </p:sp>
      <p:sp>
        <p:nvSpPr>
          <p:cNvPr id="6" name="TextBox 6"/>
          <p:cNvSpPr txBox="1"/>
          <p:nvPr/>
        </p:nvSpPr>
        <p:spPr>
          <a:xfrm>
            <a:off x="478200" y="4708482"/>
            <a:ext cx="7221096" cy="780278"/>
          </a:xfrm>
          <a:prstGeom prst="rect">
            <a:avLst/>
          </a:prstGeom>
        </p:spPr>
        <p:txBody>
          <a:bodyPr lIns="0" tIns="0" rIns="0" bIns="0" rtlCol="0" anchor="t">
            <a:spAutoFit/>
          </a:bodyPr>
          <a:lstStyle/>
          <a:p>
            <a:pPr algn="l">
              <a:lnSpc>
                <a:spcPts val="3081"/>
              </a:lnSpc>
            </a:pPr>
            <a:r>
              <a:rPr lang="en-US" sz="2350" dirty="0">
                <a:solidFill>
                  <a:srgbClr val="6F30A0"/>
                </a:solidFill>
                <a:latin typeface="Garamond Bold"/>
              </a:rPr>
              <a:t>The 6 pillars of the Scholars Values</a:t>
            </a:r>
          </a:p>
          <a:p>
            <a:pPr>
              <a:lnSpc>
                <a:spcPts val="3081"/>
              </a:lnSpc>
            </a:pPr>
            <a:endParaRPr lang="en-US" sz="2350" dirty="0">
              <a:solidFill>
                <a:srgbClr val="6F30A0"/>
              </a:solidFill>
              <a:latin typeface="Garamond Bold"/>
            </a:endParaRPr>
          </a:p>
        </p:txBody>
      </p:sp>
      <p:sp>
        <p:nvSpPr>
          <p:cNvPr id="7" name="TextBox 7"/>
          <p:cNvSpPr txBox="1"/>
          <p:nvPr/>
        </p:nvSpPr>
        <p:spPr>
          <a:xfrm>
            <a:off x="9753600" y="4794746"/>
            <a:ext cx="10668000" cy="346698"/>
          </a:xfrm>
          <a:prstGeom prst="rect">
            <a:avLst/>
          </a:prstGeom>
        </p:spPr>
        <p:txBody>
          <a:bodyPr wrap="square" lIns="0" tIns="0" rIns="0" bIns="0" rtlCol="0" anchor="t">
            <a:spAutoFit/>
          </a:bodyPr>
          <a:lstStyle/>
          <a:p>
            <a:pPr>
              <a:lnSpc>
                <a:spcPts val="2824"/>
              </a:lnSpc>
            </a:pPr>
            <a:r>
              <a:rPr lang="en-US" sz="2150" dirty="0">
                <a:solidFill>
                  <a:srgbClr val="6F30A0"/>
                </a:solidFill>
                <a:latin typeface="Garamond Bold"/>
              </a:rPr>
              <a:t>OUR GOVERNANCE STRUCTURE </a:t>
            </a:r>
          </a:p>
        </p:txBody>
      </p:sp>
      <p:sp>
        <p:nvSpPr>
          <p:cNvPr id="8" name="Freeform 8"/>
          <p:cNvSpPr/>
          <p:nvPr/>
        </p:nvSpPr>
        <p:spPr>
          <a:xfrm>
            <a:off x="14316832" y="1252284"/>
            <a:ext cx="2364642" cy="1844421"/>
          </a:xfrm>
          <a:custGeom>
            <a:avLst/>
            <a:gdLst/>
            <a:ahLst/>
            <a:cxnLst/>
            <a:rect l="l" t="t" r="r" b="b"/>
            <a:pathLst>
              <a:path w="2364642" h="1844421">
                <a:moveTo>
                  <a:pt x="0" y="0"/>
                </a:moveTo>
                <a:lnTo>
                  <a:pt x="2364642" y="0"/>
                </a:lnTo>
                <a:lnTo>
                  <a:pt x="2364642" y="1844421"/>
                </a:lnTo>
                <a:lnTo>
                  <a:pt x="0" y="1844421"/>
                </a:lnTo>
                <a:lnTo>
                  <a:pt x="0" y="0"/>
                </a:lnTo>
                <a:close/>
              </a:path>
            </a:pathLst>
          </a:custGeom>
          <a:blipFill>
            <a:blip r:embed="rId2"/>
            <a:stretch>
              <a:fillRect/>
            </a:stretch>
          </a:blipFill>
        </p:spPr>
      </p:sp>
      <p:pic>
        <p:nvPicPr>
          <p:cNvPr id="11" name="Picture 10" descr="A blue background with white text&#10;&#10;Description automatically generated">
            <a:extLst>
              <a:ext uri="{FF2B5EF4-FFF2-40B4-BE49-F238E27FC236}">
                <a16:creationId xmlns:a16="http://schemas.microsoft.com/office/drawing/2014/main" id="{2B6C2587-40DB-2936-E832-3A9A408BCA98}"/>
              </a:ext>
            </a:extLst>
          </p:cNvPr>
          <p:cNvPicPr>
            <a:picLocks noChangeAspect="1"/>
          </p:cNvPicPr>
          <p:nvPr/>
        </p:nvPicPr>
        <p:blipFill>
          <a:blip r:embed="rId3"/>
          <a:stretch>
            <a:fillRect/>
          </a:stretch>
        </p:blipFill>
        <p:spPr>
          <a:xfrm>
            <a:off x="475892" y="5379110"/>
            <a:ext cx="3684916" cy="3324404"/>
          </a:xfrm>
          <a:prstGeom prst="rect">
            <a:avLst/>
          </a:prstGeom>
        </p:spPr>
      </p:pic>
      <p:pic>
        <p:nvPicPr>
          <p:cNvPr id="12" name="Picture 11" descr="A group of colorful rectangular boxes with text&#10;&#10;Description automatically generated">
            <a:extLst>
              <a:ext uri="{FF2B5EF4-FFF2-40B4-BE49-F238E27FC236}">
                <a16:creationId xmlns:a16="http://schemas.microsoft.com/office/drawing/2014/main" id="{85533D9D-A795-65B0-EE20-C8DB31758DAD}"/>
              </a:ext>
            </a:extLst>
          </p:cNvPr>
          <p:cNvPicPr>
            <a:picLocks noChangeAspect="1"/>
          </p:cNvPicPr>
          <p:nvPr/>
        </p:nvPicPr>
        <p:blipFill>
          <a:blip r:embed="rId4"/>
          <a:stretch>
            <a:fillRect/>
          </a:stretch>
        </p:blipFill>
        <p:spPr>
          <a:xfrm>
            <a:off x="9563729" y="5383602"/>
            <a:ext cx="7204674" cy="3876136"/>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alphaModFix amt="23000"/>
            </a:blip>
            <a:stretch>
              <a:fillRect t="-9311" b="-9311"/>
            </a:stretch>
          </a:blipFill>
        </p:spPr>
      </p:sp>
      <p:grpSp>
        <p:nvGrpSpPr>
          <p:cNvPr id="3" name="Group 3"/>
          <p:cNvGrpSpPr/>
          <p:nvPr/>
        </p:nvGrpSpPr>
        <p:grpSpPr>
          <a:xfrm>
            <a:off x="152627" y="1721116"/>
            <a:ext cx="17642100" cy="1727958"/>
            <a:chOff x="0" y="0"/>
            <a:chExt cx="23522800" cy="2303944"/>
          </a:xfrm>
        </p:grpSpPr>
        <p:sp>
          <p:nvSpPr>
            <p:cNvPr id="4" name="Freeform 4"/>
            <p:cNvSpPr/>
            <p:nvPr/>
          </p:nvSpPr>
          <p:spPr>
            <a:xfrm>
              <a:off x="25400" y="25400"/>
              <a:ext cx="23472014" cy="2253107"/>
            </a:xfrm>
            <a:custGeom>
              <a:avLst/>
              <a:gdLst/>
              <a:ahLst/>
              <a:cxnLst/>
              <a:rect l="l" t="t" r="r" b="b"/>
              <a:pathLst>
                <a:path w="23472014" h="2253107">
                  <a:moveTo>
                    <a:pt x="0" y="375539"/>
                  </a:moveTo>
                  <a:cubicBezTo>
                    <a:pt x="0" y="168148"/>
                    <a:pt x="171577" y="0"/>
                    <a:pt x="383159" y="0"/>
                  </a:cubicBezTo>
                  <a:lnTo>
                    <a:pt x="23088854" y="0"/>
                  </a:lnTo>
                  <a:cubicBezTo>
                    <a:pt x="23300437" y="0"/>
                    <a:pt x="23472014" y="168148"/>
                    <a:pt x="23472014" y="375539"/>
                  </a:cubicBezTo>
                  <a:lnTo>
                    <a:pt x="23472014" y="1877568"/>
                  </a:lnTo>
                  <a:cubicBezTo>
                    <a:pt x="23472014" y="2084959"/>
                    <a:pt x="23300437" y="2253107"/>
                    <a:pt x="23088854" y="2253107"/>
                  </a:cubicBezTo>
                  <a:lnTo>
                    <a:pt x="383159" y="2253107"/>
                  </a:lnTo>
                  <a:cubicBezTo>
                    <a:pt x="171577" y="2253107"/>
                    <a:pt x="0" y="2084959"/>
                    <a:pt x="0" y="1877568"/>
                  </a:cubicBezTo>
                  <a:close/>
                </a:path>
              </a:pathLst>
            </a:custGeom>
            <a:solidFill>
              <a:srgbClr val="463978"/>
            </a:solidFill>
          </p:spPr>
        </p:sp>
        <p:sp>
          <p:nvSpPr>
            <p:cNvPr id="5" name="Freeform 5"/>
            <p:cNvSpPr/>
            <p:nvPr/>
          </p:nvSpPr>
          <p:spPr>
            <a:xfrm>
              <a:off x="0" y="0"/>
              <a:ext cx="23522814" cy="2303907"/>
            </a:xfrm>
            <a:custGeom>
              <a:avLst/>
              <a:gdLst/>
              <a:ahLst/>
              <a:cxnLst/>
              <a:rect l="l" t="t" r="r" b="b"/>
              <a:pathLst>
                <a:path w="23522814" h="2303907">
                  <a:moveTo>
                    <a:pt x="0" y="400939"/>
                  </a:moveTo>
                  <a:cubicBezTo>
                    <a:pt x="0" y="179070"/>
                    <a:pt x="183388" y="0"/>
                    <a:pt x="408559" y="0"/>
                  </a:cubicBezTo>
                  <a:lnTo>
                    <a:pt x="23114254" y="0"/>
                  </a:lnTo>
                  <a:lnTo>
                    <a:pt x="23114254" y="25400"/>
                  </a:lnTo>
                  <a:lnTo>
                    <a:pt x="23114254" y="0"/>
                  </a:lnTo>
                  <a:cubicBezTo>
                    <a:pt x="23339425" y="0"/>
                    <a:pt x="23522814" y="179070"/>
                    <a:pt x="23522814" y="400939"/>
                  </a:cubicBezTo>
                  <a:lnTo>
                    <a:pt x="23497414" y="400939"/>
                  </a:lnTo>
                  <a:lnTo>
                    <a:pt x="23522814" y="400939"/>
                  </a:lnTo>
                  <a:lnTo>
                    <a:pt x="23522814" y="1902968"/>
                  </a:lnTo>
                  <a:lnTo>
                    <a:pt x="23497414" y="1902968"/>
                  </a:lnTo>
                  <a:lnTo>
                    <a:pt x="23522814" y="1902968"/>
                  </a:lnTo>
                  <a:cubicBezTo>
                    <a:pt x="23522814" y="2124837"/>
                    <a:pt x="23339425" y="2303907"/>
                    <a:pt x="23114254" y="2303907"/>
                  </a:cubicBezTo>
                  <a:lnTo>
                    <a:pt x="23114254" y="2278507"/>
                  </a:lnTo>
                  <a:lnTo>
                    <a:pt x="23114254" y="2303907"/>
                  </a:lnTo>
                  <a:lnTo>
                    <a:pt x="408559" y="2303907"/>
                  </a:lnTo>
                  <a:lnTo>
                    <a:pt x="408559" y="2278507"/>
                  </a:lnTo>
                  <a:lnTo>
                    <a:pt x="408559" y="2303907"/>
                  </a:lnTo>
                  <a:cubicBezTo>
                    <a:pt x="183388" y="2303907"/>
                    <a:pt x="0" y="2124964"/>
                    <a:pt x="0" y="1902968"/>
                  </a:cubicBezTo>
                  <a:lnTo>
                    <a:pt x="0" y="400939"/>
                  </a:lnTo>
                  <a:lnTo>
                    <a:pt x="25400" y="400939"/>
                  </a:lnTo>
                  <a:lnTo>
                    <a:pt x="0" y="400939"/>
                  </a:lnTo>
                  <a:moveTo>
                    <a:pt x="50800" y="400939"/>
                  </a:moveTo>
                  <a:lnTo>
                    <a:pt x="50800" y="1902968"/>
                  </a:lnTo>
                  <a:lnTo>
                    <a:pt x="25400" y="1902968"/>
                  </a:lnTo>
                  <a:lnTo>
                    <a:pt x="50800" y="1902968"/>
                  </a:lnTo>
                  <a:cubicBezTo>
                    <a:pt x="50800" y="2095881"/>
                    <a:pt x="210439" y="2253107"/>
                    <a:pt x="408559" y="2253107"/>
                  </a:cubicBezTo>
                  <a:lnTo>
                    <a:pt x="23114254" y="2253107"/>
                  </a:lnTo>
                  <a:cubicBezTo>
                    <a:pt x="23312374" y="2253107"/>
                    <a:pt x="23472014" y="2095881"/>
                    <a:pt x="23472014" y="1902968"/>
                  </a:cubicBezTo>
                  <a:lnTo>
                    <a:pt x="23472014" y="400939"/>
                  </a:lnTo>
                  <a:cubicBezTo>
                    <a:pt x="23472014" y="208026"/>
                    <a:pt x="23312374" y="50800"/>
                    <a:pt x="23114254" y="50800"/>
                  </a:cubicBezTo>
                  <a:lnTo>
                    <a:pt x="408559" y="50800"/>
                  </a:lnTo>
                  <a:lnTo>
                    <a:pt x="408559" y="25400"/>
                  </a:lnTo>
                  <a:lnTo>
                    <a:pt x="408559" y="50800"/>
                  </a:lnTo>
                  <a:cubicBezTo>
                    <a:pt x="210439" y="50800"/>
                    <a:pt x="50800" y="208026"/>
                    <a:pt x="50800" y="400939"/>
                  </a:cubicBezTo>
                  <a:close/>
                </a:path>
              </a:pathLst>
            </a:custGeom>
            <a:solidFill>
              <a:srgbClr val="2B2629"/>
            </a:solidFill>
          </p:spPr>
        </p:sp>
        <p:sp>
          <p:nvSpPr>
            <p:cNvPr id="6" name="TextBox 6"/>
            <p:cNvSpPr txBox="1"/>
            <p:nvPr/>
          </p:nvSpPr>
          <p:spPr>
            <a:xfrm>
              <a:off x="0" y="-66675"/>
              <a:ext cx="23522800" cy="2370619"/>
            </a:xfrm>
            <a:prstGeom prst="rect">
              <a:avLst/>
            </a:prstGeom>
          </p:spPr>
          <p:txBody>
            <a:bodyPr lIns="50800" tIns="50800" rIns="50800" bIns="50800" rtlCol="0" anchor="ctr"/>
            <a:lstStyle/>
            <a:p>
              <a:pPr algn="ctr">
                <a:lnSpc>
                  <a:spcPts val="3600"/>
                </a:lnSpc>
              </a:pPr>
              <a:r>
                <a:rPr lang="en-US" sz="3000">
                  <a:solidFill>
                    <a:srgbClr val="FFFFFF"/>
                  </a:solidFill>
                  <a:latin typeface="Arial Bold"/>
                </a:rPr>
                <a:t>Striving for Excellence</a:t>
              </a:r>
            </a:p>
            <a:p>
              <a:pPr algn="ctr">
                <a:lnSpc>
                  <a:spcPts val="3600"/>
                </a:lnSpc>
              </a:pPr>
              <a:r>
                <a:rPr lang="en-US" sz="3000">
                  <a:solidFill>
                    <a:srgbClr val="FFFFFF"/>
                  </a:solidFill>
                  <a:latin typeface="Arial"/>
                </a:rPr>
                <a:t>"Every child in every school has access to excellent education and character development in a secure and caring environment."</a:t>
              </a:r>
            </a:p>
          </p:txBody>
        </p:sp>
      </p:grpSp>
      <p:sp>
        <p:nvSpPr>
          <p:cNvPr id="7" name="TextBox 7"/>
          <p:cNvSpPr txBox="1"/>
          <p:nvPr/>
        </p:nvSpPr>
        <p:spPr>
          <a:xfrm>
            <a:off x="263115" y="178422"/>
            <a:ext cx="17527066" cy="878056"/>
          </a:xfrm>
          <a:prstGeom prst="rect">
            <a:avLst/>
          </a:prstGeom>
        </p:spPr>
        <p:txBody>
          <a:bodyPr lIns="0" tIns="0" rIns="0" bIns="0" rtlCol="0" anchor="t">
            <a:spAutoFit/>
          </a:bodyPr>
          <a:lstStyle/>
          <a:p>
            <a:pPr algn="l">
              <a:lnSpc>
                <a:spcPts val="6480"/>
              </a:lnSpc>
            </a:pPr>
            <a:r>
              <a:rPr lang="en-US" sz="5400">
                <a:solidFill>
                  <a:srgbClr val="564B51"/>
                </a:solidFill>
                <a:latin typeface="Garamond Bold"/>
              </a:rPr>
              <a:t>A Scholars Curriculum </a:t>
            </a:r>
          </a:p>
        </p:txBody>
      </p:sp>
      <p:sp>
        <p:nvSpPr>
          <p:cNvPr id="8" name="TextBox 8"/>
          <p:cNvSpPr txBox="1"/>
          <p:nvPr/>
        </p:nvSpPr>
        <p:spPr>
          <a:xfrm>
            <a:off x="263116" y="956513"/>
            <a:ext cx="8082861" cy="795247"/>
          </a:xfrm>
          <a:prstGeom prst="rect">
            <a:avLst/>
          </a:prstGeom>
        </p:spPr>
        <p:txBody>
          <a:bodyPr lIns="0" tIns="0" rIns="0" bIns="0" rtlCol="0" anchor="t">
            <a:spAutoFit/>
          </a:bodyPr>
          <a:lstStyle/>
          <a:p>
            <a:pPr algn="l">
              <a:lnSpc>
                <a:spcPts val="5759"/>
              </a:lnSpc>
            </a:pPr>
            <a:r>
              <a:rPr lang="en-US" sz="4800">
                <a:solidFill>
                  <a:srgbClr val="6F30A0"/>
                </a:solidFill>
                <a:latin typeface="Garamond Bold"/>
              </a:rPr>
              <a:t>drives our shared vision, </a:t>
            </a:r>
          </a:p>
        </p:txBody>
      </p:sp>
      <p:sp>
        <p:nvSpPr>
          <p:cNvPr id="9" name="TextBox 9"/>
          <p:cNvSpPr txBox="1"/>
          <p:nvPr/>
        </p:nvSpPr>
        <p:spPr>
          <a:xfrm>
            <a:off x="497817" y="3590865"/>
            <a:ext cx="8082861" cy="795247"/>
          </a:xfrm>
          <a:prstGeom prst="rect">
            <a:avLst/>
          </a:prstGeom>
        </p:spPr>
        <p:txBody>
          <a:bodyPr lIns="0" tIns="0" rIns="0" bIns="0" rtlCol="0" anchor="t">
            <a:spAutoFit/>
          </a:bodyPr>
          <a:lstStyle/>
          <a:p>
            <a:pPr algn="l">
              <a:lnSpc>
                <a:spcPts val="5759"/>
              </a:lnSpc>
            </a:pPr>
            <a:r>
              <a:rPr lang="en-US" sz="4800">
                <a:solidFill>
                  <a:srgbClr val="6F30A0"/>
                </a:solidFill>
                <a:latin typeface="Garamond Bold"/>
              </a:rPr>
              <a:t>and is grounded in our values</a:t>
            </a:r>
            <a:r>
              <a:rPr lang="en-US" sz="4800">
                <a:solidFill>
                  <a:srgbClr val="7030A0"/>
                </a:solidFill>
                <a:latin typeface="Garamond Bold"/>
              </a:rPr>
              <a:t>.</a:t>
            </a:r>
          </a:p>
        </p:txBody>
      </p:sp>
      <p:grpSp>
        <p:nvGrpSpPr>
          <p:cNvPr id="10" name="Group 10"/>
          <p:cNvGrpSpPr/>
          <p:nvPr/>
        </p:nvGrpSpPr>
        <p:grpSpPr>
          <a:xfrm>
            <a:off x="202258" y="8067300"/>
            <a:ext cx="2738100" cy="2036100"/>
            <a:chOff x="0" y="0"/>
            <a:chExt cx="3650800" cy="2714800"/>
          </a:xfrm>
        </p:grpSpPr>
        <p:sp>
          <p:nvSpPr>
            <p:cNvPr id="11" name="Freeform 11"/>
            <p:cNvSpPr/>
            <p:nvPr/>
          </p:nvSpPr>
          <p:spPr>
            <a:xfrm>
              <a:off x="25400" y="25400"/>
              <a:ext cx="3599942" cy="2663952"/>
            </a:xfrm>
            <a:custGeom>
              <a:avLst/>
              <a:gdLst/>
              <a:ahLst/>
              <a:cxnLst/>
              <a:rect l="l" t="t" r="r" b="b"/>
              <a:pathLst>
                <a:path w="3599942" h="2663952">
                  <a:moveTo>
                    <a:pt x="0" y="443992"/>
                  </a:moveTo>
                  <a:cubicBezTo>
                    <a:pt x="0" y="198755"/>
                    <a:pt x="199771" y="0"/>
                    <a:pt x="446151" y="0"/>
                  </a:cubicBezTo>
                  <a:lnTo>
                    <a:pt x="3153791" y="0"/>
                  </a:lnTo>
                  <a:cubicBezTo>
                    <a:pt x="3400171" y="0"/>
                    <a:pt x="3599942" y="198755"/>
                    <a:pt x="3599942" y="443992"/>
                  </a:cubicBezTo>
                  <a:lnTo>
                    <a:pt x="3599942" y="2219960"/>
                  </a:lnTo>
                  <a:cubicBezTo>
                    <a:pt x="3599942" y="2465197"/>
                    <a:pt x="3400171" y="2663952"/>
                    <a:pt x="3153791" y="2663952"/>
                  </a:cubicBezTo>
                  <a:lnTo>
                    <a:pt x="446151" y="2663952"/>
                  </a:lnTo>
                  <a:cubicBezTo>
                    <a:pt x="199771" y="2663952"/>
                    <a:pt x="0" y="2465197"/>
                    <a:pt x="0" y="2219960"/>
                  </a:cubicBezTo>
                  <a:close/>
                </a:path>
              </a:pathLst>
            </a:custGeom>
            <a:solidFill>
              <a:srgbClr val="463978"/>
            </a:solidFill>
          </p:spPr>
        </p:sp>
        <p:sp>
          <p:nvSpPr>
            <p:cNvPr id="12" name="Freeform 12"/>
            <p:cNvSpPr/>
            <p:nvPr/>
          </p:nvSpPr>
          <p:spPr>
            <a:xfrm>
              <a:off x="0" y="0"/>
              <a:ext cx="3650742" cy="2714752"/>
            </a:xfrm>
            <a:custGeom>
              <a:avLst/>
              <a:gdLst/>
              <a:ahLst/>
              <a:cxnLst/>
              <a:rect l="l" t="t" r="r" b="b"/>
              <a:pathLst>
                <a:path w="3650742" h="2714752">
                  <a:moveTo>
                    <a:pt x="0" y="469392"/>
                  </a:moveTo>
                  <a:cubicBezTo>
                    <a:pt x="0" y="210058"/>
                    <a:pt x="211201" y="0"/>
                    <a:pt x="471551" y="0"/>
                  </a:cubicBezTo>
                  <a:lnTo>
                    <a:pt x="3179191" y="0"/>
                  </a:lnTo>
                  <a:lnTo>
                    <a:pt x="3179191" y="25400"/>
                  </a:lnTo>
                  <a:lnTo>
                    <a:pt x="3179191" y="0"/>
                  </a:lnTo>
                  <a:cubicBezTo>
                    <a:pt x="3439541" y="0"/>
                    <a:pt x="3650742" y="210058"/>
                    <a:pt x="3650742" y="469392"/>
                  </a:cubicBezTo>
                  <a:lnTo>
                    <a:pt x="3625342" y="469392"/>
                  </a:lnTo>
                  <a:lnTo>
                    <a:pt x="3650742" y="469392"/>
                  </a:lnTo>
                  <a:lnTo>
                    <a:pt x="3650742" y="2245360"/>
                  </a:lnTo>
                  <a:lnTo>
                    <a:pt x="3625342" y="2245360"/>
                  </a:lnTo>
                  <a:lnTo>
                    <a:pt x="3650742" y="2245360"/>
                  </a:lnTo>
                  <a:cubicBezTo>
                    <a:pt x="3650742" y="2504694"/>
                    <a:pt x="3439541" y="2714752"/>
                    <a:pt x="3179191" y="2714752"/>
                  </a:cubicBezTo>
                  <a:lnTo>
                    <a:pt x="3179191" y="2689352"/>
                  </a:lnTo>
                  <a:lnTo>
                    <a:pt x="3179191" y="2714752"/>
                  </a:lnTo>
                  <a:lnTo>
                    <a:pt x="471551" y="2714752"/>
                  </a:lnTo>
                  <a:lnTo>
                    <a:pt x="471551" y="2689352"/>
                  </a:lnTo>
                  <a:lnTo>
                    <a:pt x="471551" y="2714752"/>
                  </a:lnTo>
                  <a:cubicBezTo>
                    <a:pt x="211201" y="2714752"/>
                    <a:pt x="0" y="2504694"/>
                    <a:pt x="0" y="2245360"/>
                  </a:cubicBezTo>
                  <a:lnTo>
                    <a:pt x="0" y="469392"/>
                  </a:lnTo>
                  <a:lnTo>
                    <a:pt x="25400" y="469392"/>
                  </a:lnTo>
                  <a:lnTo>
                    <a:pt x="0" y="469392"/>
                  </a:lnTo>
                  <a:moveTo>
                    <a:pt x="50800" y="469392"/>
                  </a:moveTo>
                  <a:lnTo>
                    <a:pt x="50800" y="2245360"/>
                  </a:lnTo>
                  <a:lnTo>
                    <a:pt x="25400" y="2245360"/>
                  </a:lnTo>
                  <a:lnTo>
                    <a:pt x="50800" y="2245360"/>
                  </a:lnTo>
                  <a:cubicBezTo>
                    <a:pt x="50800" y="2476500"/>
                    <a:pt x="239014" y="2663952"/>
                    <a:pt x="471551" y="2663952"/>
                  </a:cubicBezTo>
                  <a:lnTo>
                    <a:pt x="3179191" y="2663952"/>
                  </a:lnTo>
                  <a:cubicBezTo>
                    <a:pt x="3411728" y="2663952"/>
                    <a:pt x="3599942" y="2476373"/>
                    <a:pt x="3599942" y="2245360"/>
                  </a:cubicBezTo>
                  <a:lnTo>
                    <a:pt x="3599942" y="469392"/>
                  </a:lnTo>
                  <a:cubicBezTo>
                    <a:pt x="3599942" y="238379"/>
                    <a:pt x="3411728" y="50800"/>
                    <a:pt x="3179191" y="50800"/>
                  </a:cubicBezTo>
                  <a:lnTo>
                    <a:pt x="471551" y="50800"/>
                  </a:lnTo>
                  <a:lnTo>
                    <a:pt x="471551" y="25400"/>
                  </a:lnTo>
                  <a:lnTo>
                    <a:pt x="471551" y="50800"/>
                  </a:lnTo>
                  <a:cubicBezTo>
                    <a:pt x="239014" y="50800"/>
                    <a:pt x="50800" y="238379"/>
                    <a:pt x="50800" y="469392"/>
                  </a:cubicBezTo>
                  <a:close/>
                </a:path>
              </a:pathLst>
            </a:custGeom>
            <a:solidFill>
              <a:srgbClr val="2B2629"/>
            </a:solidFill>
          </p:spPr>
        </p:sp>
        <p:sp>
          <p:nvSpPr>
            <p:cNvPr id="13" name="TextBox 13"/>
            <p:cNvSpPr txBox="1"/>
            <p:nvPr/>
          </p:nvSpPr>
          <p:spPr>
            <a:xfrm>
              <a:off x="0" y="0"/>
              <a:ext cx="3650800" cy="2714800"/>
            </a:xfrm>
            <a:prstGeom prst="rect">
              <a:avLst/>
            </a:prstGeom>
          </p:spPr>
          <p:txBody>
            <a:bodyPr lIns="50800" tIns="50800" rIns="50800" bIns="50800" rtlCol="0" anchor="ctr"/>
            <a:lstStyle/>
            <a:p>
              <a:pPr algn="l">
                <a:lnSpc>
                  <a:spcPts val="3240"/>
                </a:lnSpc>
              </a:pPr>
              <a:r>
                <a:rPr lang="en-US" sz="2700">
                  <a:solidFill>
                    <a:srgbClr val="FFFFFF"/>
                  </a:solidFill>
                  <a:latin typeface="Garamond Bold"/>
                </a:rPr>
                <a:t>Surpass statutory expectations</a:t>
              </a:r>
            </a:p>
          </p:txBody>
        </p:sp>
      </p:grpSp>
      <p:grpSp>
        <p:nvGrpSpPr>
          <p:cNvPr id="14" name="Group 14"/>
          <p:cNvGrpSpPr/>
          <p:nvPr/>
        </p:nvGrpSpPr>
        <p:grpSpPr>
          <a:xfrm>
            <a:off x="3143568" y="8071418"/>
            <a:ext cx="2738100" cy="2036100"/>
            <a:chOff x="0" y="0"/>
            <a:chExt cx="3650800" cy="2714800"/>
          </a:xfrm>
        </p:grpSpPr>
        <p:sp>
          <p:nvSpPr>
            <p:cNvPr id="15" name="Freeform 15"/>
            <p:cNvSpPr/>
            <p:nvPr/>
          </p:nvSpPr>
          <p:spPr>
            <a:xfrm>
              <a:off x="25400" y="25400"/>
              <a:ext cx="3599942" cy="2663952"/>
            </a:xfrm>
            <a:custGeom>
              <a:avLst/>
              <a:gdLst/>
              <a:ahLst/>
              <a:cxnLst/>
              <a:rect l="l" t="t" r="r" b="b"/>
              <a:pathLst>
                <a:path w="3599942" h="2663952">
                  <a:moveTo>
                    <a:pt x="0" y="443992"/>
                  </a:moveTo>
                  <a:cubicBezTo>
                    <a:pt x="0" y="198755"/>
                    <a:pt x="199771" y="0"/>
                    <a:pt x="446151" y="0"/>
                  </a:cubicBezTo>
                  <a:lnTo>
                    <a:pt x="3153791" y="0"/>
                  </a:lnTo>
                  <a:cubicBezTo>
                    <a:pt x="3400171" y="0"/>
                    <a:pt x="3599942" y="198755"/>
                    <a:pt x="3599942" y="443992"/>
                  </a:cubicBezTo>
                  <a:lnTo>
                    <a:pt x="3599942" y="2219960"/>
                  </a:lnTo>
                  <a:cubicBezTo>
                    <a:pt x="3599942" y="2465197"/>
                    <a:pt x="3400171" y="2663952"/>
                    <a:pt x="3153791" y="2663952"/>
                  </a:cubicBezTo>
                  <a:lnTo>
                    <a:pt x="446151" y="2663952"/>
                  </a:lnTo>
                  <a:cubicBezTo>
                    <a:pt x="199771" y="2663952"/>
                    <a:pt x="0" y="2465197"/>
                    <a:pt x="0" y="2219960"/>
                  </a:cubicBezTo>
                  <a:close/>
                </a:path>
              </a:pathLst>
            </a:custGeom>
            <a:solidFill>
              <a:srgbClr val="0070C0"/>
            </a:solidFill>
          </p:spPr>
        </p:sp>
        <p:sp>
          <p:nvSpPr>
            <p:cNvPr id="16" name="Freeform 16"/>
            <p:cNvSpPr/>
            <p:nvPr/>
          </p:nvSpPr>
          <p:spPr>
            <a:xfrm>
              <a:off x="0" y="0"/>
              <a:ext cx="3650742" cy="2714752"/>
            </a:xfrm>
            <a:custGeom>
              <a:avLst/>
              <a:gdLst/>
              <a:ahLst/>
              <a:cxnLst/>
              <a:rect l="l" t="t" r="r" b="b"/>
              <a:pathLst>
                <a:path w="3650742" h="2714752">
                  <a:moveTo>
                    <a:pt x="0" y="469392"/>
                  </a:moveTo>
                  <a:cubicBezTo>
                    <a:pt x="0" y="210058"/>
                    <a:pt x="211201" y="0"/>
                    <a:pt x="471551" y="0"/>
                  </a:cubicBezTo>
                  <a:lnTo>
                    <a:pt x="3179191" y="0"/>
                  </a:lnTo>
                  <a:lnTo>
                    <a:pt x="3179191" y="25400"/>
                  </a:lnTo>
                  <a:lnTo>
                    <a:pt x="3179191" y="0"/>
                  </a:lnTo>
                  <a:cubicBezTo>
                    <a:pt x="3439541" y="0"/>
                    <a:pt x="3650742" y="210058"/>
                    <a:pt x="3650742" y="469392"/>
                  </a:cubicBezTo>
                  <a:lnTo>
                    <a:pt x="3625342" y="469392"/>
                  </a:lnTo>
                  <a:lnTo>
                    <a:pt x="3650742" y="469392"/>
                  </a:lnTo>
                  <a:lnTo>
                    <a:pt x="3650742" y="2245360"/>
                  </a:lnTo>
                  <a:lnTo>
                    <a:pt x="3625342" y="2245360"/>
                  </a:lnTo>
                  <a:lnTo>
                    <a:pt x="3650742" y="2245360"/>
                  </a:lnTo>
                  <a:cubicBezTo>
                    <a:pt x="3650742" y="2504694"/>
                    <a:pt x="3439541" y="2714752"/>
                    <a:pt x="3179191" y="2714752"/>
                  </a:cubicBezTo>
                  <a:lnTo>
                    <a:pt x="3179191" y="2689352"/>
                  </a:lnTo>
                  <a:lnTo>
                    <a:pt x="3179191" y="2714752"/>
                  </a:lnTo>
                  <a:lnTo>
                    <a:pt x="471551" y="2714752"/>
                  </a:lnTo>
                  <a:lnTo>
                    <a:pt x="471551" y="2689352"/>
                  </a:lnTo>
                  <a:lnTo>
                    <a:pt x="471551" y="2714752"/>
                  </a:lnTo>
                  <a:cubicBezTo>
                    <a:pt x="211201" y="2714752"/>
                    <a:pt x="0" y="2504694"/>
                    <a:pt x="0" y="2245360"/>
                  </a:cubicBezTo>
                  <a:lnTo>
                    <a:pt x="0" y="469392"/>
                  </a:lnTo>
                  <a:lnTo>
                    <a:pt x="25400" y="469392"/>
                  </a:lnTo>
                  <a:lnTo>
                    <a:pt x="0" y="469392"/>
                  </a:lnTo>
                  <a:moveTo>
                    <a:pt x="50800" y="469392"/>
                  </a:moveTo>
                  <a:lnTo>
                    <a:pt x="50800" y="2245360"/>
                  </a:lnTo>
                  <a:lnTo>
                    <a:pt x="25400" y="2245360"/>
                  </a:lnTo>
                  <a:lnTo>
                    <a:pt x="50800" y="2245360"/>
                  </a:lnTo>
                  <a:cubicBezTo>
                    <a:pt x="50800" y="2476500"/>
                    <a:pt x="239014" y="2663952"/>
                    <a:pt x="471551" y="2663952"/>
                  </a:cubicBezTo>
                  <a:lnTo>
                    <a:pt x="3179191" y="2663952"/>
                  </a:lnTo>
                  <a:cubicBezTo>
                    <a:pt x="3411728" y="2663952"/>
                    <a:pt x="3599942" y="2476373"/>
                    <a:pt x="3599942" y="2245360"/>
                  </a:cubicBezTo>
                  <a:lnTo>
                    <a:pt x="3599942" y="469392"/>
                  </a:lnTo>
                  <a:cubicBezTo>
                    <a:pt x="3599942" y="238379"/>
                    <a:pt x="3411728" y="50800"/>
                    <a:pt x="3179191" y="50800"/>
                  </a:cubicBezTo>
                  <a:lnTo>
                    <a:pt x="471551" y="50800"/>
                  </a:lnTo>
                  <a:lnTo>
                    <a:pt x="471551" y="25400"/>
                  </a:lnTo>
                  <a:lnTo>
                    <a:pt x="471551" y="50800"/>
                  </a:lnTo>
                  <a:cubicBezTo>
                    <a:pt x="239014" y="50800"/>
                    <a:pt x="50800" y="238379"/>
                    <a:pt x="50800" y="469392"/>
                  </a:cubicBezTo>
                  <a:close/>
                </a:path>
              </a:pathLst>
            </a:custGeom>
            <a:solidFill>
              <a:srgbClr val="002060"/>
            </a:solidFill>
          </p:spPr>
        </p:sp>
        <p:sp>
          <p:nvSpPr>
            <p:cNvPr id="17" name="TextBox 17"/>
            <p:cNvSpPr txBox="1"/>
            <p:nvPr/>
          </p:nvSpPr>
          <p:spPr>
            <a:xfrm>
              <a:off x="0" y="0"/>
              <a:ext cx="3650800" cy="2714800"/>
            </a:xfrm>
            <a:prstGeom prst="rect">
              <a:avLst/>
            </a:prstGeom>
          </p:spPr>
          <p:txBody>
            <a:bodyPr lIns="50800" tIns="50800" rIns="50800" bIns="50800" rtlCol="0" anchor="ctr"/>
            <a:lstStyle/>
            <a:p>
              <a:pPr algn="l">
                <a:lnSpc>
                  <a:spcPts val="3240"/>
                </a:lnSpc>
              </a:pPr>
              <a:r>
                <a:rPr lang="en-US" sz="2700">
                  <a:solidFill>
                    <a:srgbClr val="FFFFFF"/>
                  </a:solidFill>
                  <a:latin typeface="Garamond Bold"/>
                </a:rPr>
                <a:t>Be shaped by and for our communities</a:t>
              </a:r>
            </a:p>
          </p:txBody>
        </p:sp>
      </p:grpSp>
      <p:grpSp>
        <p:nvGrpSpPr>
          <p:cNvPr id="18" name="Group 18"/>
          <p:cNvGrpSpPr/>
          <p:nvPr/>
        </p:nvGrpSpPr>
        <p:grpSpPr>
          <a:xfrm>
            <a:off x="6051398" y="8048764"/>
            <a:ext cx="2738100" cy="2036100"/>
            <a:chOff x="0" y="0"/>
            <a:chExt cx="3650800" cy="2714800"/>
          </a:xfrm>
        </p:grpSpPr>
        <p:sp>
          <p:nvSpPr>
            <p:cNvPr id="19" name="Freeform 19"/>
            <p:cNvSpPr/>
            <p:nvPr/>
          </p:nvSpPr>
          <p:spPr>
            <a:xfrm>
              <a:off x="25400" y="25400"/>
              <a:ext cx="3599942" cy="2663952"/>
            </a:xfrm>
            <a:custGeom>
              <a:avLst/>
              <a:gdLst/>
              <a:ahLst/>
              <a:cxnLst/>
              <a:rect l="l" t="t" r="r" b="b"/>
              <a:pathLst>
                <a:path w="3599942" h="2663952">
                  <a:moveTo>
                    <a:pt x="0" y="443992"/>
                  </a:moveTo>
                  <a:cubicBezTo>
                    <a:pt x="0" y="198755"/>
                    <a:pt x="199771" y="0"/>
                    <a:pt x="446151" y="0"/>
                  </a:cubicBezTo>
                  <a:lnTo>
                    <a:pt x="3153791" y="0"/>
                  </a:lnTo>
                  <a:cubicBezTo>
                    <a:pt x="3400171" y="0"/>
                    <a:pt x="3599942" y="198755"/>
                    <a:pt x="3599942" y="443992"/>
                  </a:cubicBezTo>
                  <a:lnTo>
                    <a:pt x="3599942" y="2219960"/>
                  </a:lnTo>
                  <a:cubicBezTo>
                    <a:pt x="3599942" y="2465197"/>
                    <a:pt x="3400171" y="2663952"/>
                    <a:pt x="3153791" y="2663952"/>
                  </a:cubicBezTo>
                  <a:lnTo>
                    <a:pt x="446151" y="2663952"/>
                  </a:lnTo>
                  <a:cubicBezTo>
                    <a:pt x="199771" y="2663952"/>
                    <a:pt x="0" y="2465197"/>
                    <a:pt x="0" y="2219960"/>
                  </a:cubicBezTo>
                  <a:close/>
                </a:path>
              </a:pathLst>
            </a:custGeom>
            <a:solidFill>
              <a:srgbClr val="FF6600"/>
            </a:solidFill>
          </p:spPr>
        </p:sp>
        <p:sp>
          <p:nvSpPr>
            <p:cNvPr id="20" name="Freeform 20"/>
            <p:cNvSpPr/>
            <p:nvPr/>
          </p:nvSpPr>
          <p:spPr>
            <a:xfrm>
              <a:off x="0" y="0"/>
              <a:ext cx="3650742" cy="2714752"/>
            </a:xfrm>
            <a:custGeom>
              <a:avLst/>
              <a:gdLst/>
              <a:ahLst/>
              <a:cxnLst/>
              <a:rect l="l" t="t" r="r" b="b"/>
              <a:pathLst>
                <a:path w="3650742" h="2714752">
                  <a:moveTo>
                    <a:pt x="0" y="469392"/>
                  </a:moveTo>
                  <a:cubicBezTo>
                    <a:pt x="0" y="210058"/>
                    <a:pt x="211201" y="0"/>
                    <a:pt x="471551" y="0"/>
                  </a:cubicBezTo>
                  <a:lnTo>
                    <a:pt x="3179191" y="0"/>
                  </a:lnTo>
                  <a:lnTo>
                    <a:pt x="3179191" y="25400"/>
                  </a:lnTo>
                  <a:lnTo>
                    <a:pt x="3179191" y="0"/>
                  </a:lnTo>
                  <a:cubicBezTo>
                    <a:pt x="3439541" y="0"/>
                    <a:pt x="3650742" y="210058"/>
                    <a:pt x="3650742" y="469392"/>
                  </a:cubicBezTo>
                  <a:lnTo>
                    <a:pt x="3625342" y="469392"/>
                  </a:lnTo>
                  <a:lnTo>
                    <a:pt x="3650742" y="469392"/>
                  </a:lnTo>
                  <a:lnTo>
                    <a:pt x="3650742" y="2245360"/>
                  </a:lnTo>
                  <a:lnTo>
                    <a:pt x="3625342" y="2245360"/>
                  </a:lnTo>
                  <a:lnTo>
                    <a:pt x="3650742" y="2245360"/>
                  </a:lnTo>
                  <a:cubicBezTo>
                    <a:pt x="3650742" y="2504694"/>
                    <a:pt x="3439541" y="2714752"/>
                    <a:pt x="3179191" y="2714752"/>
                  </a:cubicBezTo>
                  <a:lnTo>
                    <a:pt x="3179191" y="2689352"/>
                  </a:lnTo>
                  <a:lnTo>
                    <a:pt x="3179191" y="2714752"/>
                  </a:lnTo>
                  <a:lnTo>
                    <a:pt x="471551" y="2714752"/>
                  </a:lnTo>
                  <a:lnTo>
                    <a:pt x="471551" y="2689352"/>
                  </a:lnTo>
                  <a:lnTo>
                    <a:pt x="471551" y="2714752"/>
                  </a:lnTo>
                  <a:cubicBezTo>
                    <a:pt x="211201" y="2714752"/>
                    <a:pt x="0" y="2504694"/>
                    <a:pt x="0" y="2245360"/>
                  </a:cubicBezTo>
                  <a:lnTo>
                    <a:pt x="0" y="469392"/>
                  </a:lnTo>
                  <a:lnTo>
                    <a:pt x="25400" y="469392"/>
                  </a:lnTo>
                  <a:lnTo>
                    <a:pt x="0" y="469392"/>
                  </a:lnTo>
                  <a:moveTo>
                    <a:pt x="50800" y="469392"/>
                  </a:moveTo>
                  <a:lnTo>
                    <a:pt x="50800" y="2245360"/>
                  </a:lnTo>
                  <a:lnTo>
                    <a:pt x="25400" y="2245360"/>
                  </a:lnTo>
                  <a:lnTo>
                    <a:pt x="50800" y="2245360"/>
                  </a:lnTo>
                  <a:cubicBezTo>
                    <a:pt x="50800" y="2476500"/>
                    <a:pt x="239014" y="2663952"/>
                    <a:pt x="471551" y="2663952"/>
                  </a:cubicBezTo>
                  <a:lnTo>
                    <a:pt x="3179191" y="2663952"/>
                  </a:lnTo>
                  <a:cubicBezTo>
                    <a:pt x="3411728" y="2663952"/>
                    <a:pt x="3599942" y="2476373"/>
                    <a:pt x="3599942" y="2245360"/>
                  </a:cubicBezTo>
                  <a:lnTo>
                    <a:pt x="3599942" y="469392"/>
                  </a:lnTo>
                  <a:cubicBezTo>
                    <a:pt x="3599942" y="238379"/>
                    <a:pt x="3411728" y="50800"/>
                    <a:pt x="3179191" y="50800"/>
                  </a:cubicBezTo>
                  <a:lnTo>
                    <a:pt x="471551" y="50800"/>
                  </a:lnTo>
                  <a:lnTo>
                    <a:pt x="471551" y="25400"/>
                  </a:lnTo>
                  <a:lnTo>
                    <a:pt x="471551" y="50800"/>
                  </a:lnTo>
                  <a:cubicBezTo>
                    <a:pt x="239014" y="50800"/>
                    <a:pt x="50800" y="238379"/>
                    <a:pt x="50800" y="469392"/>
                  </a:cubicBezTo>
                  <a:close/>
                </a:path>
              </a:pathLst>
            </a:custGeom>
            <a:solidFill>
              <a:srgbClr val="41383D"/>
            </a:solidFill>
          </p:spPr>
        </p:sp>
        <p:sp>
          <p:nvSpPr>
            <p:cNvPr id="21" name="TextBox 21"/>
            <p:cNvSpPr txBox="1"/>
            <p:nvPr/>
          </p:nvSpPr>
          <p:spPr>
            <a:xfrm>
              <a:off x="0" y="0"/>
              <a:ext cx="3650800" cy="2714800"/>
            </a:xfrm>
            <a:prstGeom prst="rect">
              <a:avLst/>
            </a:prstGeom>
          </p:spPr>
          <p:txBody>
            <a:bodyPr lIns="50800" tIns="50800" rIns="50800" bIns="50800" rtlCol="0" anchor="ctr"/>
            <a:lstStyle/>
            <a:p>
              <a:pPr algn="ctr">
                <a:lnSpc>
                  <a:spcPts val="3240"/>
                </a:lnSpc>
              </a:pPr>
              <a:r>
                <a:rPr lang="en-US" sz="2700">
                  <a:solidFill>
                    <a:srgbClr val="FFFFFF"/>
                  </a:solidFill>
                  <a:latin typeface="Garamond Bold"/>
                </a:rPr>
                <a:t>Be informed by evidence</a:t>
              </a:r>
            </a:p>
          </p:txBody>
        </p:sp>
      </p:grpSp>
      <p:grpSp>
        <p:nvGrpSpPr>
          <p:cNvPr id="22" name="Group 22"/>
          <p:cNvGrpSpPr/>
          <p:nvPr/>
        </p:nvGrpSpPr>
        <p:grpSpPr>
          <a:xfrm>
            <a:off x="11844594" y="8048764"/>
            <a:ext cx="2738100" cy="2036100"/>
            <a:chOff x="0" y="0"/>
            <a:chExt cx="3650800" cy="2714800"/>
          </a:xfrm>
        </p:grpSpPr>
        <p:sp>
          <p:nvSpPr>
            <p:cNvPr id="23" name="Freeform 23"/>
            <p:cNvSpPr/>
            <p:nvPr/>
          </p:nvSpPr>
          <p:spPr>
            <a:xfrm>
              <a:off x="25400" y="25400"/>
              <a:ext cx="3599942" cy="2663952"/>
            </a:xfrm>
            <a:custGeom>
              <a:avLst/>
              <a:gdLst/>
              <a:ahLst/>
              <a:cxnLst/>
              <a:rect l="l" t="t" r="r" b="b"/>
              <a:pathLst>
                <a:path w="3599942" h="2663952">
                  <a:moveTo>
                    <a:pt x="0" y="443992"/>
                  </a:moveTo>
                  <a:cubicBezTo>
                    <a:pt x="0" y="198755"/>
                    <a:pt x="199771" y="0"/>
                    <a:pt x="446151" y="0"/>
                  </a:cubicBezTo>
                  <a:lnTo>
                    <a:pt x="3153791" y="0"/>
                  </a:lnTo>
                  <a:cubicBezTo>
                    <a:pt x="3400171" y="0"/>
                    <a:pt x="3599942" y="198755"/>
                    <a:pt x="3599942" y="443992"/>
                  </a:cubicBezTo>
                  <a:lnTo>
                    <a:pt x="3599942" y="2219960"/>
                  </a:lnTo>
                  <a:cubicBezTo>
                    <a:pt x="3599942" y="2465197"/>
                    <a:pt x="3400171" y="2663952"/>
                    <a:pt x="3153791" y="2663952"/>
                  </a:cubicBezTo>
                  <a:lnTo>
                    <a:pt x="446151" y="2663952"/>
                  </a:lnTo>
                  <a:cubicBezTo>
                    <a:pt x="199771" y="2663952"/>
                    <a:pt x="0" y="2465197"/>
                    <a:pt x="0" y="2219960"/>
                  </a:cubicBezTo>
                  <a:close/>
                </a:path>
              </a:pathLst>
            </a:custGeom>
            <a:solidFill>
              <a:srgbClr val="7030A0"/>
            </a:solidFill>
          </p:spPr>
        </p:sp>
        <p:sp>
          <p:nvSpPr>
            <p:cNvPr id="24" name="Freeform 24"/>
            <p:cNvSpPr/>
            <p:nvPr/>
          </p:nvSpPr>
          <p:spPr>
            <a:xfrm>
              <a:off x="0" y="0"/>
              <a:ext cx="3650742" cy="2714752"/>
            </a:xfrm>
            <a:custGeom>
              <a:avLst/>
              <a:gdLst/>
              <a:ahLst/>
              <a:cxnLst/>
              <a:rect l="l" t="t" r="r" b="b"/>
              <a:pathLst>
                <a:path w="3650742" h="2714752">
                  <a:moveTo>
                    <a:pt x="0" y="469392"/>
                  </a:moveTo>
                  <a:cubicBezTo>
                    <a:pt x="0" y="210058"/>
                    <a:pt x="211201" y="0"/>
                    <a:pt x="471551" y="0"/>
                  </a:cubicBezTo>
                  <a:lnTo>
                    <a:pt x="3179191" y="0"/>
                  </a:lnTo>
                  <a:lnTo>
                    <a:pt x="3179191" y="25400"/>
                  </a:lnTo>
                  <a:lnTo>
                    <a:pt x="3179191" y="0"/>
                  </a:lnTo>
                  <a:cubicBezTo>
                    <a:pt x="3439541" y="0"/>
                    <a:pt x="3650742" y="210058"/>
                    <a:pt x="3650742" y="469392"/>
                  </a:cubicBezTo>
                  <a:lnTo>
                    <a:pt x="3625342" y="469392"/>
                  </a:lnTo>
                  <a:lnTo>
                    <a:pt x="3650742" y="469392"/>
                  </a:lnTo>
                  <a:lnTo>
                    <a:pt x="3650742" y="2245360"/>
                  </a:lnTo>
                  <a:lnTo>
                    <a:pt x="3625342" y="2245360"/>
                  </a:lnTo>
                  <a:lnTo>
                    <a:pt x="3650742" y="2245360"/>
                  </a:lnTo>
                  <a:cubicBezTo>
                    <a:pt x="3650742" y="2504694"/>
                    <a:pt x="3439541" y="2714752"/>
                    <a:pt x="3179191" y="2714752"/>
                  </a:cubicBezTo>
                  <a:lnTo>
                    <a:pt x="3179191" y="2689352"/>
                  </a:lnTo>
                  <a:lnTo>
                    <a:pt x="3179191" y="2714752"/>
                  </a:lnTo>
                  <a:lnTo>
                    <a:pt x="471551" y="2714752"/>
                  </a:lnTo>
                  <a:lnTo>
                    <a:pt x="471551" y="2689352"/>
                  </a:lnTo>
                  <a:lnTo>
                    <a:pt x="471551" y="2714752"/>
                  </a:lnTo>
                  <a:cubicBezTo>
                    <a:pt x="211201" y="2714752"/>
                    <a:pt x="0" y="2504694"/>
                    <a:pt x="0" y="2245360"/>
                  </a:cubicBezTo>
                  <a:lnTo>
                    <a:pt x="0" y="469392"/>
                  </a:lnTo>
                  <a:lnTo>
                    <a:pt x="25400" y="469392"/>
                  </a:lnTo>
                  <a:lnTo>
                    <a:pt x="0" y="469392"/>
                  </a:lnTo>
                  <a:moveTo>
                    <a:pt x="50800" y="469392"/>
                  </a:moveTo>
                  <a:lnTo>
                    <a:pt x="50800" y="2245360"/>
                  </a:lnTo>
                  <a:lnTo>
                    <a:pt x="25400" y="2245360"/>
                  </a:lnTo>
                  <a:lnTo>
                    <a:pt x="50800" y="2245360"/>
                  </a:lnTo>
                  <a:cubicBezTo>
                    <a:pt x="50800" y="2476500"/>
                    <a:pt x="239014" y="2663952"/>
                    <a:pt x="471551" y="2663952"/>
                  </a:cubicBezTo>
                  <a:lnTo>
                    <a:pt x="3179191" y="2663952"/>
                  </a:lnTo>
                  <a:cubicBezTo>
                    <a:pt x="3411728" y="2663952"/>
                    <a:pt x="3599942" y="2476373"/>
                    <a:pt x="3599942" y="2245360"/>
                  </a:cubicBezTo>
                  <a:lnTo>
                    <a:pt x="3599942" y="469392"/>
                  </a:lnTo>
                  <a:cubicBezTo>
                    <a:pt x="3599942" y="238379"/>
                    <a:pt x="3411728" y="50800"/>
                    <a:pt x="3179191" y="50800"/>
                  </a:cubicBezTo>
                  <a:lnTo>
                    <a:pt x="471551" y="50800"/>
                  </a:lnTo>
                  <a:lnTo>
                    <a:pt x="471551" y="25400"/>
                  </a:lnTo>
                  <a:lnTo>
                    <a:pt x="471551" y="50800"/>
                  </a:lnTo>
                  <a:cubicBezTo>
                    <a:pt x="239014" y="50800"/>
                    <a:pt x="50800" y="238379"/>
                    <a:pt x="50800" y="469392"/>
                  </a:cubicBezTo>
                  <a:close/>
                </a:path>
              </a:pathLst>
            </a:custGeom>
            <a:solidFill>
              <a:srgbClr val="2B2629"/>
            </a:solidFill>
          </p:spPr>
        </p:sp>
        <p:sp>
          <p:nvSpPr>
            <p:cNvPr id="25" name="TextBox 25"/>
            <p:cNvSpPr txBox="1"/>
            <p:nvPr/>
          </p:nvSpPr>
          <p:spPr>
            <a:xfrm>
              <a:off x="0" y="0"/>
              <a:ext cx="3650800" cy="2714800"/>
            </a:xfrm>
            <a:prstGeom prst="rect">
              <a:avLst/>
            </a:prstGeom>
          </p:spPr>
          <p:txBody>
            <a:bodyPr lIns="50800" tIns="50800" rIns="50800" bIns="50800" rtlCol="0" anchor="ctr"/>
            <a:lstStyle/>
            <a:p>
              <a:pPr algn="ctr">
                <a:lnSpc>
                  <a:spcPts val="3240"/>
                </a:lnSpc>
              </a:pPr>
              <a:r>
                <a:rPr lang="en-US" sz="2700">
                  <a:solidFill>
                    <a:srgbClr val="FFFFFF"/>
                  </a:solidFill>
                  <a:latin typeface="Garamond Bold"/>
                </a:rPr>
                <a:t>Bring school values to life</a:t>
              </a:r>
            </a:p>
          </p:txBody>
        </p:sp>
      </p:grpSp>
      <p:grpSp>
        <p:nvGrpSpPr>
          <p:cNvPr id="26" name="Group 26"/>
          <p:cNvGrpSpPr/>
          <p:nvPr/>
        </p:nvGrpSpPr>
        <p:grpSpPr>
          <a:xfrm>
            <a:off x="8954627" y="8048764"/>
            <a:ext cx="2738100" cy="2036100"/>
            <a:chOff x="0" y="0"/>
            <a:chExt cx="3650800" cy="2714800"/>
          </a:xfrm>
        </p:grpSpPr>
        <p:sp>
          <p:nvSpPr>
            <p:cNvPr id="27" name="Freeform 27"/>
            <p:cNvSpPr/>
            <p:nvPr/>
          </p:nvSpPr>
          <p:spPr>
            <a:xfrm>
              <a:off x="25400" y="25400"/>
              <a:ext cx="3599942" cy="2663952"/>
            </a:xfrm>
            <a:custGeom>
              <a:avLst/>
              <a:gdLst/>
              <a:ahLst/>
              <a:cxnLst/>
              <a:rect l="l" t="t" r="r" b="b"/>
              <a:pathLst>
                <a:path w="3599942" h="2663952">
                  <a:moveTo>
                    <a:pt x="0" y="443992"/>
                  </a:moveTo>
                  <a:cubicBezTo>
                    <a:pt x="0" y="198755"/>
                    <a:pt x="199771" y="0"/>
                    <a:pt x="446151" y="0"/>
                  </a:cubicBezTo>
                  <a:lnTo>
                    <a:pt x="3153791" y="0"/>
                  </a:lnTo>
                  <a:cubicBezTo>
                    <a:pt x="3400171" y="0"/>
                    <a:pt x="3599942" y="198755"/>
                    <a:pt x="3599942" y="443992"/>
                  </a:cubicBezTo>
                  <a:lnTo>
                    <a:pt x="3599942" y="2219960"/>
                  </a:lnTo>
                  <a:cubicBezTo>
                    <a:pt x="3599942" y="2465197"/>
                    <a:pt x="3400171" y="2663952"/>
                    <a:pt x="3153791" y="2663952"/>
                  </a:cubicBezTo>
                  <a:lnTo>
                    <a:pt x="446151" y="2663952"/>
                  </a:lnTo>
                  <a:cubicBezTo>
                    <a:pt x="199771" y="2663952"/>
                    <a:pt x="0" y="2465197"/>
                    <a:pt x="0" y="2219960"/>
                  </a:cubicBezTo>
                  <a:close/>
                </a:path>
              </a:pathLst>
            </a:custGeom>
            <a:solidFill>
              <a:srgbClr val="FFC000"/>
            </a:solidFill>
          </p:spPr>
        </p:sp>
        <p:sp>
          <p:nvSpPr>
            <p:cNvPr id="28" name="Freeform 28"/>
            <p:cNvSpPr/>
            <p:nvPr/>
          </p:nvSpPr>
          <p:spPr>
            <a:xfrm>
              <a:off x="0" y="0"/>
              <a:ext cx="3650742" cy="2714752"/>
            </a:xfrm>
            <a:custGeom>
              <a:avLst/>
              <a:gdLst/>
              <a:ahLst/>
              <a:cxnLst/>
              <a:rect l="l" t="t" r="r" b="b"/>
              <a:pathLst>
                <a:path w="3650742" h="2714752">
                  <a:moveTo>
                    <a:pt x="0" y="469392"/>
                  </a:moveTo>
                  <a:cubicBezTo>
                    <a:pt x="0" y="210058"/>
                    <a:pt x="211201" y="0"/>
                    <a:pt x="471551" y="0"/>
                  </a:cubicBezTo>
                  <a:lnTo>
                    <a:pt x="3179191" y="0"/>
                  </a:lnTo>
                  <a:lnTo>
                    <a:pt x="3179191" y="25400"/>
                  </a:lnTo>
                  <a:lnTo>
                    <a:pt x="3179191" y="0"/>
                  </a:lnTo>
                  <a:cubicBezTo>
                    <a:pt x="3439541" y="0"/>
                    <a:pt x="3650742" y="210058"/>
                    <a:pt x="3650742" y="469392"/>
                  </a:cubicBezTo>
                  <a:lnTo>
                    <a:pt x="3625342" y="469392"/>
                  </a:lnTo>
                  <a:lnTo>
                    <a:pt x="3650742" y="469392"/>
                  </a:lnTo>
                  <a:lnTo>
                    <a:pt x="3650742" y="2245360"/>
                  </a:lnTo>
                  <a:lnTo>
                    <a:pt x="3625342" y="2245360"/>
                  </a:lnTo>
                  <a:lnTo>
                    <a:pt x="3650742" y="2245360"/>
                  </a:lnTo>
                  <a:cubicBezTo>
                    <a:pt x="3650742" y="2504694"/>
                    <a:pt x="3439541" y="2714752"/>
                    <a:pt x="3179191" y="2714752"/>
                  </a:cubicBezTo>
                  <a:lnTo>
                    <a:pt x="3179191" y="2689352"/>
                  </a:lnTo>
                  <a:lnTo>
                    <a:pt x="3179191" y="2714752"/>
                  </a:lnTo>
                  <a:lnTo>
                    <a:pt x="471551" y="2714752"/>
                  </a:lnTo>
                  <a:lnTo>
                    <a:pt x="471551" y="2689352"/>
                  </a:lnTo>
                  <a:lnTo>
                    <a:pt x="471551" y="2714752"/>
                  </a:lnTo>
                  <a:cubicBezTo>
                    <a:pt x="211201" y="2714752"/>
                    <a:pt x="0" y="2504694"/>
                    <a:pt x="0" y="2245360"/>
                  </a:cubicBezTo>
                  <a:lnTo>
                    <a:pt x="0" y="469392"/>
                  </a:lnTo>
                  <a:lnTo>
                    <a:pt x="25400" y="469392"/>
                  </a:lnTo>
                  <a:lnTo>
                    <a:pt x="0" y="469392"/>
                  </a:lnTo>
                  <a:moveTo>
                    <a:pt x="50800" y="469392"/>
                  </a:moveTo>
                  <a:lnTo>
                    <a:pt x="50800" y="2245360"/>
                  </a:lnTo>
                  <a:lnTo>
                    <a:pt x="25400" y="2245360"/>
                  </a:lnTo>
                  <a:lnTo>
                    <a:pt x="50800" y="2245360"/>
                  </a:lnTo>
                  <a:cubicBezTo>
                    <a:pt x="50800" y="2476500"/>
                    <a:pt x="239014" y="2663952"/>
                    <a:pt x="471551" y="2663952"/>
                  </a:cubicBezTo>
                  <a:lnTo>
                    <a:pt x="3179191" y="2663952"/>
                  </a:lnTo>
                  <a:cubicBezTo>
                    <a:pt x="3411728" y="2663952"/>
                    <a:pt x="3599942" y="2476373"/>
                    <a:pt x="3599942" y="2245360"/>
                  </a:cubicBezTo>
                  <a:lnTo>
                    <a:pt x="3599942" y="469392"/>
                  </a:lnTo>
                  <a:cubicBezTo>
                    <a:pt x="3599942" y="238379"/>
                    <a:pt x="3411728" y="50800"/>
                    <a:pt x="3179191" y="50800"/>
                  </a:cubicBezTo>
                  <a:lnTo>
                    <a:pt x="471551" y="50800"/>
                  </a:lnTo>
                  <a:lnTo>
                    <a:pt x="471551" y="25400"/>
                  </a:lnTo>
                  <a:lnTo>
                    <a:pt x="471551" y="50800"/>
                  </a:lnTo>
                  <a:cubicBezTo>
                    <a:pt x="239014" y="50800"/>
                    <a:pt x="50800" y="238379"/>
                    <a:pt x="50800" y="469392"/>
                  </a:cubicBezTo>
                  <a:close/>
                </a:path>
              </a:pathLst>
            </a:custGeom>
            <a:solidFill>
              <a:srgbClr val="2B2629"/>
            </a:solidFill>
          </p:spPr>
        </p:sp>
        <p:sp>
          <p:nvSpPr>
            <p:cNvPr id="29" name="TextBox 29"/>
            <p:cNvSpPr txBox="1"/>
            <p:nvPr/>
          </p:nvSpPr>
          <p:spPr>
            <a:xfrm>
              <a:off x="0" y="-9525"/>
              <a:ext cx="3650800" cy="2724325"/>
            </a:xfrm>
            <a:prstGeom prst="rect">
              <a:avLst/>
            </a:prstGeom>
          </p:spPr>
          <p:txBody>
            <a:bodyPr lIns="50800" tIns="50800" rIns="50800" bIns="50800" rtlCol="0" anchor="ctr"/>
            <a:lstStyle/>
            <a:p>
              <a:pPr algn="l">
                <a:lnSpc>
                  <a:spcPts val="2879"/>
                </a:lnSpc>
              </a:pPr>
              <a:r>
                <a:rPr lang="en-US" sz="2400">
                  <a:solidFill>
                    <a:srgbClr val="FFFFFF"/>
                  </a:solidFill>
                  <a:latin typeface="Garamond Bold"/>
                </a:rPr>
                <a:t>Be delivered by practitioners who are continually learning</a:t>
              </a:r>
            </a:p>
          </p:txBody>
        </p:sp>
      </p:grpSp>
      <p:grpSp>
        <p:nvGrpSpPr>
          <p:cNvPr id="30" name="Group 30"/>
          <p:cNvGrpSpPr/>
          <p:nvPr/>
        </p:nvGrpSpPr>
        <p:grpSpPr>
          <a:xfrm>
            <a:off x="14734562" y="8048764"/>
            <a:ext cx="2738100" cy="2036100"/>
            <a:chOff x="0" y="0"/>
            <a:chExt cx="3650800" cy="2714800"/>
          </a:xfrm>
        </p:grpSpPr>
        <p:sp>
          <p:nvSpPr>
            <p:cNvPr id="31" name="Freeform 31"/>
            <p:cNvSpPr/>
            <p:nvPr/>
          </p:nvSpPr>
          <p:spPr>
            <a:xfrm>
              <a:off x="25400" y="25400"/>
              <a:ext cx="3599942" cy="2663952"/>
            </a:xfrm>
            <a:custGeom>
              <a:avLst/>
              <a:gdLst/>
              <a:ahLst/>
              <a:cxnLst/>
              <a:rect l="l" t="t" r="r" b="b"/>
              <a:pathLst>
                <a:path w="3599942" h="2663952">
                  <a:moveTo>
                    <a:pt x="0" y="443992"/>
                  </a:moveTo>
                  <a:cubicBezTo>
                    <a:pt x="0" y="198755"/>
                    <a:pt x="199771" y="0"/>
                    <a:pt x="446151" y="0"/>
                  </a:cubicBezTo>
                  <a:lnTo>
                    <a:pt x="3153791" y="0"/>
                  </a:lnTo>
                  <a:cubicBezTo>
                    <a:pt x="3400171" y="0"/>
                    <a:pt x="3599942" y="198755"/>
                    <a:pt x="3599942" y="443992"/>
                  </a:cubicBezTo>
                  <a:lnTo>
                    <a:pt x="3599942" y="2219960"/>
                  </a:lnTo>
                  <a:cubicBezTo>
                    <a:pt x="3599942" y="2465197"/>
                    <a:pt x="3400171" y="2663952"/>
                    <a:pt x="3153791" y="2663952"/>
                  </a:cubicBezTo>
                  <a:lnTo>
                    <a:pt x="446151" y="2663952"/>
                  </a:lnTo>
                  <a:cubicBezTo>
                    <a:pt x="199771" y="2663952"/>
                    <a:pt x="0" y="2465197"/>
                    <a:pt x="0" y="2219960"/>
                  </a:cubicBezTo>
                  <a:close/>
                </a:path>
              </a:pathLst>
            </a:custGeom>
            <a:solidFill>
              <a:srgbClr val="737BA7"/>
            </a:solidFill>
          </p:spPr>
        </p:sp>
        <p:sp>
          <p:nvSpPr>
            <p:cNvPr id="32" name="Freeform 32"/>
            <p:cNvSpPr/>
            <p:nvPr/>
          </p:nvSpPr>
          <p:spPr>
            <a:xfrm>
              <a:off x="0" y="0"/>
              <a:ext cx="3650742" cy="2714752"/>
            </a:xfrm>
            <a:custGeom>
              <a:avLst/>
              <a:gdLst/>
              <a:ahLst/>
              <a:cxnLst/>
              <a:rect l="l" t="t" r="r" b="b"/>
              <a:pathLst>
                <a:path w="3650742" h="2714752">
                  <a:moveTo>
                    <a:pt x="0" y="469392"/>
                  </a:moveTo>
                  <a:cubicBezTo>
                    <a:pt x="0" y="210058"/>
                    <a:pt x="211201" y="0"/>
                    <a:pt x="471551" y="0"/>
                  </a:cubicBezTo>
                  <a:lnTo>
                    <a:pt x="3179191" y="0"/>
                  </a:lnTo>
                  <a:lnTo>
                    <a:pt x="3179191" y="25400"/>
                  </a:lnTo>
                  <a:lnTo>
                    <a:pt x="3179191" y="0"/>
                  </a:lnTo>
                  <a:cubicBezTo>
                    <a:pt x="3439541" y="0"/>
                    <a:pt x="3650742" y="210058"/>
                    <a:pt x="3650742" y="469392"/>
                  </a:cubicBezTo>
                  <a:lnTo>
                    <a:pt x="3625342" y="469392"/>
                  </a:lnTo>
                  <a:lnTo>
                    <a:pt x="3650742" y="469392"/>
                  </a:lnTo>
                  <a:lnTo>
                    <a:pt x="3650742" y="2245360"/>
                  </a:lnTo>
                  <a:lnTo>
                    <a:pt x="3625342" y="2245360"/>
                  </a:lnTo>
                  <a:lnTo>
                    <a:pt x="3650742" y="2245360"/>
                  </a:lnTo>
                  <a:cubicBezTo>
                    <a:pt x="3650742" y="2504694"/>
                    <a:pt x="3439541" y="2714752"/>
                    <a:pt x="3179191" y="2714752"/>
                  </a:cubicBezTo>
                  <a:lnTo>
                    <a:pt x="3179191" y="2689352"/>
                  </a:lnTo>
                  <a:lnTo>
                    <a:pt x="3179191" y="2714752"/>
                  </a:lnTo>
                  <a:lnTo>
                    <a:pt x="471551" y="2714752"/>
                  </a:lnTo>
                  <a:lnTo>
                    <a:pt x="471551" y="2689352"/>
                  </a:lnTo>
                  <a:lnTo>
                    <a:pt x="471551" y="2714752"/>
                  </a:lnTo>
                  <a:cubicBezTo>
                    <a:pt x="211201" y="2714752"/>
                    <a:pt x="0" y="2504694"/>
                    <a:pt x="0" y="2245360"/>
                  </a:cubicBezTo>
                  <a:lnTo>
                    <a:pt x="0" y="469392"/>
                  </a:lnTo>
                  <a:lnTo>
                    <a:pt x="25400" y="469392"/>
                  </a:lnTo>
                  <a:lnTo>
                    <a:pt x="0" y="469392"/>
                  </a:lnTo>
                  <a:moveTo>
                    <a:pt x="50800" y="469392"/>
                  </a:moveTo>
                  <a:lnTo>
                    <a:pt x="50800" y="2245360"/>
                  </a:lnTo>
                  <a:lnTo>
                    <a:pt x="25400" y="2245360"/>
                  </a:lnTo>
                  <a:lnTo>
                    <a:pt x="50800" y="2245360"/>
                  </a:lnTo>
                  <a:cubicBezTo>
                    <a:pt x="50800" y="2476500"/>
                    <a:pt x="239014" y="2663952"/>
                    <a:pt x="471551" y="2663952"/>
                  </a:cubicBezTo>
                  <a:lnTo>
                    <a:pt x="3179191" y="2663952"/>
                  </a:lnTo>
                  <a:cubicBezTo>
                    <a:pt x="3411728" y="2663952"/>
                    <a:pt x="3599942" y="2476373"/>
                    <a:pt x="3599942" y="2245360"/>
                  </a:cubicBezTo>
                  <a:lnTo>
                    <a:pt x="3599942" y="469392"/>
                  </a:lnTo>
                  <a:cubicBezTo>
                    <a:pt x="3599942" y="238379"/>
                    <a:pt x="3411728" y="50800"/>
                    <a:pt x="3179191" y="50800"/>
                  </a:cubicBezTo>
                  <a:lnTo>
                    <a:pt x="471551" y="50800"/>
                  </a:lnTo>
                  <a:lnTo>
                    <a:pt x="471551" y="25400"/>
                  </a:lnTo>
                  <a:lnTo>
                    <a:pt x="471551" y="50800"/>
                  </a:lnTo>
                  <a:cubicBezTo>
                    <a:pt x="239014" y="50800"/>
                    <a:pt x="50800" y="238379"/>
                    <a:pt x="50800" y="469392"/>
                  </a:cubicBezTo>
                  <a:close/>
                </a:path>
              </a:pathLst>
            </a:custGeom>
            <a:solidFill>
              <a:srgbClr val="2B2629"/>
            </a:solidFill>
          </p:spPr>
        </p:sp>
        <p:sp>
          <p:nvSpPr>
            <p:cNvPr id="33" name="TextBox 33"/>
            <p:cNvSpPr txBox="1"/>
            <p:nvPr/>
          </p:nvSpPr>
          <p:spPr>
            <a:xfrm>
              <a:off x="0" y="0"/>
              <a:ext cx="3650800" cy="2714800"/>
            </a:xfrm>
            <a:prstGeom prst="rect">
              <a:avLst/>
            </a:prstGeom>
          </p:spPr>
          <p:txBody>
            <a:bodyPr lIns="50800" tIns="50800" rIns="50800" bIns="50800" rtlCol="0" anchor="ctr"/>
            <a:lstStyle/>
            <a:p>
              <a:pPr algn="ctr">
                <a:lnSpc>
                  <a:spcPts val="3240"/>
                </a:lnSpc>
              </a:pPr>
              <a:r>
                <a:rPr lang="en-US" sz="2700">
                  <a:solidFill>
                    <a:srgbClr val="FFFFFF"/>
                  </a:solidFill>
                  <a:latin typeface="Garamond Bold"/>
                </a:rPr>
                <a:t>Meet Trust quality standards</a:t>
              </a:r>
            </a:p>
          </p:txBody>
        </p:sp>
      </p:grpSp>
      <p:sp>
        <p:nvSpPr>
          <p:cNvPr id="34" name="TextBox 34"/>
          <p:cNvSpPr txBox="1"/>
          <p:nvPr/>
        </p:nvSpPr>
        <p:spPr>
          <a:xfrm>
            <a:off x="263115" y="7214620"/>
            <a:ext cx="8082861" cy="795247"/>
          </a:xfrm>
          <a:prstGeom prst="rect">
            <a:avLst/>
          </a:prstGeom>
        </p:spPr>
        <p:txBody>
          <a:bodyPr lIns="0" tIns="0" rIns="0" bIns="0" rtlCol="0" anchor="t">
            <a:spAutoFit/>
          </a:bodyPr>
          <a:lstStyle/>
          <a:p>
            <a:pPr algn="l">
              <a:lnSpc>
                <a:spcPts val="5759"/>
              </a:lnSpc>
            </a:pPr>
            <a:r>
              <a:rPr lang="en-US" sz="4800">
                <a:solidFill>
                  <a:srgbClr val="6F30A0"/>
                </a:solidFill>
                <a:latin typeface="Garamond Bold"/>
              </a:rPr>
              <a:t>A Scholar’s Curriculum will:</a:t>
            </a:r>
          </a:p>
        </p:txBody>
      </p:sp>
      <p:grpSp>
        <p:nvGrpSpPr>
          <p:cNvPr id="35" name="Group 35"/>
          <p:cNvGrpSpPr/>
          <p:nvPr/>
        </p:nvGrpSpPr>
        <p:grpSpPr>
          <a:xfrm>
            <a:off x="8789498" y="3771524"/>
            <a:ext cx="3850456" cy="3452621"/>
            <a:chOff x="0" y="0"/>
            <a:chExt cx="5133941" cy="4603495"/>
          </a:xfrm>
        </p:grpSpPr>
        <p:sp>
          <p:nvSpPr>
            <p:cNvPr id="36" name="Freeform 36"/>
            <p:cNvSpPr/>
            <p:nvPr/>
          </p:nvSpPr>
          <p:spPr>
            <a:xfrm>
              <a:off x="43961" y="32217"/>
              <a:ext cx="5046117" cy="4538993"/>
            </a:xfrm>
            <a:custGeom>
              <a:avLst/>
              <a:gdLst/>
              <a:ahLst/>
              <a:cxnLst/>
              <a:rect l="l" t="t" r="r" b="b"/>
              <a:pathLst>
                <a:path w="5046117" h="4538993">
                  <a:moveTo>
                    <a:pt x="0" y="0"/>
                  </a:moveTo>
                  <a:lnTo>
                    <a:pt x="5046117" y="0"/>
                  </a:lnTo>
                  <a:lnTo>
                    <a:pt x="5046117" y="4538993"/>
                  </a:lnTo>
                  <a:lnTo>
                    <a:pt x="0" y="4538993"/>
                  </a:lnTo>
                  <a:close/>
                </a:path>
              </a:pathLst>
            </a:custGeom>
            <a:solidFill>
              <a:srgbClr val="463978"/>
            </a:solidFill>
          </p:spPr>
        </p:sp>
        <p:sp>
          <p:nvSpPr>
            <p:cNvPr id="37" name="Freeform 37"/>
            <p:cNvSpPr/>
            <p:nvPr/>
          </p:nvSpPr>
          <p:spPr>
            <a:xfrm>
              <a:off x="0" y="0"/>
              <a:ext cx="5133998" cy="4603426"/>
            </a:xfrm>
            <a:custGeom>
              <a:avLst/>
              <a:gdLst/>
              <a:ahLst/>
              <a:cxnLst/>
              <a:rect l="l" t="t" r="r" b="b"/>
              <a:pathLst>
                <a:path w="5133998" h="4603426">
                  <a:moveTo>
                    <a:pt x="43961" y="0"/>
                  </a:moveTo>
                  <a:lnTo>
                    <a:pt x="5090078" y="0"/>
                  </a:lnTo>
                  <a:cubicBezTo>
                    <a:pt x="5114257" y="0"/>
                    <a:pt x="5133998" y="14497"/>
                    <a:pt x="5133998" y="32217"/>
                  </a:cubicBezTo>
                  <a:lnTo>
                    <a:pt x="5133998" y="4571210"/>
                  </a:lnTo>
                  <a:cubicBezTo>
                    <a:pt x="5133998" y="4588929"/>
                    <a:pt x="5114257" y="4603426"/>
                    <a:pt x="5090078" y="4603426"/>
                  </a:cubicBezTo>
                  <a:lnTo>
                    <a:pt x="43961" y="4603426"/>
                  </a:lnTo>
                  <a:cubicBezTo>
                    <a:pt x="19783" y="4603426"/>
                    <a:pt x="0" y="4588929"/>
                    <a:pt x="0" y="4571210"/>
                  </a:cubicBezTo>
                  <a:lnTo>
                    <a:pt x="0" y="32217"/>
                  </a:lnTo>
                  <a:cubicBezTo>
                    <a:pt x="0" y="14497"/>
                    <a:pt x="19783" y="0"/>
                    <a:pt x="43961" y="0"/>
                  </a:cubicBezTo>
                  <a:moveTo>
                    <a:pt x="43961" y="64433"/>
                  </a:moveTo>
                  <a:lnTo>
                    <a:pt x="43961" y="32217"/>
                  </a:lnTo>
                  <a:lnTo>
                    <a:pt x="87923" y="32217"/>
                  </a:lnTo>
                  <a:lnTo>
                    <a:pt x="87923" y="4571210"/>
                  </a:lnTo>
                  <a:lnTo>
                    <a:pt x="43961" y="4571210"/>
                  </a:lnTo>
                  <a:lnTo>
                    <a:pt x="43961" y="4538993"/>
                  </a:lnTo>
                  <a:lnTo>
                    <a:pt x="5090078" y="4538993"/>
                  </a:lnTo>
                  <a:lnTo>
                    <a:pt x="5090078" y="4571210"/>
                  </a:lnTo>
                  <a:lnTo>
                    <a:pt x="5046117" y="4571210"/>
                  </a:lnTo>
                  <a:lnTo>
                    <a:pt x="5046117" y="32217"/>
                  </a:lnTo>
                  <a:lnTo>
                    <a:pt x="5090078" y="32217"/>
                  </a:lnTo>
                  <a:lnTo>
                    <a:pt x="5090078" y="64433"/>
                  </a:lnTo>
                  <a:lnTo>
                    <a:pt x="43961" y="64433"/>
                  </a:lnTo>
                  <a:close/>
                </a:path>
              </a:pathLst>
            </a:custGeom>
            <a:solidFill>
              <a:srgbClr val="2B2629"/>
            </a:solidFill>
          </p:spPr>
        </p:sp>
        <p:sp>
          <p:nvSpPr>
            <p:cNvPr id="38" name="TextBox 38"/>
            <p:cNvSpPr txBox="1"/>
            <p:nvPr/>
          </p:nvSpPr>
          <p:spPr>
            <a:xfrm>
              <a:off x="0" y="-76200"/>
              <a:ext cx="5133941" cy="4679695"/>
            </a:xfrm>
            <a:prstGeom prst="rect">
              <a:avLst/>
            </a:prstGeom>
          </p:spPr>
          <p:txBody>
            <a:bodyPr lIns="50800" tIns="50800" rIns="50800" bIns="50800" rtlCol="0" anchor="ctr"/>
            <a:lstStyle/>
            <a:p>
              <a:pPr algn="l">
                <a:lnSpc>
                  <a:spcPts val="4319"/>
                </a:lnSpc>
              </a:pPr>
              <a:r>
                <a:rPr lang="en-US" sz="3599" dirty="0">
                  <a:solidFill>
                    <a:srgbClr val="FFFFFF"/>
                  </a:solidFill>
                  <a:latin typeface="Arial Bold"/>
                </a:rPr>
                <a:t>S</a:t>
              </a:r>
              <a:r>
                <a:rPr lang="en-US" sz="3599" dirty="0">
                  <a:solidFill>
                    <a:srgbClr val="FFFFFF"/>
                  </a:solidFill>
                  <a:latin typeface="Arial"/>
                </a:rPr>
                <a:t>upport</a:t>
              </a:r>
            </a:p>
            <a:p>
              <a:pPr algn="l">
                <a:lnSpc>
                  <a:spcPts val="4319"/>
                </a:lnSpc>
              </a:pPr>
              <a:r>
                <a:rPr lang="en-US" sz="3599" dirty="0">
                  <a:solidFill>
                    <a:srgbClr val="FFFFFF"/>
                  </a:solidFill>
                  <a:latin typeface="Arial Bold"/>
                </a:rPr>
                <a:t>T</a:t>
              </a:r>
              <a:r>
                <a:rPr lang="en-US" sz="3599" dirty="0">
                  <a:solidFill>
                    <a:srgbClr val="FFFFFF"/>
                  </a:solidFill>
                  <a:latin typeface="Arial"/>
                </a:rPr>
                <a:t>enacity</a:t>
              </a:r>
            </a:p>
            <a:p>
              <a:pPr algn="l">
                <a:lnSpc>
                  <a:spcPts val="4319"/>
                </a:lnSpc>
              </a:pPr>
              <a:r>
                <a:rPr lang="en-US" sz="3599" dirty="0">
                  <a:solidFill>
                    <a:srgbClr val="FFFFFF"/>
                  </a:solidFill>
                  <a:latin typeface="Arial Bold"/>
                </a:rPr>
                <a:t>R</a:t>
              </a:r>
              <a:r>
                <a:rPr lang="en-US" sz="3599" dirty="0">
                  <a:solidFill>
                    <a:srgbClr val="FFFFFF"/>
                  </a:solidFill>
                  <a:latin typeface="Arial"/>
                </a:rPr>
                <a:t>esponsibility</a:t>
              </a:r>
            </a:p>
            <a:p>
              <a:pPr algn="l">
                <a:lnSpc>
                  <a:spcPts val="4319"/>
                </a:lnSpc>
              </a:pPr>
              <a:r>
                <a:rPr lang="en-US" sz="3599" dirty="0">
                  <a:solidFill>
                    <a:srgbClr val="FFFFFF"/>
                  </a:solidFill>
                  <a:latin typeface="Arial Bold"/>
                </a:rPr>
                <a:t>I</a:t>
              </a:r>
              <a:r>
                <a:rPr lang="en-US" sz="3599" dirty="0">
                  <a:solidFill>
                    <a:srgbClr val="FFFFFF"/>
                  </a:solidFill>
                  <a:latin typeface="Arial"/>
                </a:rPr>
                <a:t>nnovation</a:t>
              </a:r>
            </a:p>
            <a:p>
              <a:pPr algn="l">
                <a:lnSpc>
                  <a:spcPts val="4319"/>
                </a:lnSpc>
              </a:pPr>
              <a:r>
                <a:rPr lang="en-US" sz="3599" dirty="0">
                  <a:solidFill>
                    <a:srgbClr val="FFFFFF"/>
                  </a:solidFill>
                  <a:latin typeface="Arial Bold"/>
                </a:rPr>
                <a:t>V</a:t>
              </a:r>
              <a:r>
                <a:rPr lang="en-US" sz="3599" dirty="0">
                  <a:solidFill>
                    <a:srgbClr val="FFFFFF"/>
                  </a:solidFill>
                  <a:latin typeface="Arial"/>
                </a:rPr>
                <a:t>oice</a:t>
              </a:r>
            </a:p>
            <a:p>
              <a:pPr algn="l">
                <a:lnSpc>
                  <a:spcPts val="4319"/>
                </a:lnSpc>
              </a:pPr>
              <a:r>
                <a:rPr lang="en-US" sz="3599" dirty="0">
                  <a:solidFill>
                    <a:srgbClr val="FFFFFF"/>
                  </a:solidFill>
                  <a:latin typeface="Arial Bold"/>
                </a:rPr>
                <a:t>E</a:t>
              </a:r>
              <a:r>
                <a:rPr lang="en-US" sz="3599" dirty="0">
                  <a:solidFill>
                    <a:srgbClr val="FFFFFF"/>
                  </a:solidFill>
                  <a:latin typeface="Arial"/>
                </a:rPr>
                <a:t>quity</a:t>
              </a: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alphaModFix amt="60000"/>
            </a:blip>
            <a:stretch>
              <a:fillRect t="-9408" b="-9408"/>
            </a:stretch>
          </a:blipFill>
        </p:spPr>
      </p:sp>
      <p:grpSp>
        <p:nvGrpSpPr>
          <p:cNvPr id="3" name="Group 3"/>
          <p:cNvGrpSpPr/>
          <p:nvPr/>
        </p:nvGrpSpPr>
        <p:grpSpPr>
          <a:xfrm>
            <a:off x="4080890" y="4088469"/>
            <a:ext cx="3278100" cy="2360100"/>
            <a:chOff x="0" y="0"/>
            <a:chExt cx="4370800" cy="3146800"/>
          </a:xfrm>
        </p:grpSpPr>
        <p:sp>
          <p:nvSpPr>
            <p:cNvPr id="4" name="Freeform 4"/>
            <p:cNvSpPr/>
            <p:nvPr/>
          </p:nvSpPr>
          <p:spPr>
            <a:xfrm>
              <a:off x="25400" y="25400"/>
              <a:ext cx="4320032" cy="3096006"/>
            </a:xfrm>
            <a:custGeom>
              <a:avLst/>
              <a:gdLst/>
              <a:ahLst/>
              <a:cxnLst/>
              <a:rect l="l" t="t" r="r" b="b"/>
              <a:pathLst>
                <a:path w="4320032" h="3096006">
                  <a:moveTo>
                    <a:pt x="0" y="516001"/>
                  </a:moveTo>
                  <a:cubicBezTo>
                    <a:pt x="0" y="231013"/>
                    <a:pt x="232029" y="0"/>
                    <a:pt x="518414" y="0"/>
                  </a:cubicBezTo>
                  <a:lnTo>
                    <a:pt x="3801618" y="0"/>
                  </a:lnTo>
                  <a:cubicBezTo>
                    <a:pt x="4087876" y="0"/>
                    <a:pt x="4320032" y="231013"/>
                    <a:pt x="4320032" y="516001"/>
                  </a:cubicBezTo>
                  <a:lnTo>
                    <a:pt x="4320032" y="2580005"/>
                  </a:lnTo>
                  <a:cubicBezTo>
                    <a:pt x="4320032" y="2864993"/>
                    <a:pt x="4088003" y="3096006"/>
                    <a:pt x="3801618" y="3096006"/>
                  </a:cubicBezTo>
                  <a:lnTo>
                    <a:pt x="518414" y="3096006"/>
                  </a:lnTo>
                  <a:cubicBezTo>
                    <a:pt x="232029" y="3096006"/>
                    <a:pt x="0" y="2864993"/>
                    <a:pt x="0" y="2580005"/>
                  </a:cubicBezTo>
                  <a:close/>
                </a:path>
              </a:pathLst>
            </a:custGeom>
            <a:solidFill>
              <a:srgbClr val="463978"/>
            </a:solidFill>
          </p:spPr>
        </p:sp>
        <p:sp>
          <p:nvSpPr>
            <p:cNvPr id="5" name="Freeform 5"/>
            <p:cNvSpPr/>
            <p:nvPr/>
          </p:nvSpPr>
          <p:spPr>
            <a:xfrm>
              <a:off x="0" y="0"/>
              <a:ext cx="4370832" cy="3146806"/>
            </a:xfrm>
            <a:custGeom>
              <a:avLst/>
              <a:gdLst/>
              <a:ahLst/>
              <a:cxnLst/>
              <a:rect l="l" t="t" r="r" b="b"/>
              <a:pathLst>
                <a:path w="4370832" h="3146806">
                  <a:moveTo>
                    <a:pt x="0" y="541401"/>
                  </a:moveTo>
                  <a:cubicBezTo>
                    <a:pt x="0" y="242316"/>
                    <a:pt x="243586" y="0"/>
                    <a:pt x="543814" y="0"/>
                  </a:cubicBezTo>
                  <a:lnTo>
                    <a:pt x="3827018" y="0"/>
                  </a:lnTo>
                  <a:lnTo>
                    <a:pt x="3827018" y="25400"/>
                  </a:lnTo>
                  <a:lnTo>
                    <a:pt x="3827018" y="0"/>
                  </a:lnTo>
                  <a:cubicBezTo>
                    <a:pt x="4127246" y="0"/>
                    <a:pt x="4370832" y="242316"/>
                    <a:pt x="4370832" y="541401"/>
                  </a:cubicBezTo>
                  <a:lnTo>
                    <a:pt x="4345432" y="541401"/>
                  </a:lnTo>
                  <a:lnTo>
                    <a:pt x="4370832" y="541401"/>
                  </a:lnTo>
                  <a:lnTo>
                    <a:pt x="4370832" y="2605405"/>
                  </a:lnTo>
                  <a:lnTo>
                    <a:pt x="4345432" y="2605405"/>
                  </a:lnTo>
                  <a:lnTo>
                    <a:pt x="4370832" y="2605405"/>
                  </a:lnTo>
                  <a:cubicBezTo>
                    <a:pt x="4370832" y="2904490"/>
                    <a:pt x="4127246" y="3146806"/>
                    <a:pt x="3827018" y="3146806"/>
                  </a:cubicBezTo>
                  <a:lnTo>
                    <a:pt x="3827018" y="3121406"/>
                  </a:lnTo>
                  <a:lnTo>
                    <a:pt x="3827018" y="3146806"/>
                  </a:lnTo>
                  <a:lnTo>
                    <a:pt x="543814" y="3146806"/>
                  </a:lnTo>
                  <a:lnTo>
                    <a:pt x="543814" y="3121406"/>
                  </a:lnTo>
                  <a:lnTo>
                    <a:pt x="543814" y="3146806"/>
                  </a:lnTo>
                  <a:cubicBezTo>
                    <a:pt x="243586" y="3146806"/>
                    <a:pt x="0" y="2904490"/>
                    <a:pt x="0" y="2605405"/>
                  </a:cubicBezTo>
                  <a:lnTo>
                    <a:pt x="0" y="541401"/>
                  </a:lnTo>
                  <a:lnTo>
                    <a:pt x="25400" y="541401"/>
                  </a:lnTo>
                  <a:lnTo>
                    <a:pt x="0" y="541401"/>
                  </a:lnTo>
                  <a:moveTo>
                    <a:pt x="50800" y="541401"/>
                  </a:moveTo>
                  <a:lnTo>
                    <a:pt x="50800" y="2605405"/>
                  </a:lnTo>
                  <a:lnTo>
                    <a:pt x="25400" y="2605405"/>
                  </a:lnTo>
                  <a:lnTo>
                    <a:pt x="50800" y="2605405"/>
                  </a:lnTo>
                  <a:cubicBezTo>
                    <a:pt x="50800" y="2876296"/>
                    <a:pt x="271399" y="3096006"/>
                    <a:pt x="543814" y="3096006"/>
                  </a:cubicBezTo>
                  <a:lnTo>
                    <a:pt x="3827018" y="3096006"/>
                  </a:lnTo>
                  <a:cubicBezTo>
                    <a:pt x="4099433" y="3096006"/>
                    <a:pt x="4320032" y="2876296"/>
                    <a:pt x="4320032" y="2605405"/>
                  </a:cubicBezTo>
                  <a:lnTo>
                    <a:pt x="4320032" y="541401"/>
                  </a:lnTo>
                  <a:cubicBezTo>
                    <a:pt x="4320032" y="270510"/>
                    <a:pt x="4099433" y="50800"/>
                    <a:pt x="3827018" y="50800"/>
                  </a:cubicBezTo>
                  <a:lnTo>
                    <a:pt x="543814" y="50800"/>
                  </a:lnTo>
                  <a:lnTo>
                    <a:pt x="543814" y="25400"/>
                  </a:lnTo>
                  <a:lnTo>
                    <a:pt x="543814" y="50800"/>
                  </a:lnTo>
                  <a:cubicBezTo>
                    <a:pt x="271399" y="50800"/>
                    <a:pt x="50800" y="270510"/>
                    <a:pt x="50800" y="541401"/>
                  </a:cubicBezTo>
                  <a:close/>
                </a:path>
              </a:pathLst>
            </a:custGeom>
            <a:solidFill>
              <a:srgbClr val="463978"/>
            </a:solidFill>
          </p:spPr>
        </p:sp>
        <p:sp>
          <p:nvSpPr>
            <p:cNvPr id="6" name="TextBox 6"/>
            <p:cNvSpPr txBox="1"/>
            <p:nvPr/>
          </p:nvSpPr>
          <p:spPr>
            <a:xfrm>
              <a:off x="0" y="-19050"/>
              <a:ext cx="4370800" cy="3165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Pupil Premium</a:t>
              </a:r>
            </a:p>
          </p:txBody>
        </p:sp>
      </p:grpSp>
      <p:grpSp>
        <p:nvGrpSpPr>
          <p:cNvPr id="7" name="Group 7"/>
          <p:cNvGrpSpPr/>
          <p:nvPr/>
        </p:nvGrpSpPr>
        <p:grpSpPr>
          <a:xfrm>
            <a:off x="462668" y="4088469"/>
            <a:ext cx="3278100" cy="2360100"/>
            <a:chOff x="0" y="0"/>
            <a:chExt cx="4370800" cy="3146800"/>
          </a:xfrm>
        </p:grpSpPr>
        <p:sp>
          <p:nvSpPr>
            <p:cNvPr id="8" name="Freeform 8"/>
            <p:cNvSpPr/>
            <p:nvPr/>
          </p:nvSpPr>
          <p:spPr>
            <a:xfrm>
              <a:off x="25400" y="25400"/>
              <a:ext cx="4320032" cy="3096006"/>
            </a:xfrm>
            <a:custGeom>
              <a:avLst/>
              <a:gdLst/>
              <a:ahLst/>
              <a:cxnLst/>
              <a:rect l="l" t="t" r="r" b="b"/>
              <a:pathLst>
                <a:path w="4320032" h="3096006">
                  <a:moveTo>
                    <a:pt x="0" y="516001"/>
                  </a:moveTo>
                  <a:cubicBezTo>
                    <a:pt x="0" y="231013"/>
                    <a:pt x="232029" y="0"/>
                    <a:pt x="518414" y="0"/>
                  </a:cubicBezTo>
                  <a:lnTo>
                    <a:pt x="3801618" y="0"/>
                  </a:lnTo>
                  <a:cubicBezTo>
                    <a:pt x="4087876" y="0"/>
                    <a:pt x="4320032" y="231013"/>
                    <a:pt x="4320032" y="516001"/>
                  </a:cubicBezTo>
                  <a:lnTo>
                    <a:pt x="4320032" y="2580005"/>
                  </a:lnTo>
                  <a:cubicBezTo>
                    <a:pt x="4320032" y="2864993"/>
                    <a:pt x="4088003" y="3096006"/>
                    <a:pt x="3801618" y="3096006"/>
                  </a:cubicBezTo>
                  <a:lnTo>
                    <a:pt x="518414" y="3096006"/>
                  </a:lnTo>
                  <a:cubicBezTo>
                    <a:pt x="232029" y="3096006"/>
                    <a:pt x="0" y="2864993"/>
                    <a:pt x="0" y="2580005"/>
                  </a:cubicBezTo>
                  <a:close/>
                </a:path>
              </a:pathLst>
            </a:custGeom>
            <a:solidFill>
              <a:srgbClr val="463978"/>
            </a:solidFill>
          </p:spPr>
        </p:sp>
        <p:sp>
          <p:nvSpPr>
            <p:cNvPr id="9" name="Freeform 9"/>
            <p:cNvSpPr/>
            <p:nvPr/>
          </p:nvSpPr>
          <p:spPr>
            <a:xfrm>
              <a:off x="0" y="0"/>
              <a:ext cx="4370832" cy="3146806"/>
            </a:xfrm>
            <a:custGeom>
              <a:avLst/>
              <a:gdLst/>
              <a:ahLst/>
              <a:cxnLst/>
              <a:rect l="l" t="t" r="r" b="b"/>
              <a:pathLst>
                <a:path w="4370832" h="3146806">
                  <a:moveTo>
                    <a:pt x="0" y="541401"/>
                  </a:moveTo>
                  <a:cubicBezTo>
                    <a:pt x="0" y="242316"/>
                    <a:pt x="243586" y="0"/>
                    <a:pt x="543814" y="0"/>
                  </a:cubicBezTo>
                  <a:lnTo>
                    <a:pt x="3827018" y="0"/>
                  </a:lnTo>
                  <a:lnTo>
                    <a:pt x="3827018" y="25400"/>
                  </a:lnTo>
                  <a:lnTo>
                    <a:pt x="3827018" y="0"/>
                  </a:lnTo>
                  <a:cubicBezTo>
                    <a:pt x="4127246" y="0"/>
                    <a:pt x="4370832" y="242316"/>
                    <a:pt x="4370832" y="541401"/>
                  </a:cubicBezTo>
                  <a:lnTo>
                    <a:pt x="4345432" y="541401"/>
                  </a:lnTo>
                  <a:lnTo>
                    <a:pt x="4370832" y="541401"/>
                  </a:lnTo>
                  <a:lnTo>
                    <a:pt x="4370832" y="2605405"/>
                  </a:lnTo>
                  <a:lnTo>
                    <a:pt x="4345432" y="2605405"/>
                  </a:lnTo>
                  <a:lnTo>
                    <a:pt x="4370832" y="2605405"/>
                  </a:lnTo>
                  <a:cubicBezTo>
                    <a:pt x="4370832" y="2904490"/>
                    <a:pt x="4127246" y="3146806"/>
                    <a:pt x="3827018" y="3146806"/>
                  </a:cubicBezTo>
                  <a:lnTo>
                    <a:pt x="3827018" y="3121406"/>
                  </a:lnTo>
                  <a:lnTo>
                    <a:pt x="3827018" y="3146806"/>
                  </a:lnTo>
                  <a:lnTo>
                    <a:pt x="543814" y="3146806"/>
                  </a:lnTo>
                  <a:lnTo>
                    <a:pt x="543814" y="3121406"/>
                  </a:lnTo>
                  <a:lnTo>
                    <a:pt x="543814" y="3146806"/>
                  </a:lnTo>
                  <a:cubicBezTo>
                    <a:pt x="243586" y="3146806"/>
                    <a:pt x="0" y="2904490"/>
                    <a:pt x="0" y="2605405"/>
                  </a:cubicBezTo>
                  <a:lnTo>
                    <a:pt x="0" y="541401"/>
                  </a:lnTo>
                  <a:lnTo>
                    <a:pt x="25400" y="541401"/>
                  </a:lnTo>
                  <a:lnTo>
                    <a:pt x="0" y="541401"/>
                  </a:lnTo>
                  <a:moveTo>
                    <a:pt x="50800" y="541401"/>
                  </a:moveTo>
                  <a:lnTo>
                    <a:pt x="50800" y="2605405"/>
                  </a:lnTo>
                  <a:lnTo>
                    <a:pt x="25400" y="2605405"/>
                  </a:lnTo>
                  <a:lnTo>
                    <a:pt x="50800" y="2605405"/>
                  </a:lnTo>
                  <a:cubicBezTo>
                    <a:pt x="50800" y="2876296"/>
                    <a:pt x="271399" y="3096006"/>
                    <a:pt x="543814" y="3096006"/>
                  </a:cubicBezTo>
                  <a:lnTo>
                    <a:pt x="3827018" y="3096006"/>
                  </a:lnTo>
                  <a:cubicBezTo>
                    <a:pt x="4099433" y="3096006"/>
                    <a:pt x="4320032" y="2876296"/>
                    <a:pt x="4320032" y="2605405"/>
                  </a:cubicBezTo>
                  <a:lnTo>
                    <a:pt x="4320032" y="541401"/>
                  </a:lnTo>
                  <a:cubicBezTo>
                    <a:pt x="4320032" y="270510"/>
                    <a:pt x="4099433" y="50800"/>
                    <a:pt x="3827018" y="50800"/>
                  </a:cubicBezTo>
                  <a:lnTo>
                    <a:pt x="543814" y="50800"/>
                  </a:lnTo>
                  <a:lnTo>
                    <a:pt x="543814" y="25400"/>
                  </a:lnTo>
                  <a:lnTo>
                    <a:pt x="543814" y="50800"/>
                  </a:lnTo>
                  <a:cubicBezTo>
                    <a:pt x="271399" y="50800"/>
                    <a:pt x="50800" y="270510"/>
                    <a:pt x="50800" y="541401"/>
                  </a:cubicBezTo>
                  <a:close/>
                </a:path>
              </a:pathLst>
            </a:custGeom>
            <a:solidFill>
              <a:srgbClr val="748E4E"/>
            </a:solidFill>
          </p:spPr>
        </p:sp>
        <p:sp>
          <p:nvSpPr>
            <p:cNvPr id="10" name="TextBox 10"/>
            <p:cNvSpPr txBox="1"/>
            <p:nvPr/>
          </p:nvSpPr>
          <p:spPr>
            <a:xfrm>
              <a:off x="0" y="-19050"/>
              <a:ext cx="4370800" cy="3165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Early Years Foundation Stage Statutory Framework</a:t>
              </a:r>
            </a:p>
          </p:txBody>
        </p:sp>
      </p:grpSp>
      <p:grpSp>
        <p:nvGrpSpPr>
          <p:cNvPr id="11" name="Group 11"/>
          <p:cNvGrpSpPr/>
          <p:nvPr/>
        </p:nvGrpSpPr>
        <p:grpSpPr>
          <a:xfrm>
            <a:off x="4080890" y="6826560"/>
            <a:ext cx="3278100" cy="2360100"/>
            <a:chOff x="0" y="0"/>
            <a:chExt cx="4370800" cy="3146800"/>
          </a:xfrm>
        </p:grpSpPr>
        <p:sp>
          <p:nvSpPr>
            <p:cNvPr id="12" name="Freeform 12"/>
            <p:cNvSpPr/>
            <p:nvPr/>
          </p:nvSpPr>
          <p:spPr>
            <a:xfrm>
              <a:off x="25400" y="25400"/>
              <a:ext cx="4320032" cy="3096006"/>
            </a:xfrm>
            <a:custGeom>
              <a:avLst/>
              <a:gdLst/>
              <a:ahLst/>
              <a:cxnLst/>
              <a:rect l="l" t="t" r="r" b="b"/>
              <a:pathLst>
                <a:path w="4320032" h="3096006">
                  <a:moveTo>
                    <a:pt x="0" y="516001"/>
                  </a:moveTo>
                  <a:cubicBezTo>
                    <a:pt x="0" y="231013"/>
                    <a:pt x="232029" y="0"/>
                    <a:pt x="518414" y="0"/>
                  </a:cubicBezTo>
                  <a:lnTo>
                    <a:pt x="3801618" y="0"/>
                  </a:lnTo>
                  <a:cubicBezTo>
                    <a:pt x="4087876" y="0"/>
                    <a:pt x="4320032" y="231013"/>
                    <a:pt x="4320032" y="516001"/>
                  </a:cubicBezTo>
                  <a:lnTo>
                    <a:pt x="4320032" y="2580005"/>
                  </a:lnTo>
                  <a:cubicBezTo>
                    <a:pt x="4320032" y="2864993"/>
                    <a:pt x="4088003" y="3096006"/>
                    <a:pt x="3801618" y="3096006"/>
                  </a:cubicBezTo>
                  <a:lnTo>
                    <a:pt x="518414" y="3096006"/>
                  </a:lnTo>
                  <a:cubicBezTo>
                    <a:pt x="232029" y="3096006"/>
                    <a:pt x="0" y="2864993"/>
                    <a:pt x="0" y="2580005"/>
                  </a:cubicBezTo>
                  <a:close/>
                </a:path>
              </a:pathLst>
            </a:custGeom>
            <a:solidFill>
              <a:srgbClr val="463978"/>
            </a:solidFill>
          </p:spPr>
        </p:sp>
        <p:sp>
          <p:nvSpPr>
            <p:cNvPr id="13" name="Freeform 13"/>
            <p:cNvSpPr/>
            <p:nvPr/>
          </p:nvSpPr>
          <p:spPr>
            <a:xfrm>
              <a:off x="0" y="0"/>
              <a:ext cx="4370832" cy="3146806"/>
            </a:xfrm>
            <a:custGeom>
              <a:avLst/>
              <a:gdLst/>
              <a:ahLst/>
              <a:cxnLst/>
              <a:rect l="l" t="t" r="r" b="b"/>
              <a:pathLst>
                <a:path w="4370832" h="3146806">
                  <a:moveTo>
                    <a:pt x="0" y="541401"/>
                  </a:moveTo>
                  <a:cubicBezTo>
                    <a:pt x="0" y="242316"/>
                    <a:pt x="243586" y="0"/>
                    <a:pt x="543814" y="0"/>
                  </a:cubicBezTo>
                  <a:lnTo>
                    <a:pt x="3827018" y="0"/>
                  </a:lnTo>
                  <a:lnTo>
                    <a:pt x="3827018" y="25400"/>
                  </a:lnTo>
                  <a:lnTo>
                    <a:pt x="3827018" y="0"/>
                  </a:lnTo>
                  <a:cubicBezTo>
                    <a:pt x="4127246" y="0"/>
                    <a:pt x="4370832" y="242316"/>
                    <a:pt x="4370832" y="541401"/>
                  </a:cubicBezTo>
                  <a:lnTo>
                    <a:pt x="4345432" y="541401"/>
                  </a:lnTo>
                  <a:lnTo>
                    <a:pt x="4370832" y="541401"/>
                  </a:lnTo>
                  <a:lnTo>
                    <a:pt x="4370832" y="2605405"/>
                  </a:lnTo>
                  <a:lnTo>
                    <a:pt x="4345432" y="2605405"/>
                  </a:lnTo>
                  <a:lnTo>
                    <a:pt x="4370832" y="2605405"/>
                  </a:lnTo>
                  <a:cubicBezTo>
                    <a:pt x="4370832" y="2904490"/>
                    <a:pt x="4127246" y="3146806"/>
                    <a:pt x="3827018" y="3146806"/>
                  </a:cubicBezTo>
                  <a:lnTo>
                    <a:pt x="3827018" y="3121406"/>
                  </a:lnTo>
                  <a:lnTo>
                    <a:pt x="3827018" y="3146806"/>
                  </a:lnTo>
                  <a:lnTo>
                    <a:pt x="543814" y="3146806"/>
                  </a:lnTo>
                  <a:lnTo>
                    <a:pt x="543814" y="3121406"/>
                  </a:lnTo>
                  <a:lnTo>
                    <a:pt x="543814" y="3146806"/>
                  </a:lnTo>
                  <a:cubicBezTo>
                    <a:pt x="243586" y="3146806"/>
                    <a:pt x="0" y="2904490"/>
                    <a:pt x="0" y="2605405"/>
                  </a:cubicBezTo>
                  <a:lnTo>
                    <a:pt x="0" y="541401"/>
                  </a:lnTo>
                  <a:lnTo>
                    <a:pt x="25400" y="541401"/>
                  </a:lnTo>
                  <a:lnTo>
                    <a:pt x="0" y="541401"/>
                  </a:lnTo>
                  <a:moveTo>
                    <a:pt x="50800" y="541401"/>
                  </a:moveTo>
                  <a:lnTo>
                    <a:pt x="50800" y="2605405"/>
                  </a:lnTo>
                  <a:lnTo>
                    <a:pt x="25400" y="2605405"/>
                  </a:lnTo>
                  <a:lnTo>
                    <a:pt x="50800" y="2605405"/>
                  </a:lnTo>
                  <a:cubicBezTo>
                    <a:pt x="50800" y="2876296"/>
                    <a:pt x="271399" y="3096006"/>
                    <a:pt x="543814" y="3096006"/>
                  </a:cubicBezTo>
                  <a:lnTo>
                    <a:pt x="3827018" y="3096006"/>
                  </a:lnTo>
                  <a:cubicBezTo>
                    <a:pt x="4099433" y="3096006"/>
                    <a:pt x="4320032" y="2876296"/>
                    <a:pt x="4320032" y="2605405"/>
                  </a:cubicBezTo>
                  <a:lnTo>
                    <a:pt x="4320032" y="541401"/>
                  </a:lnTo>
                  <a:cubicBezTo>
                    <a:pt x="4320032" y="270510"/>
                    <a:pt x="4099433" y="50800"/>
                    <a:pt x="3827018" y="50800"/>
                  </a:cubicBezTo>
                  <a:lnTo>
                    <a:pt x="543814" y="50800"/>
                  </a:lnTo>
                  <a:lnTo>
                    <a:pt x="543814" y="25400"/>
                  </a:lnTo>
                  <a:lnTo>
                    <a:pt x="543814" y="50800"/>
                  </a:lnTo>
                  <a:cubicBezTo>
                    <a:pt x="271399" y="50800"/>
                    <a:pt x="50800" y="270510"/>
                    <a:pt x="50800" y="541401"/>
                  </a:cubicBezTo>
                  <a:close/>
                </a:path>
              </a:pathLst>
            </a:custGeom>
            <a:solidFill>
              <a:srgbClr val="564B51"/>
            </a:solidFill>
          </p:spPr>
        </p:sp>
        <p:sp>
          <p:nvSpPr>
            <p:cNvPr id="14" name="TextBox 14"/>
            <p:cNvSpPr txBox="1"/>
            <p:nvPr/>
          </p:nvSpPr>
          <p:spPr>
            <a:xfrm>
              <a:off x="0" y="-19050"/>
              <a:ext cx="4370800" cy="3165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SEN Code of Practice</a:t>
              </a:r>
            </a:p>
          </p:txBody>
        </p:sp>
      </p:grpSp>
      <p:grpSp>
        <p:nvGrpSpPr>
          <p:cNvPr id="15" name="Group 15"/>
          <p:cNvGrpSpPr/>
          <p:nvPr/>
        </p:nvGrpSpPr>
        <p:grpSpPr>
          <a:xfrm>
            <a:off x="8008207" y="1120547"/>
            <a:ext cx="4223601" cy="2737948"/>
            <a:chOff x="0" y="0"/>
            <a:chExt cx="5631468" cy="3650598"/>
          </a:xfrm>
        </p:grpSpPr>
        <p:sp>
          <p:nvSpPr>
            <p:cNvPr id="16" name="Freeform 16"/>
            <p:cNvSpPr/>
            <p:nvPr/>
          </p:nvSpPr>
          <p:spPr>
            <a:xfrm>
              <a:off x="25400" y="25400"/>
              <a:ext cx="5580761" cy="3599815"/>
            </a:xfrm>
            <a:custGeom>
              <a:avLst/>
              <a:gdLst/>
              <a:ahLst/>
              <a:cxnLst/>
              <a:rect l="l" t="t" r="r" b="b"/>
              <a:pathLst>
                <a:path w="5580761" h="3599815">
                  <a:moveTo>
                    <a:pt x="0" y="599948"/>
                  </a:moveTo>
                  <a:cubicBezTo>
                    <a:pt x="0" y="268605"/>
                    <a:pt x="270002" y="0"/>
                    <a:pt x="602996" y="0"/>
                  </a:cubicBezTo>
                  <a:lnTo>
                    <a:pt x="4977765" y="0"/>
                  </a:lnTo>
                  <a:cubicBezTo>
                    <a:pt x="5310759" y="0"/>
                    <a:pt x="5580761" y="268605"/>
                    <a:pt x="5580761" y="599948"/>
                  </a:cubicBezTo>
                  <a:lnTo>
                    <a:pt x="5580761" y="2999867"/>
                  </a:lnTo>
                  <a:cubicBezTo>
                    <a:pt x="5580761" y="3331210"/>
                    <a:pt x="5310759" y="3599815"/>
                    <a:pt x="4977765" y="3599815"/>
                  </a:cubicBezTo>
                  <a:lnTo>
                    <a:pt x="602996" y="3599815"/>
                  </a:lnTo>
                  <a:cubicBezTo>
                    <a:pt x="270002" y="3599815"/>
                    <a:pt x="0" y="3331210"/>
                    <a:pt x="0" y="2999867"/>
                  </a:cubicBezTo>
                  <a:close/>
                </a:path>
              </a:pathLst>
            </a:custGeom>
            <a:solidFill>
              <a:srgbClr val="463978"/>
            </a:solidFill>
          </p:spPr>
        </p:sp>
        <p:sp>
          <p:nvSpPr>
            <p:cNvPr id="17" name="Freeform 17"/>
            <p:cNvSpPr/>
            <p:nvPr/>
          </p:nvSpPr>
          <p:spPr>
            <a:xfrm>
              <a:off x="0" y="0"/>
              <a:ext cx="5631561" cy="3650615"/>
            </a:xfrm>
            <a:custGeom>
              <a:avLst/>
              <a:gdLst/>
              <a:ahLst/>
              <a:cxnLst/>
              <a:rect l="l" t="t" r="r" b="b"/>
              <a:pathLst>
                <a:path w="5631561" h="3650615">
                  <a:moveTo>
                    <a:pt x="0" y="625348"/>
                  </a:moveTo>
                  <a:cubicBezTo>
                    <a:pt x="0" y="279908"/>
                    <a:pt x="281432" y="0"/>
                    <a:pt x="628396" y="0"/>
                  </a:cubicBezTo>
                  <a:lnTo>
                    <a:pt x="5003165" y="0"/>
                  </a:lnTo>
                  <a:lnTo>
                    <a:pt x="5003165" y="25400"/>
                  </a:lnTo>
                  <a:lnTo>
                    <a:pt x="5003165" y="0"/>
                  </a:lnTo>
                  <a:cubicBezTo>
                    <a:pt x="5350129" y="0"/>
                    <a:pt x="5631561" y="279908"/>
                    <a:pt x="5631561" y="625348"/>
                  </a:cubicBezTo>
                  <a:lnTo>
                    <a:pt x="5606161" y="625348"/>
                  </a:lnTo>
                  <a:lnTo>
                    <a:pt x="5631561" y="625348"/>
                  </a:lnTo>
                  <a:lnTo>
                    <a:pt x="5631561" y="3025267"/>
                  </a:lnTo>
                  <a:lnTo>
                    <a:pt x="5606161" y="3025267"/>
                  </a:lnTo>
                  <a:lnTo>
                    <a:pt x="5631561" y="3025267"/>
                  </a:lnTo>
                  <a:cubicBezTo>
                    <a:pt x="5631561" y="3370834"/>
                    <a:pt x="5350129" y="3650615"/>
                    <a:pt x="5003165" y="3650615"/>
                  </a:cubicBezTo>
                  <a:lnTo>
                    <a:pt x="5003165" y="3625215"/>
                  </a:lnTo>
                  <a:lnTo>
                    <a:pt x="5003165" y="3650615"/>
                  </a:lnTo>
                  <a:lnTo>
                    <a:pt x="628396" y="3650615"/>
                  </a:lnTo>
                  <a:lnTo>
                    <a:pt x="628396" y="3625215"/>
                  </a:lnTo>
                  <a:lnTo>
                    <a:pt x="628396" y="3650615"/>
                  </a:lnTo>
                  <a:cubicBezTo>
                    <a:pt x="281432" y="3650615"/>
                    <a:pt x="0" y="3370707"/>
                    <a:pt x="0" y="3025267"/>
                  </a:cubicBezTo>
                  <a:lnTo>
                    <a:pt x="0" y="625348"/>
                  </a:lnTo>
                  <a:lnTo>
                    <a:pt x="25400" y="625348"/>
                  </a:lnTo>
                  <a:lnTo>
                    <a:pt x="0" y="625348"/>
                  </a:lnTo>
                  <a:moveTo>
                    <a:pt x="50800" y="625348"/>
                  </a:moveTo>
                  <a:lnTo>
                    <a:pt x="50800" y="3025267"/>
                  </a:lnTo>
                  <a:lnTo>
                    <a:pt x="25400" y="3025267"/>
                  </a:lnTo>
                  <a:lnTo>
                    <a:pt x="50800" y="3025267"/>
                  </a:lnTo>
                  <a:cubicBezTo>
                    <a:pt x="50800" y="3342513"/>
                    <a:pt x="309245" y="3599815"/>
                    <a:pt x="628396" y="3599815"/>
                  </a:cubicBezTo>
                  <a:lnTo>
                    <a:pt x="5003165" y="3599815"/>
                  </a:lnTo>
                  <a:cubicBezTo>
                    <a:pt x="5322316" y="3599815"/>
                    <a:pt x="5580761" y="3342386"/>
                    <a:pt x="5580761" y="3025267"/>
                  </a:cubicBezTo>
                  <a:lnTo>
                    <a:pt x="5580761" y="625348"/>
                  </a:lnTo>
                  <a:cubicBezTo>
                    <a:pt x="5580634" y="308229"/>
                    <a:pt x="5322189" y="50800"/>
                    <a:pt x="5003165" y="50800"/>
                  </a:cubicBezTo>
                  <a:lnTo>
                    <a:pt x="628396" y="50800"/>
                  </a:lnTo>
                  <a:lnTo>
                    <a:pt x="628396" y="25400"/>
                  </a:lnTo>
                  <a:lnTo>
                    <a:pt x="628396" y="50800"/>
                  </a:lnTo>
                  <a:cubicBezTo>
                    <a:pt x="309245" y="50800"/>
                    <a:pt x="50800" y="308229"/>
                    <a:pt x="50800" y="625348"/>
                  </a:cubicBezTo>
                  <a:close/>
                </a:path>
              </a:pathLst>
            </a:custGeom>
            <a:solidFill>
              <a:srgbClr val="564B51"/>
            </a:solidFill>
          </p:spPr>
        </p:sp>
        <p:sp>
          <p:nvSpPr>
            <p:cNvPr id="18" name="TextBox 18"/>
            <p:cNvSpPr txBox="1"/>
            <p:nvPr/>
          </p:nvSpPr>
          <p:spPr>
            <a:xfrm>
              <a:off x="0" y="-19050"/>
              <a:ext cx="5631468" cy="3669648"/>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Statutory PSHE related to protected characteristic and personal development</a:t>
              </a:r>
            </a:p>
          </p:txBody>
        </p:sp>
      </p:grpSp>
      <p:grpSp>
        <p:nvGrpSpPr>
          <p:cNvPr id="19" name="Group 19"/>
          <p:cNvGrpSpPr/>
          <p:nvPr/>
        </p:nvGrpSpPr>
        <p:grpSpPr>
          <a:xfrm>
            <a:off x="7665632" y="6826560"/>
            <a:ext cx="3278100" cy="2360100"/>
            <a:chOff x="0" y="0"/>
            <a:chExt cx="4370800" cy="3146800"/>
          </a:xfrm>
        </p:grpSpPr>
        <p:sp>
          <p:nvSpPr>
            <p:cNvPr id="20" name="Freeform 20"/>
            <p:cNvSpPr/>
            <p:nvPr/>
          </p:nvSpPr>
          <p:spPr>
            <a:xfrm>
              <a:off x="25400" y="25400"/>
              <a:ext cx="4320032" cy="3096006"/>
            </a:xfrm>
            <a:custGeom>
              <a:avLst/>
              <a:gdLst/>
              <a:ahLst/>
              <a:cxnLst/>
              <a:rect l="l" t="t" r="r" b="b"/>
              <a:pathLst>
                <a:path w="4320032" h="3096006">
                  <a:moveTo>
                    <a:pt x="0" y="516001"/>
                  </a:moveTo>
                  <a:cubicBezTo>
                    <a:pt x="0" y="231013"/>
                    <a:pt x="232029" y="0"/>
                    <a:pt x="518414" y="0"/>
                  </a:cubicBezTo>
                  <a:lnTo>
                    <a:pt x="3801618" y="0"/>
                  </a:lnTo>
                  <a:cubicBezTo>
                    <a:pt x="4087876" y="0"/>
                    <a:pt x="4320032" y="231013"/>
                    <a:pt x="4320032" y="516001"/>
                  </a:cubicBezTo>
                  <a:lnTo>
                    <a:pt x="4320032" y="2580005"/>
                  </a:lnTo>
                  <a:cubicBezTo>
                    <a:pt x="4320032" y="2864993"/>
                    <a:pt x="4088003" y="3096006"/>
                    <a:pt x="3801618" y="3096006"/>
                  </a:cubicBezTo>
                  <a:lnTo>
                    <a:pt x="518414" y="3096006"/>
                  </a:lnTo>
                  <a:cubicBezTo>
                    <a:pt x="232029" y="3096006"/>
                    <a:pt x="0" y="2864993"/>
                    <a:pt x="0" y="2580005"/>
                  </a:cubicBezTo>
                  <a:close/>
                </a:path>
              </a:pathLst>
            </a:custGeom>
            <a:solidFill>
              <a:srgbClr val="463978"/>
            </a:solidFill>
          </p:spPr>
        </p:sp>
        <p:sp>
          <p:nvSpPr>
            <p:cNvPr id="21" name="Freeform 21"/>
            <p:cNvSpPr/>
            <p:nvPr/>
          </p:nvSpPr>
          <p:spPr>
            <a:xfrm>
              <a:off x="0" y="0"/>
              <a:ext cx="4370832" cy="3146806"/>
            </a:xfrm>
            <a:custGeom>
              <a:avLst/>
              <a:gdLst/>
              <a:ahLst/>
              <a:cxnLst/>
              <a:rect l="l" t="t" r="r" b="b"/>
              <a:pathLst>
                <a:path w="4370832" h="3146806">
                  <a:moveTo>
                    <a:pt x="0" y="541401"/>
                  </a:moveTo>
                  <a:cubicBezTo>
                    <a:pt x="0" y="242316"/>
                    <a:pt x="243586" y="0"/>
                    <a:pt x="543814" y="0"/>
                  </a:cubicBezTo>
                  <a:lnTo>
                    <a:pt x="3827018" y="0"/>
                  </a:lnTo>
                  <a:lnTo>
                    <a:pt x="3827018" y="25400"/>
                  </a:lnTo>
                  <a:lnTo>
                    <a:pt x="3827018" y="0"/>
                  </a:lnTo>
                  <a:cubicBezTo>
                    <a:pt x="4127246" y="0"/>
                    <a:pt x="4370832" y="242316"/>
                    <a:pt x="4370832" y="541401"/>
                  </a:cubicBezTo>
                  <a:lnTo>
                    <a:pt x="4345432" y="541401"/>
                  </a:lnTo>
                  <a:lnTo>
                    <a:pt x="4370832" y="541401"/>
                  </a:lnTo>
                  <a:lnTo>
                    <a:pt x="4370832" y="2605405"/>
                  </a:lnTo>
                  <a:lnTo>
                    <a:pt x="4345432" y="2605405"/>
                  </a:lnTo>
                  <a:lnTo>
                    <a:pt x="4370832" y="2605405"/>
                  </a:lnTo>
                  <a:cubicBezTo>
                    <a:pt x="4370832" y="2904490"/>
                    <a:pt x="4127246" y="3146806"/>
                    <a:pt x="3827018" y="3146806"/>
                  </a:cubicBezTo>
                  <a:lnTo>
                    <a:pt x="3827018" y="3121406"/>
                  </a:lnTo>
                  <a:lnTo>
                    <a:pt x="3827018" y="3146806"/>
                  </a:lnTo>
                  <a:lnTo>
                    <a:pt x="543814" y="3146806"/>
                  </a:lnTo>
                  <a:lnTo>
                    <a:pt x="543814" y="3121406"/>
                  </a:lnTo>
                  <a:lnTo>
                    <a:pt x="543814" y="3146806"/>
                  </a:lnTo>
                  <a:cubicBezTo>
                    <a:pt x="243586" y="3146806"/>
                    <a:pt x="0" y="2904490"/>
                    <a:pt x="0" y="2605405"/>
                  </a:cubicBezTo>
                  <a:lnTo>
                    <a:pt x="0" y="541401"/>
                  </a:lnTo>
                  <a:lnTo>
                    <a:pt x="25400" y="541401"/>
                  </a:lnTo>
                  <a:lnTo>
                    <a:pt x="0" y="541401"/>
                  </a:lnTo>
                  <a:moveTo>
                    <a:pt x="50800" y="541401"/>
                  </a:moveTo>
                  <a:lnTo>
                    <a:pt x="50800" y="2605405"/>
                  </a:lnTo>
                  <a:lnTo>
                    <a:pt x="25400" y="2605405"/>
                  </a:lnTo>
                  <a:lnTo>
                    <a:pt x="50800" y="2605405"/>
                  </a:lnTo>
                  <a:cubicBezTo>
                    <a:pt x="50800" y="2876296"/>
                    <a:pt x="271399" y="3096006"/>
                    <a:pt x="543814" y="3096006"/>
                  </a:cubicBezTo>
                  <a:lnTo>
                    <a:pt x="3827018" y="3096006"/>
                  </a:lnTo>
                  <a:cubicBezTo>
                    <a:pt x="4099433" y="3096006"/>
                    <a:pt x="4320032" y="2876296"/>
                    <a:pt x="4320032" y="2605405"/>
                  </a:cubicBezTo>
                  <a:lnTo>
                    <a:pt x="4320032" y="541401"/>
                  </a:lnTo>
                  <a:cubicBezTo>
                    <a:pt x="4320032" y="270510"/>
                    <a:pt x="4099433" y="50800"/>
                    <a:pt x="3827018" y="50800"/>
                  </a:cubicBezTo>
                  <a:lnTo>
                    <a:pt x="543814" y="50800"/>
                  </a:lnTo>
                  <a:lnTo>
                    <a:pt x="543814" y="25400"/>
                  </a:lnTo>
                  <a:lnTo>
                    <a:pt x="543814" y="50800"/>
                  </a:lnTo>
                  <a:cubicBezTo>
                    <a:pt x="271399" y="50800"/>
                    <a:pt x="50800" y="270510"/>
                    <a:pt x="50800" y="541401"/>
                  </a:cubicBezTo>
                  <a:close/>
                </a:path>
              </a:pathLst>
            </a:custGeom>
            <a:solidFill>
              <a:srgbClr val="564B51"/>
            </a:solidFill>
          </p:spPr>
        </p:sp>
        <p:sp>
          <p:nvSpPr>
            <p:cNvPr id="22" name="TextBox 22"/>
            <p:cNvSpPr txBox="1"/>
            <p:nvPr/>
          </p:nvSpPr>
          <p:spPr>
            <a:xfrm>
              <a:off x="0" y="-19050"/>
              <a:ext cx="4370800" cy="3165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Religious Education</a:t>
              </a:r>
            </a:p>
          </p:txBody>
        </p:sp>
      </p:grpSp>
      <p:sp>
        <p:nvSpPr>
          <p:cNvPr id="23" name="TextBox 23"/>
          <p:cNvSpPr txBox="1"/>
          <p:nvPr/>
        </p:nvSpPr>
        <p:spPr>
          <a:xfrm>
            <a:off x="543536" y="95325"/>
            <a:ext cx="10352810" cy="795247"/>
          </a:xfrm>
          <a:prstGeom prst="rect">
            <a:avLst/>
          </a:prstGeom>
        </p:spPr>
        <p:txBody>
          <a:bodyPr lIns="0" tIns="0" rIns="0" bIns="0" rtlCol="0" anchor="t">
            <a:spAutoFit/>
          </a:bodyPr>
          <a:lstStyle/>
          <a:p>
            <a:pPr algn="l">
              <a:lnSpc>
                <a:spcPts val="5759"/>
              </a:lnSpc>
            </a:pPr>
            <a:r>
              <a:rPr lang="en-US" sz="4800">
                <a:solidFill>
                  <a:srgbClr val="6F30A0"/>
                </a:solidFill>
                <a:latin typeface="Garamond Bold"/>
              </a:rPr>
              <a:t>Surpass statutory expectations</a:t>
            </a:r>
          </a:p>
        </p:txBody>
      </p:sp>
      <p:grpSp>
        <p:nvGrpSpPr>
          <p:cNvPr id="24" name="Group 24"/>
          <p:cNvGrpSpPr/>
          <p:nvPr/>
        </p:nvGrpSpPr>
        <p:grpSpPr>
          <a:xfrm>
            <a:off x="433046" y="6826560"/>
            <a:ext cx="3278100" cy="2360100"/>
            <a:chOff x="0" y="0"/>
            <a:chExt cx="4370800" cy="3146800"/>
          </a:xfrm>
        </p:grpSpPr>
        <p:sp>
          <p:nvSpPr>
            <p:cNvPr id="25" name="Freeform 25"/>
            <p:cNvSpPr/>
            <p:nvPr/>
          </p:nvSpPr>
          <p:spPr>
            <a:xfrm>
              <a:off x="25400" y="25400"/>
              <a:ext cx="4320032" cy="3096006"/>
            </a:xfrm>
            <a:custGeom>
              <a:avLst/>
              <a:gdLst/>
              <a:ahLst/>
              <a:cxnLst/>
              <a:rect l="l" t="t" r="r" b="b"/>
              <a:pathLst>
                <a:path w="4320032" h="3096006">
                  <a:moveTo>
                    <a:pt x="0" y="516001"/>
                  </a:moveTo>
                  <a:cubicBezTo>
                    <a:pt x="0" y="231013"/>
                    <a:pt x="232029" y="0"/>
                    <a:pt x="518414" y="0"/>
                  </a:cubicBezTo>
                  <a:lnTo>
                    <a:pt x="3801618" y="0"/>
                  </a:lnTo>
                  <a:cubicBezTo>
                    <a:pt x="4087876" y="0"/>
                    <a:pt x="4320032" y="231013"/>
                    <a:pt x="4320032" y="516001"/>
                  </a:cubicBezTo>
                  <a:lnTo>
                    <a:pt x="4320032" y="2580005"/>
                  </a:lnTo>
                  <a:cubicBezTo>
                    <a:pt x="4320032" y="2864993"/>
                    <a:pt x="4088003" y="3096006"/>
                    <a:pt x="3801618" y="3096006"/>
                  </a:cubicBezTo>
                  <a:lnTo>
                    <a:pt x="518414" y="3096006"/>
                  </a:lnTo>
                  <a:cubicBezTo>
                    <a:pt x="232029" y="3096006"/>
                    <a:pt x="0" y="2864993"/>
                    <a:pt x="0" y="2580005"/>
                  </a:cubicBezTo>
                  <a:close/>
                </a:path>
              </a:pathLst>
            </a:custGeom>
            <a:solidFill>
              <a:srgbClr val="463978"/>
            </a:solidFill>
          </p:spPr>
        </p:sp>
        <p:sp>
          <p:nvSpPr>
            <p:cNvPr id="26" name="Freeform 26"/>
            <p:cNvSpPr/>
            <p:nvPr/>
          </p:nvSpPr>
          <p:spPr>
            <a:xfrm>
              <a:off x="0" y="0"/>
              <a:ext cx="4370832" cy="3146806"/>
            </a:xfrm>
            <a:custGeom>
              <a:avLst/>
              <a:gdLst/>
              <a:ahLst/>
              <a:cxnLst/>
              <a:rect l="l" t="t" r="r" b="b"/>
              <a:pathLst>
                <a:path w="4370832" h="3146806">
                  <a:moveTo>
                    <a:pt x="0" y="541401"/>
                  </a:moveTo>
                  <a:cubicBezTo>
                    <a:pt x="0" y="242316"/>
                    <a:pt x="243586" y="0"/>
                    <a:pt x="543814" y="0"/>
                  </a:cubicBezTo>
                  <a:lnTo>
                    <a:pt x="3827018" y="0"/>
                  </a:lnTo>
                  <a:lnTo>
                    <a:pt x="3827018" y="25400"/>
                  </a:lnTo>
                  <a:lnTo>
                    <a:pt x="3827018" y="0"/>
                  </a:lnTo>
                  <a:cubicBezTo>
                    <a:pt x="4127246" y="0"/>
                    <a:pt x="4370832" y="242316"/>
                    <a:pt x="4370832" y="541401"/>
                  </a:cubicBezTo>
                  <a:lnTo>
                    <a:pt x="4345432" y="541401"/>
                  </a:lnTo>
                  <a:lnTo>
                    <a:pt x="4370832" y="541401"/>
                  </a:lnTo>
                  <a:lnTo>
                    <a:pt x="4370832" y="2605405"/>
                  </a:lnTo>
                  <a:lnTo>
                    <a:pt x="4345432" y="2605405"/>
                  </a:lnTo>
                  <a:lnTo>
                    <a:pt x="4370832" y="2605405"/>
                  </a:lnTo>
                  <a:cubicBezTo>
                    <a:pt x="4370832" y="2904490"/>
                    <a:pt x="4127246" y="3146806"/>
                    <a:pt x="3827018" y="3146806"/>
                  </a:cubicBezTo>
                  <a:lnTo>
                    <a:pt x="3827018" y="3121406"/>
                  </a:lnTo>
                  <a:lnTo>
                    <a:pt x="3827018" y="3146806"/>
                  </a:lnTo>
                  <a:lnTo>
                    <a:pt x="543814" y="3146806"/>
                  </a:lnTo>
                  <a:lnTo>
                    <a:pt x="543814" y="3121406"/>
                  </a:lnTo>
                  <a:lnTo>
                    <a:pt x="543814" y="3146806"/>
                  </a:lnTo>
                  <a:cubicBezTo>
                    <a:pt x="243586" y="3146806"/>
                    <a:pt x="0" y="2904490"/>
                    <a:pt x="0" y="2605405"/>
                  </a:cubicBezTo>
                  <a:lnTo>
                    <a:pt x="0" y="541401"/>
                  </a:lnTo>
                  <a:lnTo>
                    <a:pt x="25400" y="541401"/>
                  </a:lnTo>
                  <a:lnTo>
                    <a:pt x="0" y="541401"/>
                  </a:lnTo>
                  <a:moveTo>
                    <a:pt x="50800" y="541401"/>
                  </a:moveTo>
                  <a:lnTo>
                    <a:pt x="50800" y="2605405"/>
                  </a:lnTo>
                  <a:lnTo>
                    <a:pt x="25400" y="2605405"/>
                  </a:lnTo>
                  <a:lnTo>
                    <a:pt x="50800" y="2605405"/>
                  </a:lnTo>
                  <a:cubicBezTo>
                    <a:pt x="50800" y="2876296"/>
                    <a:pt x="271399" y="3096006"/>
                    <a:pt x="543814" y="3096006"/>
                  </a:cubicBezTo>
                  <a:lnTo>
                    <a:pt x="3827018" y="3096006"/>
                  </a:lnTo>
                  <a:cubicBezTo>
                    <a:pt x="4099433" y="3096006"/>
                    <a:pt x="4320032" y="2876296"/>
                    <a:pt x="4320032" y="2605405"/>
                  </a:cubicBezTo>
                  <a:lnTo>
                    <a:pt x="4320032" y="541401"/>
                  </a:lnTo>
                  <a:cubicBezTo>
                    <a:pt x="4320032" y="270510"/>
                    <a:pt x="4099433" y="50800"/>
                    <a:pt x="3827018" y="50800"/>
                  </a:cubicBezTo>
                  <a:lnTo>
                    <a:pt x="543814" y="50800"/>
                  </a:lnTo>
                  <a:lnTo>
                    <a:pt x="543814" y="25400"/>
                  </a:lnTo>
                  <a:lnTo>
                    <a:pt x="543814" y="50800"/>
                  </a:lnTo>
                  <a:cubicBezTo>
                    <a:pt x="271399" y="50800"/>
                    <a:pt x="50800" y="270510"/>
                    <a:pt x="50800" y="541401"/>
                  </a:cubicBezTo>
                  <a:close/>
                </a:path>
              </a:pathLst>
            </a:custGeom>
            <a:solidFill>
              <a:srgbClr val="564B51"/>
            </a:solidFill>
          </p:spPr>
        </p:sp>
        <p:sp>
          <p:nvSpPr>
            <p:cNvPr id="27" name="TextBox 27"/>
            <p:cNvSpPr txBox="1"/>
            <p:nvPr/>
          </p:nvSpPr>
          <p:spPr>
            <a:xfrm>
              <a:off x="0" y="-19050"/>
              <a:ext cx="4370800" cy="3165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Collective Worship</a:t>
              </a:r>
            </a:p>
          </p:txBody>
        </p:sp>
      </p:grpSp>
      <p:grpSp>
        <p:nvGrpSpPr>
          <p:cNvPr id="28" name="Group 28"/>
          <p:cNvGrpSpPr/>
          <p:nvPr/>
        </p:nvGrpSpPr>
        <p:grpSpPr>
          <a:xfrm>
            <a:off x="4080890" y="1309471"/>
            <a:ext cx="3278100" cy="2360100"/>
            <a:chOff x="0" y="0"/>
            <a:chExt cx="4370800" cy="3146800"/>
          </a:xfrm>
        </p:grpSpPr>
        <p:sp>
          <p:nvSpPr>
            <p:cNvPr id="29" name="Freeform 29"/>
            <p:cNvSpPr/>
            <p:nvPr/>
          </p:nvSpPr>
          <p:spPr>
            <a:xfrm>
              <a:off x="25400" y="25400"/>
              <a:ext cx="4320032" cy="3096006"/>
            </a:xfrm>
            <a:custGeom>
              <a:avLst/>
              <a:gdLst/>
              <a:ahLst/>
              <a:cxnLst/>
              <a:rect l="l" t="t" r="r" b="b"/>
              <a:pathLst>
                <a:path w="4320032" h="3096006">
                  <a:moveTo>
                    <a:pt x="0" y="516001"/>
                  </a:moveTo>
                  <a:cubicBezTo>
                    <a:pt x="0" y="231013"/>
                    <a:pt x="232029" y="0"/>
                    <a:pt x="518414" y="0"/>
                  </a:cubicBezTo>
                  <a:lnTo>
                    <a:pt x="3801618" y="0"/>
                  </a:lnTo>
                  <a:cubicBezTo>
                    <a:pt x="4087876" y="0"/>
                    <a:pt x="4320032" y="231013"/>
                    <a:pt x="4320032" y="516001"/>
                  </a:cubicBezTo>
                  <a:lnTo>
                    <a:pt x="4320032" y="2580005"/>
                  </a:lnTo>
                  <a:cubicBezTo>
                    <a:pt x="4320032" y="2864993"/>
                    <a:pt x="4088003" y="3096006"/>
                    <a:pt x="3801618" y="3096006"/>
                  </a:cubicBezTo>
                  <a:lnTo>
                    <a:pt x="518414" y="3096006"/>
                  </a:lnTo>
                  <a:cubicBezTo>
                    <a:pt x="232029" y="3096006"/>
                    <a:pt x="0" y="2864993"/>
                    <a:pt x="0" y="2580005"/>
                  </a:cubicBezTo>
                  <a:close/>
                </a:path>
              </a:pathLst>
            </a:custGeom>
            <a:solidFill>
              <a:srgbClr val="463978"/>
            </a:solidFill>
          </p:spPr>
        </p:sp>
        <p:sp>
          <p:nvSpPr>
            <p:cNvPr id="30" name="Freeform 30"/>
            <p:cNvSpPr/>
            <p:nvPr/>
          </p:nvSpPr>
          <p:spPr>
            <a:xfrm>
              <a:off x="0" y="0"/>
              <a:ext cx="4370832" cy="3146806"/>
            </a:xfrm>
            <a:custGeom>
              <a:avLst/>
              <a:gdLst/>
              <a:ahLst/>
              <a:cxnLst/>
              <a:rect l="l" t="t" r="r" b="b"/>
              <a:pathLst>
                <a:path w="4370832" h="3146806">
                  <a:moveTo>
                    <a:pt x="0" y="541401"/>
                  </a:moveTo>
                  <a:cubicBezTo>
                    <a:pt x="0" y="242316"/>
                    <a:pt x="243586" y="0"/>
                    <a:pt x="543814" y="0"/>
                  </a:cubicBezTo>
                  <a:lnTo>
                    <a:pt x="3827018" y="0"/>
                  </a:lnTo>
                  <a:lnTo>
                    <a:pt x="3827018" y="25400"/>
                  </a:lnTo>
                  <a:lnTo>
                    <a:pt x="3827018" y="0"/>
                  </a:lnTo>
                  <a:cubicBezTo>
                    <a:pt x="4127246" y="0"/>
                    <a:pt x="4370832" y="242316"/>
                    <a:pt x="4370832" y="541401"/>
                  </a:cubicBezTo>
                  <a:lnTo>
                    <a:pt x="4345432" y="541401"/>
                  </a:lnTo>
                  <a:lnTo>
                    <a:pt x="4370832" y="541401"/>
                  </a:lnTo>
                  <a:lnTo>
                    <a:pt x="4370832" y="2605405"/>
                  </a:lnTo>
                  <a:lnTo>
                    <a:pt x="4345432" y="2605405"/>
                  </a:lnTo>
                  <a:lnTo>
                    <a:pt x="4370832" y="2605405"/>
                  </a:lnTo>
                  <a:cubicBezTo>
                    <a:pt x="4370832" y="2904490"/>
                    <a:pt x="4127246" y="3146806"/>
                    <a:pt x="3827018" y="3146806"/>
                  </a:cubicBezTo>
                  <a:lnTo>
                    <a:pt x="3827018" y="3121406"/>
                  </a:lnTo>
                  <a:lnTo>
                    <a:pt x="3827018" y="3146806"/>
                  </a:lnTo>
                  <a:lnTo>
                    <a:pt x="543814" y="3146806"/>
                  </a:lnTo>
                  <a:lnTo>
                    <a:pt x="543814" y="3121406"/>
                  </a:lnTo>
                  <a:lnTo>
                    <a:pt x="543814" y="3146806"/>
                  </a:lnTo>
                  <a:cubicBezTo>
                    <a:pt x="243586" y="3146806"/>
                    <a:pt x="0" y="2904490"/>
                    <a:pt x="0" y="2605405"/>
                  </a:cubicBezTo>
                  <a:lnTo>
                    <a:pt x="0" y="541401"/>
                  </a:lnTo>
                  <a:lnTo>
                    <a:pt x="25400" y="541401"/>
                  </a:lnTo>
                  <a:lnTo>
                    <a:pt x="0" y="541401"/>
                  </a:lnTo>
                  <a:moveTo>
                    <a:pt x="50800" y="541401"/>
                  </a:moveTo>
                  <a:lnTo>
                    <a:pt x="50800" y="2605405"/>
                  </a:lnTo>
                  <a:lnTo>
                    <a:pt x="25400" y="2605405"/>
                  </a:lnTo>
                  <a:lnTo>
                    <a:pt x="50800" y="2605405"/>
                  </a:lnTo>
                  <a:cubicBezTo>
                    <a:pt x="50800" y="2876296"/>
                    <a:pt x="271399" y="3096006"/>
                    <a:pt x="543814" y="3096006"/>
                  </a:cubicBezTo>
                  <a:lnTo>
                    <a:pt x="3827018" y="3096006"/>
                  </a:lnTo>
                  <a:cubicBezTo>
                    <a:pt x="4099433" y="3096006"/>
                    <a:pt x="4320032" y="2876296"/>
                    <a:pt x="4320032" y="2605405"/>
                  </a:cubicBezTo>
                  <a:lnTo>
                    <a:pt x="4320032" y="541401"/>
                  </a:lnTo>
                  <a:cubicBezTo>
                    <a:pt x="4320032" y="270510"/>
                    <a:pt x="4099433" y="50800"/>
                    <a:pt x="3827018" y="50800"/>
                  </a:cubicBezTo>
                  <a:lnTo>
                    <a:pt x="543814" y="50800"/>
                  </a:lnTo>
                  <a:lnTo>
                    <a:pt x="543814" y="25400"/>
                  </a:lnTo>
                  <a:lnTo>
                    <a:pt x="543814" y="50800"/>
                  </a:lnTo>
                  <a:cubicBezTo>
                    <a:pt x="271399" y="50800"/>
                    <a:pt x="50800" y="270510"/>
                    <a:pt x="50800" y="541401"/>
                  </a:cubicBezTo>
                  <a:close/>
                </a:path>
              </a:pathLst>
            </a:custGeom>
            <a:solidFill>
              <a:srgbClr val="564B51"/>
            </a:solidFill>
          </p:spPr>
        </p:sp>
        <p:sp>
          <p:nvSpPr>
            <p:cNvPr id="31" name="TextBox 31"/>
            <p:cNvSpPr txBox="1"/>
            <p:nvPr/>
          </p:nvSpPr>
          <p:spPr>
            <a:xfrm>
              <a:off x="0" y="-19050"/>
              <a:ext cx="4370800" cy="3165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Published Information (Website)</a:t>
              </a:r>
            </a:p>
          </p:txBody>
        </p:sp>
      </p:grpSp>
      <p:grpSp>
        <p:nvGrpSpPr>
          <p:cNvPr id="32" name="Group 32"/>
          <p:cNvGrpSpPr/>
          <p:nvPr/>
        </p:nvGrpSpPr>
        <p:grpSpPr>
          <a:xfrm>
            <a:off x="433046" y="1309471"/>
            <a:ext cx="3278100" cy="2508238"/>
            <a:chOff x="0" y="0"/>
            <a:chExt cx="4370800" cy="3344317"/>
          </a:xfrm>
        </p:grpSpPr>
        <p:sp>
          <p:nvSpPr>
            <p:cNvPr id="33" name="Freeform 33"/>
            <p:cNvSpPr/>
            <p:nvPr/>
          </p:nvSpPr>
          <p:spPr>
            <a:xfrm>
              <a:off x="25400" y="26994"/>
              <a:ext cx="4320032" cy="3290335"/>
            </a:xfrm>
            <a:custGeom>
              <a:avLst/>
              <a:gdLst/>
              <a:ahLst/>
              <a:cxnLst/>
              <a:rect l="l" t="t" r="r" b="b"/>
              <a:pathLst>
                <a:path w="4320032" h="3290335">
                  <a:moveTo>
                    <a:pt x="0" y="548389"/>
                  </a:moveTo>
                  <a:cubicBezTo>
                    <a:pt x="0" y="245513"/>
                    <a:pt x="232029" y="0"/>
                    <a:pt x="518414" y="0"/>
                  </a:cubicBezTo>
                  <a:lnTo>
                    <a:pt x="3801618" y="0"/>
                  </a:lnTo>
                  <a:cubicBezTo>
                    <a:pt x="4087876" y="0"/>
                    <a:pt x="4320032" y="245513"/>
                    <a:pt x="4320032" y="548389"/>
                  </a:cubicBezTo>
                  <a:lnTo>
                    <a:pt x="4320032" y="2741946"/>
                  </a:lnTo>
                  <a:cubicBezTo>
                    <a:pt x="4320032" y="3044822"/>
                    <a:pt x="4088003" y="3290335"/>
                    <a:pt x="3801618" y="3290335"/>
                  </a:cubicBezTo>
                  <a:lnTo>
                    <a:pt x="518414" y="3290335"/>
                  </a:lnTo>
                  <a:cubicBezTo>
                    <a:pt x="232029" y="3290335"/>
                    <a:pt x="0" y="3044822"/>
                    <a:pt x="0" y="2741946"/>
                  </a:cubicBezTo>
                  <a:close/>
                </a:path>
              </a:pathLst>
            </a:custGeom>
            <a:solidFill>
              <a:srgbClr val="463978"/>
            </a:solidFill>
          </p:spPr>
        </p:sp>
        <p:sp>
          <p:nvSpPr>
            <p:cNvPr id="34" name="Freeform 34"/>
            <p:cNvSpPr/>
            <p:nvPr/>
          </p:nvSpPr>
          <p:spPr>
            <a:xfrm>
              <a:off x="0" y="0"/>
              <a:ext cx="4370832" cy="3344323"/>
            </a:xfrm>
            <a:custGeom>
              <a:avLst/>
              <a:gdLst/>
              <a:ahLst/>
              <a:cxnLst/>
              <a:rect l="l" t="t" r="r" b="b"/>
              <a:pathLst>
                <a:path w="4370832" h="3344323">
                  <a:moveTo>
                    <a:pt x="0" y="575383"/>
                  </a:moveTo>
                  <a:cubicBezTo>
                    <a:pt x="0" y="257526"/>
                    <a:pt x="243586" y="0"/>
                    <a:pt x="543814" y="0"/>
                  </a:cubicBezTo>
                  <a:lnTo>
                    <a:pt x="3827018" y="0"/>
                  </a:lnTo>
                  <a:lnTo>
                    <a:pt x="3827018" y="26994"/>
                  </a:lnTo>
                  <a:lnTo>
                    <a:pt x="3827018" y="0"/>
                  </a:lnTo>
                  <a:cubicBezTo>
                    <a:pt x="4127246" y="0"/>
                    <a:pt x="4370832" y="257526"/>
                    <a:pt x="4370832" y="575383"/>
                  </a:cubicBezTo>
                  <a:lnTo>
                    <a:pt x="4345432" y="575383"/>
                  </a:lnTo>
                  <a:lnTo>
                    <a:pt x="4370832" y="575383"/>
                  </a:lnTo>
                  <a:lnTo>
                    <a:pt x="4370832" y="2768940"/>
                  </a:lnTo>
                  <a:lnTo>
                    <a:pt x="4345432" y="2768940"/>
                  </a:lnTo>
                  <a:lnTo>
                    <a:pt x="4370832" y="2768940"/>
                  </a:lnTo>
                  <a:cubicBezTo>
                    <a:pt x="4370832" y="3086798"/>
                    <a:pt x="4127246" y="3344323"/>
                    <a:pt x="3827018" y="3344323"/>
                  </a:cubicBezTo>
                  <a:lnTo>
                    <a:pt x="3827018" y="3317329"/>
                  </a:lnTo>
                  <a:lnTo>
                    <a:pt x="3827018" y="3344323"/>
                  </a:lnTo>
                  <a:lnTo>
                    <a:pt x="543814" y="3344323"/>
                  </a:lnTo>
                  <a:lnTo>
                    <a:pt x="543814" y="3317329"/>
                  </a:lnTo>
                  <a:lnTo>
                    <a:pt x="543814" y="3344323"/>
                  </a:lnTo>
                  <a:cubicBezTo>
                    <a:pt x="243586" y="3344323"/>
                    <a:pt x="0" y="3086798"/>
                    <a:pt x="0" y="2768940"/>
                  </a:cubicBezTo>
                  <a:lnTo>
                    <a:pt x="0" y="575383"/>
                  </a:lnTo>
                  <a:lnTo>
                    <a:pt x="25400" y="575383"/>
                  </a:lnTo>
                  <a:lnTo>
                    <a:pt x="0" y="575383"/>
                  </a:lnTo>
                  <a:moveTo>
                    <a:pt x="50800" y="575383"/>
                  </a:moveTo>
                  <a:lnTo>
                    <a:pt x="50800" y="2768940"/>
                  </a:lnTo>
                  <a:lnTo>
                    <a:pt x="25400" y="2768940"/>
                  </a:lnTo>
                  <a:lnTo>
                    <a:pt x="50800" y="2768940"/>
                  </a:lnTo>
                  <a:cubicBezTo>
                    <a:pt x="50800" y="3056834"/>
                    <a:pt x="271399" y="3290334"/>
                    <a:pt x="543814" y="3290334"/>
                  </a:cubicBezTo>
                  <a:lnTo>
                    <a:pt x="3827018" y="3290334"/>
                  </a:lnTo>
                  <a:cubicBezTo>
                    <a:pt x="4099433" y="3290334"/>
                    <a:pt x="4320032" y="3056834"/>
                    <a:pt x="4320032" y="2768940"/>
                  </a:cubicBezTo>
                  <a:lnTo>
                    <a:pt x="4320032" y="575383"/>
                  </a:lnTo>
                  <a:cubicBezTo>
                    <a:pt x="4320032" y="287489"/>
                    <a:pt x="4099433" y="53989"/>
                    <a:pt x="3827018" y="53989"/>
                  </a:cubicBezTo>
                  <a:lnTo>
                    <a:pt x="543814" y="53989"/>
                  </a:lnTo>
                  <a:lnTo>
                    <a:pt x="543814" y="26994"/>
                  </a:lnTo>
                  <a:lnTo>
                    <a:pt x="543814" y="53989"/>
                  </a:lnTo>
                  <a:cubicBezTo>
                    <a:pt x="271399" y="53989"/>
                    <a:pt x="50800" y="287489"/>
                    <a:pt x="50800" y="575383"/>
                  </a:cubicBezTo>
                  <a:close/>
                </a:path>
              </a:pathLst>
            </a:custGeom>
            <a:solidFill>
              <a:srgbClr val="463978"/>
            </a:solidFill>
          </p:spPr>
        </p:sp>
        <p:sp>
          <p:nvSpPr>
            <p:cNvPr id="35" name="TextBox 35"/>
            <p:cNvSpPr txBox="1"/>
            <p:nvPr/>
          </p:nvSpPr>
          <p:spPr>
            <a:xfrm>
              <a:off x="0" y="-19050"/>
              <a:ext cx="4370800" cy="3363367"/>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Statutory Assessment and Reporting of the National Curriculum</a:t>
              </a:r>
            </a:p>
          </p:txBody>
        </p:sp>
      </p:grpSp>
      <p:grpSp>
        <p:nvGrpSpPr>
          <p:cNvPr id="36" name="Group 36"/>
          <p:cNvGrpSpPr/>
          <p:nvPr/>
        </p:nvGrpSpPr>
        <p:grpSpPr>
          <a:xfrm>
            <a:off x="11313474" y="6826560"/>
            <a:ext cx="3278100" cy="2360100"/>
            <a:chOff x="0" y="0"/>
            <a:chExt cx="4370800" cy="3146800"/>
          </a:xfrm>
        </p:grpSpPr>
        <p:sp>
          <p:nvSpPr>
            <p:cNvPr id="37" name="Freeform 37"/>
            <p:cNvSpPr/>
            <p:nvPr/>
          </p:nvSpPr>
          <p:spPr>
            <a:xfrm>
              <a:off x="25400" y="25400"/>
              <a:ext cx="4320032" cy="3096006"/>
            </a:xfrm>
            <a:custGeom>
              <a:avLst/>
              <a:gdLst/>
              <a:ahLst/>
              <a:cxnLst/>
              <a:rect l="l" t="t" r="r" b="b"/>
              <a:pathLst>
                <a:path w="4320032" h="3096006">
                  <a:moveTo>
                    <a:pt x="0" y="516001"/>
                  </a:moveTo>
                  <a:cubicBezTo>
                    <a:pt x="0" y="231013"/>
                    <a:pt x="232029" y="0"/>
                    <a:pt x="518414" y="0"/>
                  </a:cubicBezTo>
                  <a:lnTo>
                    <a:pt x="3801618" y="0"/>
                  </a:lnTo>
                  <a:cubicBezTo>
                    <a:pt x="4087876" y="0"/>
                    <a:pt x="4320032" y="231013"/>
                    <a:pt x="4320032" y="516001"/>
                  </a:cubicBezTo>
                  <a:lnTo>
                    <a:pt x="4320032" y="2580005"/>
                  </a:lnTo>
                  <a:cubicBezTo>
                    <a:pt x="4320032" y="2864993"/>
                    <a:pt x="4088003" y="3096006"/>
                    <a:pt x="3801618" y="3096006"/>
                  </a:cubicBezTo>
                  <a:lnTo>
                    <a:pt x="518414" y="3096006"/>
                  </a:lnTo>
                  <a:cubicBezTo>
                    <a:pt x="232029" y="3096006"/>
                    <a:pt x="0" y="2864993"/>
                    <a:pt x="0" y="2580005"/>
                  </a:cubicBezTo>
                  <a:close/>
                </a:path>
              </a:pathLst>
            </a:custGeom>
            <a:solidFill>
              <a:srgbClr val="463978"/>
            </a:solidFill>
          </p:spPr>
        </p:sp>
        <p:sp>
          <p:nvSpPr>
            <p:cNvPr id="38" name="Freeform 38"/>
            <p:cNvSpPr/>
            <p:nvPr/>
          </p:nvSpPr>
          <p:spPr>
            <a:xfrm>
              <a:off x="0" y="0"/>
              <a:ext cx="4370832" cy="3146806"/>
            </a:xfrm>
            <a:custGeom>
              <a:avLst/>
              <a:gdLst/>
              <a:ahLst/>
              <a:cxnLst/>
              <a:rect l="l" t="t" r="r" b="b"/>
              <a:pathLst>
                <a:path w="4370832" h="3146806">
                  <a:moveTo>
                    <a:pt x="0" y="541401"/>
                  </a:moveTo>
                  <a:cubicBezTo>
                    <a:pt x="0" y="242316"/>
                    <a:pt x="243586" y="0"/>
                    <a:pt x="543814" y="0"/>
                  </a:cubicBezTo>
                  <a:lnTo>
                    <a:pt x="3827018" y="0"/>
                  </a:lnTo>
                  <a:lnTo>
                    <a:pt x="3827018" y="25400"/>
                  </a:lnTo>
                  <a:lnTo>
                    <a:pt x="3827018" y="0"/>
                  </a:lnTo>
                  <a:cubicBezTo>
                    <a:pt x="4127246" y="0"/>
                    <a:pt x="4370832" y="242316"/>
                    <a:pt x="4370832" y="541401"/>
                  </a:cubicBezTo>
                  <a:lnTo>
                    <a:pt x="4345432" y="541401"/>
                  </a:lnTo>
                  <a:lnTo>
                    <a:pt x="4370832" y="541401"/>
                  </a:lnTo>
                  <a:lnTo>
                    <a:pt x="4370832" y="2605405"/>
                  </a:lnTo>
                  <a:lnTo>
                    <a:pt x="4345432" y="2605405"/>
                  </a:lnTo>
                  <a:lnTo>
                    <a:pt x="4370832" y="2605405"/>
                  </a:lnTo>
                  <a:cubicBezTo>
                    <a:pt x="4370832" y="2904490"/>
                    <a:pt x="4127246" y="3146806"/>
                    <a:pt x="3827018" y="3146806"/>
                  </a:cubicBezTo>
                  <a:lnTo>
                    <a:pt x="3827018" y="3121406"/>
                  </a:lnTo>
                  <a:lnTo>
                    <a:pt x="3827018" y="3146806"/>
                  </a:lnTo>
                  <a:lnTo>
                    <a:pt x="543814" y="3146806"/>
                  </a:lnTo>
                  <a:lnTo>
                    <a:pt x="543814" y="3121406"/>
                  </a:lnTo>
                  <a:lnTo>
                    <a:pt x="543814" y="3146806"/>
                  </a:lnTo>
                  <a:cubicBezTo>
                    <a:pt x="243586" y="3146806"/>
                    <a:pt x="0" y="2904490"/>
                    <a:pt x="0" y="2605405"/>
                  </a:cubicBezTo>
                  <a:lnTo>
                    <a:pt x="0" y="541401"/>
                  </a:lnTo>
                  <a:lnTo>
                    <a:pt x="25400" y="541401"/>
                  </a:lnTo>
                  <a:lnTo>
                    <a:pt x="0" y="541401"/>
                  </a:lnTo>
                  <a:moveTo>
                    <a:pt x="50800" y="541401"/>
                  </a:moveTo>
                  <a:lnTo>
                    <a:pt x="50800" y="2605405"/>
                  </a:lnTo>
                  <a:lnTo>
                    <a:pt x="25400" y="2605405"/>
                  </a:lnTo>
                  <a:lnTo>
                    <a:pt x="50800" y="2605405"/>
                  </a:lnTo>
                  <a:cubicBezTo>
                    <a:pt x="50800" y="2876296"/>
                    <a:pt x="271399" y="3096006"/>
                    <a:pt x="543814" y="3096006"/>
                  </a:cubicBezTo>
                  <a:lnTo>
                    <a:pt x="3827018" y="3096006"/>
                  </a:lnTo>
                  <a:cubicBezTo>
                    <a:pt x="4099433" y="3096006"/>
                    <a:pt x="4320032" y="2876296"/>
                    <a:pt x="4320032" y="2605405"/>
                  </a:cubicBezTo>
                  <a:lnTo>
                    <a:pt x="4320032" y="541401"/>
                  </a:lnTo>
                  <a:cubicBezTo>
                    <a:pt x="4320032" y="270510"/>
                    <a:pt x="4099433" y="50800"/>
                    <a:pt x="3827018" y="50800"/>
                  </a:cubicBezTo>
                  <a:lnTo>
                    <a:pt x="543814" y="50800"/>
                  </a:lnTo>
                  <a:lnTo>
                    <a:pt x="543814" y="25400"/>
                  </a:lnTo>
                  <a:lnTo>
                    <a:pt x="543814" y="50800"/>
                  </a:lnTo>
                  <a:cubicBezTo>
                    <a:pt x="271399" y="50800"/>
                    <a:pt x="50800" y="270510"/>
                    <a:pt x="50800" y="541401"/>
                  </a:cubicBezTo>
                  <a:close/>
                </a:path>
              </a:pathLst>
            </a:custGeom>
            <a:solidFill>
              <a:srgbClr val="564B51"/>
            </a:solidFill>
          </p:spPr>
        </p:sp>
        <p:sp>
          <p:nvSpPr>
            <p:cNvPr id="39" name="TextBox 39"/>
            <p:cNvSpPr txBox="1"/>
            <p:nvPr/>
          </p:nvSpPr>
          <p:spPr>
            <a:xfrm>
              <a:off x="0" y="-19050"/>
              <a:ext cx="4370800" cy="3165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Equality Act 2020</a:t>
              </a:r>
            </a:p>
          </p:txBody>
        </p:sp>
      </p:grpSp>
      <p:sp>
        <p:nvSpPr>
          <p:cNvPr id="40" name="Freeform 40"/>
          <p:cNvSpPr/>
          <p:nvPr/>
        </p:nvSpPr>
        <p:spPr>
          <a:xfrm>
            <a:off x="15168488" y="529515"/>
            <a:ext cx="2743438" cy="2139882"/>
          </a:xfrm>
          <a:custGeom>
            <a:avLst/>
            <a:gdLst/>
            <a:ahLst/>
            <a:cxnLst/>
            <a:rect l="l" t="t" r="r" b="b"/>
            <a:pathLst>
              <a:path w="2743438" h="2139882">
                <a:moveTo>
                  <a:pt x="0" y="0"/>
                </a:moveTo>
                <a:lnTo>
                  <a:pt x="2743438" y="0"/>
                </a:lnTo>
                <a:lnTo>
                  <a:pt x="2743438" y="2139882"/>
                </a:lnTo>
                <a:lnTo>
                  <a:pt x="0" y="2139882"/>
                </a:lnTo>
                <a:lnTo>
                  <a:pt x="0" y="0"/>
                </a:lnTo>
                <a:close/>
              </a:path>
            </a:pathLst>
          </a:custGeom>
          <a:blipFill>
            <a:blip r:embed="rId3"/>
            <a:stretch>
              <a:fillRect/>
            </a:stretch>
          </a:blipFill>
        </p:spPr>
      </p:sp>
      <p:grpSp>
        <p:nvGrpSpPr>
          <p:cNvPr id="41" name="Group 41"/>
          <p:cNvGrpSpPr/>
          <p:nvPr/>
        </p:nvGrpSpPr>
        <p:grpSpPr>
          <a:xfrm>
            <a:off x="8008207" y="4088469"/>
            <a:ext cx="4022866" cy="2360100"/>
            <a:chOff x="0" y="0"/>
            <a:chExt cx="5363821" cy="3146800"/>
          </a:xfrm>
        </p:grpSpPr>
        <p:sp>
          <p:nvSpPr>
            <p:cNvPr id="42" name="Freeform 42"/>
            <p:cNvSpPr/>
            <p:nvPr/>
          </p:nvSpPr>
          <p:spPr>
            <a:xfrm>
              <a:off x="31171" y="25400"/>
              <a:ext cx="5301519" cy="3096006"/>
            </a:xfrm>
            <a:custGeom>
              <a:avLst/>
              <a:gdLst/>
              <a:ahLst/>
              <a:cxnLst/>
              <a:rect l="l" t="t" r="r" b="b"/>
              <a:pathLst>
                <a:path w="5301519" h="3096006">
                  <a:moveTo>
                    <a:pt x="0" y="516001"/>
                  </a:moveTo>
                  <a:cubicBezTo>
                    <a:pt x="0" y="231013"/>
                    <a:pt x="284744" y="0"/>
                    <a:pt x="636195" y="0"/>
                  </a:cubicBezTo>
                  <a:lnTo>
                    <a:pt x="4665324" y="0"/>
                  </a:lnTo>
                  <a:cubicBezTo>
                    <a:pt x="5016619" y="0"/>
                    <a:pt x="5301519" y="231013"/>
                    <a:pt x="5301519" y="516001"/>
                  </a:cubicBezTo>
                  <a:lnTo>
                    <a:pt x="5301519" y="2580005"/>
                  </a:lnTo>
                  <a:cubicBezTo>
                    <a:pt x="5301519" y="2864993"/>
                    <a:pt x="5016774" y="3096006"/>
                    <a:pt x="4665324" y="3096006"/>
                  </a:cubicBezTo>
                  <a:lnTo>
                    <a:pt x="636195" y="3096006"/>
                  </a:lnTo>
                  <a:cubicBezTo>
                    <a:pt x="284744" y="3096006"/>
                    <a:pt x="0" y="2864993"/>
                    <a:pt x="0" y="2580005"/>
                  </a:cubicBezTo>
                  <a:close/>
                </a:path>
              </a:pathLst>
            </a:custGeom>
            <a:solidFill>
              <a:srgbClr val="463978"/>
            </a:solidFill>
          </p:spPr>
        </p:sp>
        <p:sp>
          <p:nvSpPr>
            <p:cNvPr id="43" name="Freeform 43"/>
            <p:cNvSpPr/>
            <p:nvPr/>
          </p:nvSpPr>
          <p:spPr>
            <a:xfrm>
              <a:off x="0" y="0"/>
              <a:ext cx="5363854" cy="3146806"/>
            </a:xfrm>
            <a:custGeom>
              <a:avLst/>
              <a:gdLst/>
              <a:ahLst/>
              <a:cxnLst/>
              <a:rect l="l" t="t" r="r" b="b"/>
              <a:pathLst>
                <a:path w="5363854" h="3146806">
                  <a:moveTo>
                    <a:pt x="0" y="541401"/>
                  </a:moveTo>
                  <a:cubicBezTo>
                    <a:pt x="0" y="242316"/>
                    <a:pt x="298927" y="0"/>
                    <a:pt x="667366" y="0"/>
                  </a:cubicBezTo>
                  <a:lnTo>
                    <a:pt x="4696495" y="0"/>
                  </a:lnTo>
                  <a:lnTo>
                    <a:pt x="4696495" y="25400"/>
                  </a:lnTo>
                  <a:lnTo>
                    <a:pt x="4696495" y="0"/>
                  </a:lnTo>
                  <a:cubicBezTo>
                    <a:pt x="5064933" y="0"/>
                    <a:pt x="5363854" y="242316"/>
                    <a:pt x="5363854" y="541401"/>
                  </a:cubicBezTo>
                  <a:lnTo>
                    <a:pt x="5332690" y="541401"/>
                  </a:lnTo>
                  <a:lnTo>
                    <a:pt x="5363854" y="541401"/>
                  </a:lnTo>
                  <a:lnTo>
                    <a:pt x="5363854" y="2605405"/>
                  </a:lnTo>
                  <a:lnTo>
                    <a:pt x="5332690" y="2605405"/>
                  </a:lnTo>
                  <a:lnTo>
                    <a:pt x="5363854" y="2605405"/>
                  </a:lnTo>
                  <a:cubicBezTo>
                    <a:pt x="5363854" y="2904490"/>
                    <a:pt x="5064933" y="3146806"/>
                    <a:pt x="4696495" y="3146806"/>
                  </a:cubicBezTo>
                  <a:lnTo>
                    <a:pt x="4696495" y="3121406"/>
                  </a:lnTo>
                  <a:lnTo>
                    <a:pt x="4696495" y="3146806"/>
                  </a:lnTo>
                  <a:lnTo>
                    <a:pt x="667366" y="3146806"/>
                  </a:lnTo>
                  <a:lnTo>
                    <a:pt x="667366" y="3121406"/>
                  </a:lnTo>
                  <a:lnTo>
                    <a:pt x="667366" y="3146806"/>
                  </a:lnTo>
                  <a:cubicBezTo>
                    <a:pt x="298927" y="3146806"/>
                    <a:pt x="0" y="2904490"/>
                    <a:pt x="0" y="2605405"/>
                  </a:cubicBezTo>
                  <a:lnTo>
                    <a:pt x="0" y="541401"/>
                  </a:lnTo>
                  <a:lnTo>
                    <a:pt x="31171" y="541401"/>
                  </a:lnTo>
                  <a:lnTo>
                    <a:pt x="0" y="541401"/>
                  </a:lnTo>
                  <a:moveTo>
                    <a:pt x="62341" y="541401"/>
                  </a:moveTo>
                  <a:lnTo>
                    <a:pt x="62341" y="2605405"/>
                  </a:lnTo>
                  <a:lnTo>
                    <a:pt x="31171" y="2605405"/>
                  </a:lnTo>
                  <a:lnTo>
                    <a:pt x="62341" y="2605405"/>
                  </a:lnTo>
                  <a:cubicBezTo>
                    <a:pt x="62341" y="2876296"/>
                    <a:pt x="333059" y="3096006"/>
                    <a:pt x="667366" y="3096006"/>
                  </a:cubicBezTo>
                  <a:lnTo>
                    <a:pt x="4696495" y="3096006"/>
                  </a:lnTo>
                  <a:cubicBezTo>
                    <a:pt x="5030801" y="3096006"/>
                    <a:pt x="5301519" y="2876296"/>
                    <a:pt x="5301519" y="2605405"/>
                  </a:cubicBezTo>
                  <a:lnTo>
                    <a:pt x="5301519" y="541401"/>
                  </a:lnTo>
                  <a:cubicBezTo>
                    <a:pt x="5301519" y="270510"/>
                    <a:pt x="5030801" y="50800"/>
                    <a:pt x="4696495" y="50800"/>
                  </a:cubicBezTo>
                  <a:lnTo>
                    <a:pt x="667366" y="50800"/>
                  </a:lnTo>
                  <a:lnTo>
                    <a:pt x="667366" y="25400"/>
                  </a:lnTo>
                  <a:lnTo>
                    <a:pt x="667366" y="50800"/>
                  </a:lnTo>
                  <a:cubicBezTo>
                    <a:pt x="333059" y="50800"/>
                    <a:pt x="62341" y="270510"/>
                    <a:pt x="62341" y="541401"/>
                  </a:cubicBezTo>
                  <a:close/>
                </a:path>
              </a:pathLst>
            </a:custGeom>
            <a:solidFill>
              <a:srgbClr val="463978"/>
            </a:solidFill>
          </p:spPr>
        </p:sp>
        <p:sp>
          <p:nvSpPr>
            <p:cNvPr id="44" name="TextBox 44"/>
            <p:cNvSpPr txBox="1"/>
            <p:nvPr/>
          </p:nvSpPr>
          <p:spPr>
            <a:xfrm>
              <a:off x="0" y="-19050"/>
              <a:ext cx="5363821" cy="3165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Cultural capital, British values and Character Education </a:t>
              </a:r>
            </a:p>
          </p:txBody>
        </p:sp>
      </p:grpSp>
      <p:grpSp>
        <p:nvGrpSpPr>
          <p:cNvPr id="45" name="Group 45"/>
          <p:cNvGrpSpPr/>
          <p:nvPr/>
        </p:nvGrpSpPr>
        <p:grpSpPr>
          <a:xfrm>
            <a:off x="14901157" y="6826560"/>
            <a:ext cx="3278100" cy="2360100"/>
            <a:chOff x="0" y="0"/>
            <a:chExt cx="4370800" cy="3146800"/>
          </a:xfrm>
        </p:grpSpPr>
        <p:sp>
          <p:nvSpPr>
            <p:cNvPr id="46" name="Freeform 46"/>
            <p:cNvSpPr/>
            <p:nvPr/>
          </p:nvSpPr>
          <p:spPr>
            <a:xfrm>
              <a:off x="25400" y="25400"/>
              <a:ext cx="4320032" cy="3096006"/>
            </a:xfrm>
            <a:custGeom>
              <a:avLst/>
              <a:gdLst/>
              <a:ahLst/>
              <a:cxnLst/>
              <a:rect l="l" t="t" r="r" b="b"/>
              <a:pathLst>
                <a:path w="4320032" h="3096006">
                  <a:moveTo>
                    <a:pt x="0" y="516001"/>
                  </a:moveTo>
                  <a:cubicBezTo>
                    <a:pt x="0" y="231013"/>
                    <a:pt x="232029" y="0"/>
                    <a:pt x="518414" y="0"/>
                  </a:cubicBezTo>
                  <a:lnTo>
                    <a:pt x="3801618" y="0"/>
                  </a:lnTo>
                  <a:cubicBezTo>
                    <a:pt x="4087876" y="0"/>
                    <a:pt x="4320032" y="231013"/>
                    <a:pt x="4320032" y="516001"/>
                  </a:cubicBezTo>
                  <a:lnTo>
                    <a:pt x="4320032" y="2580005"/>
                  </a:lnTo>
                  <a:cubicBezTo>
                    <a:pt x="4320032" y="2864993"/>
                    <a:pt x="4088003" y="3096006"/>
                    <a:pt x="3801618" y="3096006"/>
                  </a:cubicBezTo>
                  <a:lnTo>
                    <a:pt x="518414" y="3096006"/>
                  </a:lnTo>
                  <a:cubicBezTo>
                    <a:pt x="232029" y="3096006"/>
                    <a:pt x="0" y="2864993"/>
                    <a:pt x="0" y="2580005"/>
                  </a:cubicBezTo>
                  <a:close/>
                </a:path>
              </a:pathLst>
            </a:custGeom>
            <a:solidFill>
              <a:srgbClr val="463978"/>
            </a:solidFill>
          </p:spPr>
        </p:sp>
        <p:sp>
          <p:nvSpPr>
            <p:cNvPr id="47" name="Freeform 47"/>
            <p:cNvSpPr/>
            <p:nvPr/>
          </p:nvSpPr>
          <p:spPr>
            <a:xfrm>
              <a:off x="0" y="0"/>
              <a:ext cx="4370832" cy="3146806"/>
            </a:xfrm>
            <a:custGeom>
              <a:avLst/>
              <a:gdLst/>
              <a:ahLst/>
              <a:cxnLst/>
              <a:rect l="l" t="t" r="r" b="b"/>
              <a:pathLst>
                <a:path w="4370832" h="3146806">
                  <a:moveTo>
                    <a:pt x="0" y="541401"/>
                  </a:moveTo>
                  <a:cubicBezTo>
                    <a:pt x="0" y="242316"/>
                    <a:pt x="243586" y="0"/>
                    <a:pt x="543814" y="0"/>
                  </a:cubicBezTo>
                  <a:lnTo>
                    <a:pt x="3827018" y="0"/>
                  </a:lnTo>
                  <a:lnTo>
                    <a:pt x="3827018" y="25400"/>
                  </a:lnTo>
                  <a:lnTo>
                    <a:pt x="3827018" y="0"/>
                  </a:lnTo>
                  <a:cubicBezTo>
                    <a:pt x="4127246" y="0"/>
                    <a:pt x="4370832" y="242316"/>
                    <a:pt x="4370832" y="541401"/>
                  </a:cubicBezTo>
                  <a:lnTo>
                    <a:pt x="4345432" y="541401"/>
                  </a:lnTo>
                  <a:lnTo>
                    <a:pt x="4370832" y="541401"/>
                  </a:lnTo>
                  <a:lnTo>
                    <a:pt x="4370832" y="2605405"/>
                  </a:lnTo>
                  <a:lnTo>
                    <a:pt x="4345432" y="2605405"/>
                  </a:lnTo>
                  <a:lnTo>
                    <a:pt x="4370832" y="2605405"/>
                  </a:lnTo>
                  <a:cubicBezTo>
                    <a:pt x="4370832" y="2904490"/>
                    <a:pt x="4127246" y="3146806"/>
                    <a:pt x="3827018" y="3146806"/>
                  </a:cubicBezTo>
                  <a:lnTo>
                    <a:pt x="3827018" y="3121406"/>
                  </a:lnTo>
                  <a:lnTo>
                    <a:pt x="3827018" y="3146806"/>
                  </a:lnTo>
                  <a:lnTo>
                    <a:pt x="543814" y="3146806"/>
                  </a:lnTo>
                  <a:lnTo>
                    <a:pt x="543814" y="3121406"/>
                  </a:lnTo>
                  <a:lnTo>
                    <a:pt x="543814" y="3146806"/>
                  </a:lnTo>
                  <a:cubicBezTo>
                    <a:pt x="243586" y="3146806"/>
                    <a:pt x="0" y="2904490"/>
                    <a:pt x="0" y="2605405"/>
                  </a:cubicBezTo>
                  <a:lnTo>
                    <a:pt x="0" y="541401"/>
                  </a:lnTo>
                  <a:lnTo>
                    <a:pt x="25400" y="541401"/>
                  </a:lnTo>
                  <a:lnTo>
                    <a:pt x="0" y="541401"/>
                  </a:lnTo>
                  <a:moveTo>
                    <a:pt x="50800" y="541401"/>
                  </a:moveTo>
                  <a:lnTo>
                    <a:pt x="50800" y="2605405"/>
                  </a:lnTo>
                  <a:lnTo>
                    <a:pt x="25400" y="2605405"/>
                  </a:lnTo>
                  <a:lnTo>
                    <a:pt x="50800" y="2605405"/>
                  </a:lnTo>
                  <a:cubicBezTo>
                    <a:pt x="50800" y="2876296"/>
                    <a:pt x="271399" y="3096006"/>
                    <a:pt x="543814" y="3096006"/>
                  </a:cubicBezTo>
                  <a:lnTo>
                    <a:pt x="3827018" y="3096006"/>
                  </a:lnTo>
                  <a:cubicBezTo>
                    <a:pt x="4099433" y="3096006"/>
                    <a:pt x="4320032" y="2876296"/>
                    <a:pt x="4320032" y="2605405"/>
                  </a:cubicBezTo>
                  <a:lnTo>
                    <a:pt x="4320032" y="541401"/>
                  </a:lnTo>
                  <a:cubicBezTo>
                    <a:pt x="4320032" y="270510"/>
                    <a:pt x="4099433" y="50800"/>
                    <a:pt x="3827018" y="50800"/>
                  </a:cubicBezTo>
                  <a:lnTo>
                    <a:pt x="543814" y="50800"/>
                  </a:lnTo>
                  <a:lnTo>
                    <a:pt x="543814" y="25400"/>
                  </a:lnTo>
                  <a:lnTo>
                    <a:pt x="543814" y="50800"/>
                  </a:lnTo>
                  <a:cubicBezTo>
                    <a:pt x="271399" y="50800"/>
                    <a:pt x="50800" y="270510"/>
                    <a:pt x="50800" y="541401"/>
                  </a:cubicBezTo>
                  <a:close/>
                </a:path>
              </a:pathLst>
            </a:custGeom>
            <a:solidFill>
              <a:srgbClr val="564B51"/>
            </a:solidFill>
          </p:spPr>
        </p:sp>
        <p:sp>
          <p:nvSpPr>
            <p:cNvPr id="48" name="TextBox 48"/>
            <p:cNvSpPr txBox="1"/>
            <p:nvPr/>
          </p:nvSpPr>
          <p:spPr>
            <a:xfrm>
              <a:off x="0" y="-19050"/>
              <a:ext cx="4370800" cy="3165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Protected Characteristics</a:t>
              </a: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alphaModFix amt="68000"/>
            </a:blip>
            <a:stretch>
              <a:fillRect t="-9561" b="-9561"/>
            </a:stretch>
          </a:blipFill>
        </p:spPr>
      </p:sp>
      <p:grpSp>
        <p:nvGrpSpPr>
          <p:cNvPr id="3" name="Group 3"/>
          <p:cNvGrpSpPr/>
          <p:nvPr/>
        </p:nvGrpSpPr>
        <p:grpSpPr>
          <a:xfrm>
            <a:off x="177440" y="1056478"/>
            <a:ext cx="17642100" cy="2726410"/>
            <a:chOff x="0" y="0"/>
            <a:chExt cx="23522800" cy="3635213"/>
          </a:xfrm>
        </p:grpSpPr>
        <p:sp>
          <p:nvSpPr>
            <p:cNvPr id="4" name="Freeform 4"/>
            <p:cNvSpPr/>
            <p:nvPr/>
          </p:nvSpPr>
          <p:spPr>
            <a:xfrm>
              <a:off x="25400" y="40077"/>
              <a:ext cx="23472014" cy="3555001"/>
            </a:xfrm>
            <a:custGeom>
              <a:avLst/>
              <a:gdLst/>
              <a:ahLst/>
              <a:cxnLst/>
              <a:rect l="l" t="t" r="r" b="b"/>
              <a:pathLst>
                <a:path w="23472014" h="3555001">
                  <a:moveTo>
                    <a:pt x="0" y="592533"/>
                  </a:moveTo>
                  <a:cubicBezTo>
                    <a:pt x="0" y="265307"/>
                    <a:pt x="171577" y="0"/>
                    <a:pt x="383159" y="0"/>
                  </a:cubicBezTo>
                  <a:lnTo>
                    <a:pt x="23088854" y="0"/>
                  </a:lnTo>
                  <a:cubicBezTo>
                    <a:pt x="23300437" y="0"/>
                    <a:pt x="23472014" y="265307"/>
                    <a:pt x="23472014" y="592533"/>
                  </a:cubicBezTo>
                  <a:lnTo>
                    <a:pt x="23472014" y="2962467"/>
                  </a:lnTo>
                  <a:cubicBezTo>
                    <a:pt x="23472014" y="3289693"/>
                    <a:pt x="23300437" y="3555001"/>
                    <a:pt x="23088854" y="3555001"/>
                  </a:cubicBezTo>
                  <a:lnTo>
                    <a:pt x="383159" y="3555001"/>
                  </a:lnTo>
                  <a:cubicBezTo>
                    <a:pt x="171577" y="3555001"/>
                    <a:pt x="0" y="3289693"/>
                    <a:pt x="0" y="2962467"/>
                  </a:cubicBezTo>
                  <a:close/>
                </a:path>
              </a:pathLst>
            </a:custGeom>
            <a:solidFill>
              <a:srgbClr val="463978"/>
            </a:solidFill>
          </p:spPr>
        </p:sp>
        <p:sp>
          <p:nvSpPr>
            <p:cNvPr id="5" name="Freeform 5"/>
            <p:cNvSpPr/>
            <p:nvPr/>
          </p:nvSpPr>
          <p:spPr>
            <a:xfrm>
              <a:off x="0" y="0"/>
              <a:ext cx="23522814" cy="3635155"/>
            </a:xfrm>
            <a:custGeom>
              <a:avLst/>
              <a:gdLst/>
              <a:ahLst/>
              <a:cxnLst/>
              <a:rect l="l" t="t" r="r" b="b"/>
              <a:pathLst>
                <a:path w="23522814" h="3635155">
                  <a:moveTo>
                    <a:pt x="0" y="632610"/>
                  </a:moveTo>
                  <a:cubicBezTo>
                    <a:pt x="0" y="282541"/>
                    <a:pt x="183388" y="0"/>
                    <a:pt x="408559" y="0"/>
                  </a:cubicBezTo>
                  <a:lnTo>
                    <a:pt x="23114254" y="0"/>
                  </a:lnTo>
                  <a:lnTo>
                    <a:pt x="23114254" y="40077"/>
                  </a:lnTo>
                  <a:lnTo>
                    <a:pt x="23114254" y="0"/>
                  </a:lnTo>
                  <a:cubicBezTo>
                    <a:pt x="23339425" y="0"/>
                    <a:pt x="23522814" y="282541"/>
                    <a:pt x="23522814" y="632610"/>
                  </a:cubicBezTo>
                  <a:lnTo>
                    <a:pt x="23497414" y="632610"/>
                  </a:lnTo>
                  <a:lnTo>
                    <a:pt x="23522814" y="632610"/>
                  </a:lnTo>
                  <a:lnTo>
                    <a:pt x="23522814" y="3002544"/>
                  </a:lnTo>
                  <a:lnTo>
                    <a:pt x="23497414" y="3002544"/>
                  </a:lnTo>
                  <a:lnTo>
                    <a:pt x="23522814" y="3002544"/>
                  </a:lnTo>
                  <a:cubicBezTo>
                    <a:pt x="23522814" y="3352614"/>
                    <a:pt x="23339425" y="3635155"/>
                    <a:pt x="23114254" y="3635155"/>
                  </a:cubicBezTo>
                  <a:lnTo>
                    <a:pt x="23114254" y="3595078"/>
                  </a:lnTo>
                  <a:lnTo>
                    <a:pt x="23114254" y="3635155"/>
                  </a:lnTo>
                  <a:lnTo>
                    <a:pt x="408559" y="3635155"/>
                  </a:lnTo>
                  <a:lnTo>
                    <a:pt x="408559" y="3595078"/>
                  </a:lnTo>
                  <a:lnTo>
                    <a:pt x="408559" y="3635155"/>
                  </a:lnTo>
                  <a:cubicBezTo>
                    <a:pt x="183388" y="3635155"/>
                    <a:pt x="0" y="3352815"/>
                    <a:pt x="0" y="3002544"/>
                  </a:cubicBezTo>
                  <a:lnTo>
                    <a:pt x="0" y="632610"/>
                  </a:lnTo>
                  <a:lnTo>
                    <a:pt x="25400" y="632610"/>
                  </a:lnTo>
                  <a:lnTo>
                    <a:pt x="0" y="632610"/>
                  </a:lnTo>
                  <a:moveTo>
                    <a:pt x="50800" y="632610"/>
                  </a:moveTo>
                  <a:lnTo>
                    <a:pt x="50800" y="3002544"/>
                  </a:lnTo>
                  <a:lnTo>
                    <a:pt x="25400" y="3002544"/>
                  </a:lnTo>
                  <a:lnTo>
                    <a:pt x="50800" y="3002544"/>
                  </a:lnTo>
                  <a:cubicBezTo>
                    <a:pt x="50800" y="3306927"/>
                    <a:pt x="210439" y="3555001"/>
                    <a:pt x="408559" y="3555001"/>
                  </a:cubicBezTo>
                  <a:lnTo>
                    <a:pt x="23114254" y="3555001"/>
                  </a:lnTo>
                  <a:cubicBezTo>
                    <a:pt x="23312374" y="3555001"/>
                    <a:pt x="23472014" y="3306927"/>
                    <a:pt x="23472014" y="3002544"/>
                  </a:cubicBezTo>
                  <a:lnTo>
                    <a:pt x="23472014" y="632610"/>
                  </a:lnTo>
                  <a:cubicBezTo>
                    <a:pt x="23472014" y="328228"/>
                    <a:pt x="23312374" y="80153"/>
                    <a:pt x="23114254" y="80153"/>
                  </a:cubicBezTo>
                  <a:lnTo>
                    <a:pt x="408559" y="80153"/>
                  </a:lnTo>
                  <a:lnTo>
                    <a:pt x="408559" y="40077"/>
                  </a:lnTo>
                  <a:lnTo>
                    <a:pt x="408559" y="80153"/>
                  </a:lnTo>
                  <a:cubicBezTo>
                    <a:pt x="210439" y="80153"/>
                    <a:pt x="50800" y="328228"/>
                    <a:pt x="50800" y="632610"/>
                  </a:cubicBezTo>
                  <a:close/>
                </a:path>
              </a:pathLst>
            </a:custGeom>
            <a:solidFill>
              <a:srgbClr val="FFFFFF"/>
            </a:solidFill>
          </p:spPr>
        </p:sp>
        <p:sp>
          <p:nvSpPr>
            <p:cNvPr id="6" name="TextBox 6"/>
            <p:cNvSpPr txBox="1"/>
            <p:nvPr/>
          </p:nvSpPr>
          <p:spPr>
            <a:xfrm>
              <a:off x="0" y="-9525"/>
              <a:ext cx="23522800" cy="3644738"/>
            </a:xfrm>
            <a:prstGeom prst="rect">
              <a:avLst/>
            </a:prstGeom>
          </p:spPr>
          <p:txBody>
            <a:bodyPr lIns="50800" tIns="50800" rIns="50800" bIns="50800" rtlCol="0" anchor="ctr"/>
            <a:lstStyle/>
            <a:p>
              <a:pPr algn="ctr">
                <a:lnSpc>
                  <a:spcPts val="4680"/>
                </a:lnSpc>
              </a:pPr>
              <a:r>
                <a:rPr lang="en-US" sz="3900">
                  <a:solidFill>
                    <a:srgbClr val="FFFFFF"/>
                  </a:solidFill>
                  <a:latin typeface="Garamond Bold"/>
                </a:rPr>
                <a:t>Striving for Excellence</a:t>
              </a:r>
            </a:p>
            <a:p>
              <a:pPr algn="ctr">
                <a:lnSpc>
                  <a:spcPts val="4680"/>
                </a:lnSpc>
              </a:pPr>
              <a:r>
                <a:rPr lang="en-US" sz="3900">
                  <a:solidFill>
                    <a:srgbClr val="FFFFFF"/>
                  </a:solidFill>
                  <a:latin typeface="Garamond Bold"/>
                </a:rPr>
                <a:t>"Every child in every school has access to excellent education and character development in a secure and caring environment."</a:t>
              </a:r>
            </a:p>
            <a:p>
              <a:pPr algn="ctr">
                <a:lnSpc>
                  <a:spcPts val="4680"/>
                </a:lnSpc>
              </a:pPr>
              <a:endParaRPr lang="en-US" sz="3900">
                <a:solidFill>
                  <a:srgbClr val="FFFFFF"/>
                </a:solidFill>
                <a:latin typeface="Garamond Bold"/>
              </a:endParaRPr>
            </a:p>
          </p:txBody>
        </p:sp>
      </p:grpSp>
      <p:grpSp>
        <p:nvGrpSpPr>
          <p:cNvPr id="7" name="Group 7"/>
          <p:cNvGrpSpPr/>
          <p:nvPr/>
        </p:nvGrpSpPr>
        <p:grpSpPr>
          <a:xfrm>
            <a:off x="312749" y="4702653"/>
            <a:ext cx="3090157" cy="2503544"/>
            <a:chOff x="0" y="0"/>
            <a:chExt cx="4120210" cy="3338058"/>
          </a:xfrm>
        </p:grpSpPr>
        <p:sp>
          <p:nvSpPr>
            <p:cNvPr id="8" name="Freeform 8"/>
            <p:cNvSpPr/>
            <p:nvPr/>
          </p:nvSpPr>
          <p:spPr>
            <a:xfrm>
              <a:off x="25400" y="25400"/>
              <a:ext cx="4069461" cy="3287268"/>
            </a:xfrm>
            <a:custGeom>
              <a:avLst/>
              <a:gdLst/>
              <a:ahLst/>
              <a:cxnLst/>
              <a:rect l="l" t="t" r="r" b="b"/>
              <a:pathLst>
                <a:path w="4069461" h="3287268">
                  <a:moveTo>
                    <a:pt x="0" y="547878"/>
                  </a:moveTo>
                  <a:cubicBezTo>
                    <a:pt x="0" y="245237"/>
                    <a:pt x="245999" y="0"/>
                    <a:pt x="549529" y="0"/>
                  </a:cubicBezTo>
                  <a:lnTo>
                    <a:pt x="3519932" y="0"/>
                  </a:lnTo>
                  <a:cubicBezTo>
                    <a:pt x="3823462" y="0"/>
                    <a:pt x="4069461" y="245237"/>
                    <a:pt x="4069461" y="547878"/>
                  </a:cubicBezTo>
                  <a:lnTo>
                    <a:pt x="4069461" y="2739390"/>
                  </a:lnTo>
                  <a:cubicBezTo>
                    <a:pt x="4069461" y="3042031"/>
                    <a:pt x="3823462" y="3287268"/>
                    <a:pt x="3519932" y="3287268"/>
                  </a:cubicBezTo>
                  <a:lnTo>
                    <a:pt x="549529" y="3287268"/>
                  </a:lnTo>
                  <a:cubicBezTo>
                    <a:pt x="245999" y="3287268"/>
                    <a:pt x="0" y="3041904"/>
                    <a:pt x="0" y="2739390"/>
                  </a:cubicBezTo>
                  <a:close/>
                </a:path>
              </a:pathLst>
            </a:custGeom>
            <a:solidFill>
              <a:srgbClr val="D1D0D0"/>
            </a:solidFill>
          </p:spPr>
        </p:sp>
        <p:sp>
          <p:nvSpPr>
            <p:cNvPr id="9" name="Freeform 9"/>
            <p:cNvSpPr/>
            <p:nvPr/>
          </p:nvSpPr>
          <p:spPr>
            <a:xfrm>
              <a:off x="0" y="0"/>
              <a:ext cx="4120261" cy="3338068"/>
            </a:xfrm>
            <a:custGeom>
              <a:avLst/>
              <a:gdLst/>
              <a:ahLst/>
              <a:cxnLst/>
              <a:rect l="l" t="t" r="r" b="b"/>
              <a:pathLst>
                <a:path w="4120261" h="3338068">
                  <a:moveTo>
                    <a:pt x="0" y="573278"/>
                  </a:moveTo>
                  <a:cubicBezTo>
                    <a:pt x="0" y="256540"/>
                    <a:pt x="257429" y="0"/>
                    <a:pt x="574929" y="0"/>
                  </a:cubicBezTo>
                  <a:lnTo>
                    <a:pt x="3545332" y="0"/>
                  </a:lnTo>
                  <a:lnTo>
                    <a:pt x="3545332" y="25400"/>
                  </a:lnTo>
                  <a:lnTo>
                    <a:pt x="3545332" y="0"/>
                  </a:lnTo>
                  <a:cubicBezTo>
                    <a:pt x="3862705" y="0"/>
                    <a:pt x="4120261" y="256540"/>
                    <a:pt x="4120261" y="573278"/>
                  </a:cubicBezTo>
                  <a:lnTo>
                    <a:pt x="4094861" y="573278"/>
                  </a:lnTo>
                  <a:lnTo>
                    <a:pt x="4120261" y="573278"/>
                  </a:lnTo>
                  <a:lnTo>
                    <a:pt x="4120261" y="2764790"/>
                  </a:lnTo>
                  <a:lnTo>
                    <a:pt x="4094861" y="2764790"/>
                  </a:lnTo>
                  <a:lnTo>
                    <a:pt x="4120261" y="2764790"/>
                  </a:lnTo>
                  <a:cubicBezTo>
                    <a:pt x="4120261" y="3081528"/>
                    <a:pt x="3862832" y="3338068"/>
                    <a:pt x="3545332" y="3338068"/>
                  </a:cubicBezTo>
                  <a:lnTo>
                    <a:pt x="3545332" y="3312668"/>
                  </a:lnTo>
                  <a:lnTo>
                    <a:pt x="3545332" y="3338068"/>
                  </a:lnTo>
                  <a:lnTo>
                    <a:pt x="574929" y="3338068"/>
                  </a:lnTo>
                  <a:lnTo>
                    <a:pt x="574929" y="3312668"/>
                  </a:lnTo>
                  <a:lnTo>
                    <a:pt x="574929" y="3338068"/>
                  </a:lnTo>
                  <a:cubicBezTo>
                    <a:pt x="257429" y="3338068"/>
                    <a:pt x="0" y="3081401"/>
                    <a:pt x="0" y="2764790"/>
                  </a:cubicBezTo>
                  <a:lnTo>
                    <a:pt x="0" y="573278"/>
                  </a:lnTo>
                  <a:lnTo>
                    <a:pt x="25400" y="573278"/>
                  </a:lnTo>
                  <a:lnTo>
                    <a:pt x="0" y="573278"/>
                  </a:lnTo>
                  <a:moveTo>
                    <a:pt x="50800" y="573278"/>
                  </a:moveTo>
                  <a:lnTo>
                    <a:pt x="50800" y="2764790"/>
                  </a:lnTo>
                  <a:lnTo>
                    <a:pt x="25400" y="2764790"/>
                  </a:lnTo>
                  <a:lnTo>
                    <a:pt x="50800" y="2764790"/>
                  </a:lnTo>
                  <a:cubicBezTo>
                    <a:pt x="50800" y="3053334"/>
                    <a:pt x="285369" y="3287268"/>
                    <a:pt x="574929" y="3287268"/>
                  </a:cubicBezTo>
                  <a:lnTo>
                    <a:pt x="3545332" y="3287268"/>
                  </a:lnTo>
                  <a:cubicBezTo>
                    <a:pt x="3834892" y="3287268"/>
                    <a:pt x="4069461" y="3053334"/>
                    <a:pt x="4069461" y="2764790"/>
                  </a:cubicBezTo>
                  <a:lnTo>
                    <a:pt x="4069461" y="573278"/>
                  </a:lnTo>
                  <a:cubicBezTo>
                    <a:pt x="4069461" y="284734"/>
                    <a:pt x="3834892" y="50800"/>
                    <a:pt x="3545332" y="50800"/>
                  </a:cubicBezTo>
                  <a:lnTo>
                    <a:pt x="574929" y="50800"/>
                  </a:lnTo>
                  <a:lnTo>
                    <a:pt x="574929" y="25400"/>
                  </a:lnTo>
                  <a:lnTo>
                    <a:pt x="574929" y="50800"/>
                  </a:lnTo>
                  <a:cubicBezTo>
                    <a:pt x="285369" y="50800"/>
                    <a:pt x="50800" y="284734"/>
                    <a:pt x="50800" y="573278"/>
                  </a:cubicBezTo>
                  <a:close/>
                </a:path>
              </a:pathLst>
            </a:custGeom>
            <a:solidFill>
              <a:srgbClr val="564B51"/>
            </a:solidFill>
          </p:spPr>
        </p:sp>
        <p:sp>
          <p:nvSpPr>
            <p:cNvPr id="10" name="TextBox 10"/>
            <p:cNvSpPr txBox="1"/>
            <p:nvPr/>
          </p:nvSpPr>
          <p:spPr>
            <a:xfrm>
              <a:off x="0" y="-9525"/>
              <a:ext cx="4120210" cy="3347583"/>
            </a:xfrm>
            <a:prstGeom prst="rect">
              <a:avLst/>
            </a:prstGeom>
          </p:spPr>
          <p:txBody>
            <a:bodyPr lIns="50800" tIns="50800" rIns="50800" bIns="50800" rtlCol="0" anchor="ctr"/>
            <a:lstStyle/>
            <a:p>
              <a:pPr algn="ctr">
                <a:lnSpc>
                  <a:spcPts val="2880"/>
                </a:lnSpc>
              </a:pPr>
              <a:r>
                <a:rPr lang="en-US" sz="2400">
                  <a:solidFill>
                    <a:srgbClr val="FFFFFF"/>
                  </a:solidFill>
                  <a:latin typeface="Garamond Bold"/>
                </a:rPr>
                <a:t>Phonics our School follow  ELS Accredited program </a:t>
              </a:r>
            </a:p>
          </p:txBody>
        </p:sp>
      </p:grpSp>
      <p:grpSp>
        <p:nvGrpSpPr>
          <p:cNvPr id="11" name="Group 11"/>
          <p:cNvGrpSpPr/>
          <p:nvPr/>
        </p:nvGrpSpPr>
        <p:grpSpPr>
          <a:xfrm>
            <a:off x="3751195" y="4740752"/>
            <a:ext cx="3090159" cy="2503545"/>
            <a:chOff x="0" y="0"/>
            <a:chExt cx="4120212" cy="3338060"/>
          </a:xfrm>
        </p:grpSpPr>
        <p:sp>
          <p:nvSpPr>
            <p:cNvPr id="12" name="Freeform 12"/>
            <p:cNvSpPr/>
            <p:nvPr/>
          </p:nvSpPr>
          <p:spPr>
            <a:xfrm>
              <a:off x="25400" y="25400"/>
              <a:ext cx="4069461" cy="3287268"/>
            </a:xfrm>
            <a:custGeom>
              <a:avLst/>
              <a:gdLst/>
              <a:ahLst/>
              <a:cxnLst/>
              <a:rect l="l" t="t" r="r" b="b"/>
              <a:pathLst>
                <a:path w="4069461" h="3287268">
                  <a:moveTo>
                    <a:pt x="0" y="547878"/>
                  </a:moveTo>
                  <a:cubicBezTo>
                    <a:pt x="0" y="245237"/>
                    <a:pt x="245999" y="0"/>
                    <a:pt x="549529" y="0"/>
                  </a:cubicBezTo>
                  <a:lnTo>
                    <a:pt x="3519932" y="0"/>
                  </a:lnTo>
                  <a:cubicBezTo>
                    <a:pt x="3823462" y="0"/>
                    <a:pt x="4069461" y="245237"/>
                    <a:pt x="4069461" y="547878"/>
                  </a:cubicBezTo>
                  <a:lnTo>
                    <a:pt x="4069461" y="2739390"/>
                  </a:lnTo>
                  <a:cubicBezTo>
                    <a:pt x="4069461" y="3042031"/>
                    <a:pt x="3823462" y="3287268"/>
                    <a:pt x="3519932" y="3287268"/>
                  </a:cubicBezTo>
                  <a:lnTo>
                    <a:pt x="549529" y="3287268"/>
                  </a:lnTo>
                  <a:cubicBezTo>
                    <a:pt x="245999" y="3287268"/>
                    <a:pt x="0" y="3041904"/>
                    <a:pt x="0" y="2739390"/>
                  </a:cubicBezTo>
                  <a:close/>
                </a:path>
              </a:pathLst>
            </a:custGeom>
            <a:solidFill>
              <a:srgbClr val="D1D0D0"/>
            </a:solidFill>
          </p:spPr>
        </p:sp>
        <p:sp>
          <p:nvSpPr>
            <p:cNvPr id="13" name="Freeform 13"/>
            <p:cNvSpPr/>
            <p:nvPr/>
          </p:nvSpPr>
          <p:spPr>
            <a:xfrm>
              <a:off x="0" y="0"/>
              <a:ext cx="4120261" cy="3338068"/>
            </a:xfrm>
            <a:custGeom>
              <a:avLst/>
              <a:gdLst/>
              <a:ahLst/>
              <a:cxnLst/>
              <a:rect l="l" t="t" r="r" b="b"/>
              <a:pathLst>
                <a:path w="4120261" h="3338068">
                  <a:moveTo>
                    <a:pt x="0" y="573278"/>
                  </a:moveTo>
                  <a:cubicBezTo>
                    <a:pt x="0" y="256540"/>
                    <a:pt x="257429" y="0"/>
                    <a:pt x="574929" y="0"/>
                  </a:cubicBezTo>
                  <a:lnTo>
                    <a:pt x="3545332" y="0"/>
                  </a:lnTo>
                  <a:lnTo>
                    <a:pt x="3545332" y="25400"/>
                  </a:lnTo>
                  <a:lnTo>
                    <a:pt x="3545332" y="0"/>
                  </a:lnTo>
                  <a:cubicBezTo>
                    <a:pt x="3862705" y="0"/>
                    <a:pt x="4120261" y="256540"/>
                    <a:pt x="4120261" y="573278"/>
                  </a:cubicBezTo>
                  <a:lnTo>
                    <a:pt x="4094861" y="573278"/>
                  </a:lnTo>
                  <a:lnTo>
                    <a:pt x="4120261" y="573278"/>
                  </a:lnTo>
                  <a:lnTo>
                    <a:pt x="4120261" y="2764790"/>
                  </a:lnTo>
                  <a:lnTo>
                    <a:pt x="4094861" y="2764790"/>
                  </a:lnTo>
                  <a:lnTo>
                    <a:pt x="4120261" y="2764790"/>
                  </a:lnTo>
                  <a:cubicBezTo>
                    <a:pt x="4120261" y="3081528"/>
                    <a:pt x="3862832" y="3338068"/>
                    <a:pt x="3545332" y="3338068"/>
                  </a:cubicBezTo>
                  <a:lnTo>
                    <a:pt x="3545332" y="3312668"/>
                  </a:lnTo>
                  <a:lnTo>
                    <a:pt x="3545332" y="3338068"/>
                  </a:lnTo>
                  <a:lnTo>
                    <a:pt x="574929" y="3338068"/>
                  </a:lnTo>
                  <a:lnTo>
                    <a:pt x="574929" y="3312668"/>
                  </a:lnTo>
                  <a:lnTo>
                    <a:pt x="574929" y="3338068"/>
                  </a:lnTo>
                  <a:cubicBezTo>
                    <a:pt x="257429" y="3338068"/>
                    <a:pt x="0" y="3081401"/>
                    <a:pt x="0" y="2764790"/>
                  </a:cubicBezTo>
                  <a:lnTo>
                    <a:pt x="0" y="573278"/>
                  </a:lnTo>
                  <a:lnTo>
                    <a:pt x="25400" y="573278"/>
                  </a:lnTo>
                  <a:lnTo>
                    <a:pt x="0" y="573278"/>
                  </a:lnTo>
                  <a:moveTo>
                    <a:pt x="50800" y="573278"/>
                  </a:moveTo>
                  <a:lnTo>
                    <a:pt x="50800" y="2764790"/>
                  </a:lnTo>
                  <a:lnTo>
                    <a:pt x="25400" y="2764790"/>
                  </a:lnTo>
                  <a:lnTo>
                    <a:pt x="50800" y="2764790"/>
                  </a:lnTo>
                  <a:cubicBezTo>
                    <a:pt x="50800" y="3053334"/>
                    <a:pt x="285369" y="3287268"/>
                    <a:pt x="574929" y="3287268"/>
                  </a:cubicBezTo>
                  <a:lnTo>
                    <a:pt x="3545332" y="3287268"/>
                  </a:lnTo>
                  <a:cubicBezTo>
                    <a:pt x="3834892" y="3287268"/>
                    <a:pt x="4069461" y="3053334"/>
                    <a:pt x="4069461" y="2764790"/>
                  </a:cubicBezTo>
                  <a:lnTo>
                    <a:pt x="4069461" y="573278"/>
                  </a:lnTo>
                  <a:cubicBezTo>
                    <a:pt x="4069461" y="284734"/>
                    <a:pt x="3834892" y="50800"/>
                    <a:pt x="3545332" y="50800"/>
                  </a:cubicBezTo>
                  <a:lnTo>
                    <a:pt x="574929" y="50800"/>
                  </a:lnTo>
                  <a:lnTo>
                    <a:pt x="574929" y="25400"/>
                  </a:lnTo>
                  <a:lnTo>
                    <a:pt x="574929" y="50800"/>
                  </a:lnTo>
                  <a:cubicBezTo>
                    <a:pt x="285369" y="50800"/>
                    <a:pt x="50800" y="284734"/>
                    <a:pt x="50800" y="573278"/>
                  </a:cubicBezTo>
                  <a:close/>
                </a:path>
              </a:pathLst>
            </a:custGeom>
            <a:solidFill>
              <a:srgbClr val="564B51"/>
            </a:solidFill>
          </p:spPr>
        </p:sp>
        <p:sp>
          <p:nvSpPr>
            <p:cNvPr id="14" name="TextBox 14"/>
            <p:cNvSpPr txBox="1"/>
            <p:nvPr/>
          </p:nvSpPr>
          <p:spPr>
            <a:xfrm>
              <a:off x="0" y="-9525"/>
              <a:ext cx="4120212" cy="3347585"/>
            </a:xfrm>
            <a:prstGeom prst="rect">
              <a:avLst/>
            </a:prstGeom>
          </p:spPr>
          <p:txBody>
            <a:bodyPr lIns="50800" tIns="50800" rIns="50800" bIns="50800" rtlCol="0" anchor="ctr"/>
            <a:lstStyle/>
            <a:p>
              <a:pPr algn="ctr">
                <a:lnSpc>
                  <a:spcPts val="2880"/>
                </a:lnSpc>
              </a:pPr>
              <a:r>
                <a:rPr lang="en-US" sz="2400">
                  <a:solidFill>
                    <a:srgbClr val="FFFFFF"/>
                  </a:solidFill>
                  <a:latin typeface="Garamond Bold"/>
                </a:rPr>
                <a:t>Maths our Schools follow the Power Maths Scheme  </a:t>
              </a:r>
            </a:p>
          </p:txBody>
        </p:sp>
      </p:grpSp>
      <p:grpSp>
        <p:nvGrpSpPr>
          <p:cNvPr id="15" name="Group 15"/>
          <p:cNvGrpSpPr/>
          <p:nvPr/>
        </p:nvGrpSpPr>
        <p:grpSpPr>
          <a:xfrm>
            <a:off x="7193779" y="4740752"/>
            <a:ext cx="3312143" cy="2546142"/>
            <a:chOff x="0" y="0"/>
            <a:chExt cx="4416190" cy="3394856"/>
          </a:xfrm>
        </p:grpSpPr>
        <p:sp>
          <p:nvSpPr>
            <p:cNvPr id="16" name="Freeform 16"/>
            <p:cNvSpPr/>
            <p:nvPr/>
          </p:nvSpPr>
          <p:spPr>
            <a:xfrm>
              <a:off x="22816" y="24268"/>
              <a:ext cx="4370595" cy="3346278"/>
            </a:xfrm>
            <a:custGeom>
              <a:avLst/>
              <a:gdLst/>
              <a:ahLst/>
              <a:cxnLst/>
              <a:rect l="l" t="t" r="r" b="b"/>
              <a:pathLst>
                <a:path w="4370595" h="3346278">
                  <a:moveTo>
                    <a:pt x="0" y="557672"/>
                  </a:moveTo>
                  <a:cubicBezTo>
                    <a:pt x="0" y="249715"/>
                    <a:pt x="235694" y="0"/>
                    <a:pt x="526489" y="0"/>
                  </a:cubicBezTo>
                  <a:lnTo>
                    <a:pt x="3844106" y="0"/>
                  </a:lnTo>
                  <a:cubicBezTo>
                    <a:pt x="4134902" y="0"/>
                    <a:pt x="4370595" y="249715"/>
                    <a:pt x="4370595" y="557672"/>
                  </a:cubicBezTo>
                  <a:lnTo>
                    <a:pt x="4370595" y="2788606"/>
                  </a:lnTo>
                  <a:cubicBezTo>
                    <a:pt x="4370595" y="3096685"/>
                    <a:pt x="4134902" y="3346278"/>
                    <a:pt x="3844106" y="3346278"/>
                  </a:cubicBezTo>
                  <a:lnTo>
                    <a:pt x="526489" y="3346278"/>
                  </a:lnTo>
                  <a:cubicBezTo>
                    <a:pt x="235694" y="3346278"/>
                    <a:pt x="0" y="3096563"/>
                    <a:pt x="0" y="2788606"/>
                  </a:cubicBezTo>
                  <a:close/>
                </a:path>
              </a:pathLst>
            </a:custGeom>
            <a:solidFill>
              <a:srgbClr val="D1D0D0"/>
            </a:solidFill>
          </p:spPr>
        </p:sp>
        <p:sp>
          <p:nvSpPr>
            <p:cNvPr id="17" name="Freeform 17"/>
            <p:cNvSpPr/>
            <p:nvPr/>
          </p:nvSpPr>
          <p:spPr>
            <a:xfrm>
              <a:off x="0" y="0"/>
              <a:ext cx="4416231" cy="3394814"/>
            </a:xfrm>
            <a:custGeom>
              <a:avLst/>
              <a:gdLst/>
              <a:ahLst/>
              <a:cxnLst/>
              <a:rect l="l" t="t" r="r" b="b"/>
              <a:pathLst>
                <a:path w="4416231" h="3394814">
                  <a:moveTo>
                    <a:pt x="0" y="581940"/>
                  </a:moveTo>
                  <a:cubicBezTo>
                    <a:pt x="0" y="260514"/>
                    <a:pt x="245961" y="0"/>
                    <a:pt x="549305" y="0"/>
                  </a:cubicBezTo>
                  <a:lnTo>
                    <a:pt x="3866922" y="0"/>
                  </a:lnTo>
                  <a:lnTo>
                    <a:pt x="3866922" y="24268"/>
                  </a:lnTo>
                  <a:lnTo>
                    <a:pt x="3866922" y="0"/>
                  </a:lnTo>
                  <a:cubicBezTo>
                    <a:pt x="4170152" y="0"/>
                    <a:pt x="4416231" y="260514"/>
                    <a:pt x="4416231" y="581940"/>
                  </a:cubicBezTo>
                  <a:lnTo>
                    <a:pt x="4393411" y="581940"/>
                  </a:lnTo>
                  <a:lnTo>
                    <a:pt x="4416231" y="581940"/>
                  </a:lnTo>
                  <a:lnTo>
                    <a:pt x="4416231" y="2812874"/>
                  </a:lnTo>
                  <a:lnTo>
                    <a:pt x="4393411" y="2812874"/>
                  </a:lnTo>
                  <a:lnTo>
                    <a:pt x="4416231" y="2812874"/>
                  </a:lnTo>
                  <a:cubicBezTo>
                    <a:pt x="4416231" y="3134421"/>
                    <a:pt x="4170266" y="3394814"/>
                    <a:pt x="3866922" y="3394814"/>
                  </a:cubicBezTo>
                  <a:lnTo>
                    <a:pt x="3866922" y="3370546"/>
                  </a:lnTo>
                  <a:lnTo>
                    <a:pt x="3866922" y="3394814"/>
                  </a:lnTo>
                  <a:lnTo>
                    <a:pt x="549305" y="3394814"/>
                  </a:lnTo>
                  <a:lnTo>
                    <a:pt x="549305" y="3370546"/>
                  </a:lnTo>
                  <a:lnTo>
                    <a:pt x="549305" y="3394814"/>
                  </a:lnTo>
                  <a:cubicBezTo>
                    <a:pt x="245961" y="3394814"/>
                    <a:pt x="0" y="3134421"/>
                    <a:pt x="0" y="2812874"/>
                  </a:cubicBezTo>
                  <a:lnTo>
                    <a:pt x="0" y="581940"/>
                  </a:lnTo>
                  <a:lnTo>
                    <a:pt x="22816" y="581940"/>
                  </a:lnTo>
                  <a:lnTo>
                    <a:pt x="0" y="581940"/>
                  </a:lnTo>
                  <a:moveTo>
                    <a:pt x="45633" y="581940"/>
                  </a:moveTo>
                  <a:lnTo>
                    <a:pt x="45633" y="2812874"/>
                  </a:lnTo>
                  <a:lnTo>
                    <a:pt x="22816" y="2812874"/>
                  </a:lnTo>
                  <a:lnTo>
                    <a:pt x="45633" y="2812874"/>
                  </a:lnTo>
                  <a:cubicBezTo>
                    <a:pt x="45633" y="3107362"/>
                    <a:pt x="271059" y="3346278"/>
                    <a:pt x="549305" y="3346278"/>
                  </a:cubicBezTo>
                  <a:lnTo>
                    <a:pt x="3866922" y="3346278"/>
                  </a:lnTo>
                  <a:cubicBezTo>
                    <a:pt x="4145169" y="3346278"/>
                    <a:pt x="4370594" y="3107362"/>
                    <a:pt x="4370594" y="2812874"/>
                  </a:cubicBezTo>
                  <a:lnTo>
                    <a:pt x="4370594" y="581940"/>
                  </a:lnTo>
                  <a:cubicBezTo>
                    <a:pt x="4370594" y="287451"/>
                    <a:pt x="4145169" y="48535"/>
                    <a:pt x="3866922" y="48535"/>
                  </a:cubicBezTo>
                  <a:lnTo>
                    <a:pt x="549305" y="48535"/>
                  </a:lnTo>
                  <a:lnTo>
                    <a:pt x="549305" y="24268"/>
                  </a:lnTo>
                  <a:lnTo>
                    <a:pt x="549305" y="48535"/>
                  </a:lnTo>
                  <a:cubicBezTo>
                    <a:pt x="271059" y="48535"/>
                    <a:pt x="45633" y="287451"/>
                    <a:pt x="45633" y="581940"/>
                  </a:cubicBezTo>
                  <a:close/>
                </a:path>
              </a:pathLst>
            </a:custGeom>
            <a:solidFill>
              <a:srgbClr val="41383D"/>
            </a:solidFill>
          </p:spPr>
        </p:sp>
        <p:sp>
          <p:nvSpPr>
            <p:cNvPr id="18" name="TextBox 18"/>
            <p:cNvSpPr txBox="1"/>
            <p:nvPr/>
          </p:nvSpPr>
          <p:spPr>
            <a:xfrm>
              <a:off x="0" y="-9525"/>
              <a:ext cx="4416190" cy="3404381"/>
            </a:xfrm>
            <a:prstGeom prst="rect">
              <a:avLst/>
            </a:prstGeom>
          </p:spPr>
          <p:txBody>
            <a:bodyPr lIns="50800" tIns="50800" rIns="50800" bIns="50800" rtlCol="0" anchor="ctr"/>
            <a:lstStyle/>
            <a:p>
              <a:pPr algn="ctr">
                <a:lnSpc>
                  <a:spcPts val="2880"/>
                </a:lnSpc>
              </a:pPr>
              <a:r>
                <a:rPr lang="en-US" sz="2400">
                  <a:solidFill>
                    <a:srgbClr val="FFFFFF"/>
                  </a:solidFill>
                  <a:latin typeface="Garamond Bold"/>
                </a:rPr>
                <a:t>Reading we have worked with Subject leaders and specialists to design our own Scholars curriculum </a:t>
              </a:r>
            </a:p>
          </p:txBody>
        </p:sp>
      </p:grpSp>
      <p:grpSp>
        <p:nvGrpSpPr>
          <p:cNvPr id="19" name="Group 19"/>
          <p:cNvGrpSpPr/>
          <p:nvPr/>
        </p:nvGrpSpPr>
        <p:grpSpPr>
          <a:xfrm>
            <a:off x="202256" y="8067300"/>
            <a:ext cx="17592470" cy="2036100"/>
            <a:chOff x="0" y="0"/>
            <a:chExt cx="23456626" cy="2714800"/>
          </a:xfrm>
        </p:grpSpPr>
        <p:sp>
          <p:nvSpPr>
            <p:cNvPr id="20" name="Freeform 20"/>
            <p:cNvSpPr/>
            <p:nvPr/>
          </p:nvSpPr>
          <p:spPr>
            <a:xfrm>
              <a:off x="25400" y="25400"/>
              <a:ext cx="23405847" cy="2663952"/>
            </a:xfrm>
            <a:custGeom>
              <a:avLst/>
              <a:gdLst/>
              <a:ahLst/>
              <a:cxnLst/>
              <a:rect l="l" t="t" r="r" b="b"/>
              <a:pathLst>
                <a:path w="23405847" h="2663952">
                  <a:moveTo>
                    <a:pt x="0" y="443992"/>
                  </a:moveTo>
                  <a:cubicBezTo>
                    <a:pt x="0" y="198755"/>
                    <a:pt x="202184" y="0"/>
                    <a:pt x="451485" y="0"/>
                  </a:cubicBezTo>
                  <a:lnTo>
                    <a:pt x="22954362" y="0"/>
                  </a:lnTo>
                  <a:cubicBezTo>
                    <a:pt x="23203663" y="0"/>
                    <a:pt x="23405847" y="198755"/>
                    <a:pt x="23405847" y="443992"/>
                  </a:cubicBezTo>
                  <a:lnTo>
                    <a:pt x="23405847" y="2219960"/>
                  </a:lnTo>
                  <a:cubicBezTo>
                    <a:pt x="23405847" y="2465197"/>
                    <a:pt x="23203663" y="2663952"/>
                    <a:pt x="22954362" y="2663952"/>
                  </a:cubicBezTo>
                  <a:lnTo>
                    <a:pt x="451485" y="2663952"/>
                  </a:lnTo>
                  <a:cubicBezTo>
                    <a:pt x="202184" y="2663952"/>
                    <a:pt x="0" y="2465197"/>
                    <a:pt x="0" y="2219960"/>
                  </a:cubicBezTo>
                  <a:close/>
                </a:path>
              </a:pathLst>
            </a:custGeom>
            <a:solidFill>
              <a:srgbClr val="463978"/>
            </a:solidFill>
          </p:spPr>
        </p:sp>
        <p:sp>
          <p:nvSpPr>
            <p:cNvPr id="21" name="Freeform 21"/>
            <p:cNvSpPr/>
            <p:nvPr/>
          </p:nvSpPr>
          <p:spPr>
            <a:xfrm>
              <a:off x="0" y="0"/>
              <a:ext cx="23456647" cy="2714752"/>
            </a:xfrm>
            <a:custGeom>
              <a:avLst/>
              <a:gdLst/>
              <a:ahLst/>
              <a:cxnLst/>
              <a:rect l="l" t="t" r="r" b="b"/>
              <a:pathLst>
                <a:path w="23456647" h="2714752">
                  <a:moveTo>
                    <a:pt x="0" y="469392"/>
                  </a:moveTo>
                  <a:cubicBezTo>
                    <a:pt x="0" y="209804"/>
                    <a:pt x="213868" y="0"/>
                    <a:pt x="476885" y="0"/>
                  </a:cubicBezTo>
                  <a:lnTo>
                    <a:pt x="22979762" y="0"/>
                  </a:lnTo>
                  <a:lnTo>
                    <a:pt x="22979762" y="25400"/>
                  </a:lnTo>
                  <a:lnTo>
                    <a:pt x="22979762" y="0"/>
                  </a:lnTo>
                  <a:cubicBezTo>
                    <a:pt x="23242778" y="0"/>
                    <a:pt x="23456647" y="209804"/>
                    <a:pt x="23456647" y="469392"/>
                  </a:cubicBezTo>
                  <a:lnTo>
                    <a:pt x="23431247" y="469392"/>
                  </a:lnTo>
                  <a:lnTo>
                    <a:pt x="23456647" y="469392"/>
                  </a:lnTo>
                  <a:lnTo>
                    <a:pt x="23456647" y="2245360"/>
                  </a:lnTo>
                  <a:lnTo>
                    <a:pt x="23431247" y="2245360"/>
                  </a:lnTo>
                  <a:lnTo>
                    <a:pt x="23456647" y="2245360"/>
                  </a:lnTo>
                  <a:cubicBezTo>
                    <a:pt x="23456647" y="2504948"/>
                    <a:pt x="23242778" y="2714752"/>
                    <a:pt x="22979762" y="2714752"/>
                  </a:cubicBezTo>
                  <a:lnTo>
                    <a:pt x="22979762" y="2689352"/>
                  </a:lnTo>
                  <a:lnTo>
                    <a:pt x="22979762" y="2714752"/>
                  </a:lnTo>
                  <a:lnTo>
                    <a:pt x="476885" y="2714752"/>
                  </a:lnTo>
                  <a:lnTo>
                    <a:pt x="476885" y="2689352"/>
                  </a:lnTo>
                  <a:lnTo>
                    <a:pt x="476885" y="2714752"/>
                  </a:lnTo>
                  <a:cubicBezTo>
                    <a:pt x="213868" y="2714752"/>
                    <a:pt x="0" y="2505075"/>
                    <a:pt x="0" y="2245360"/>
                  </a:cubicBezTo>
                  <a:lnTo>
                    <a:pt x="0" y="469392"/>
                  </a:lnTo>
                  <a:lnTo>
                    <a:pt x="25400" y="469392"/>
                  </a:lnTo>
                  <a:lnTo>
                    <a:pt x="0" y="469392"/>
                  </a:lnTo>
                  <a:moveTo>
                    <a:pt x="50800" y="469392"/>
                  </a:moveTo>
                  <a:lnTo>
                    <a:pt x="50800" y="2245360"/>
                  </a:lnTo>
                  <a:lnTo>
                    <a:pt x="25400" y="2245360"/>
                  </a:lnTo>
                  <a:lnTo>
                    <a:pt x="50800" y="2245360"/>
                  </a:lnTo>
                  <a:cubicBezTo>
                    <a:pt x="50800" y="2476119"/>
                    <a:pt x="241173" y="2663952"/>
                    <a:pt x="476885" y="2663952"/>
                  </a:cubicBezTo>
                  <a:lnTo>
                    <a:pt x="22979762" y="2663952"/>
                  </a:lnTo>
                  <a:cubicBezTo>
                    <a:pt x="23215474" y="2663952"/>
                    <a:pt x="23405847" y="2476119"/>
                    <a:pt x="23405847" y="2245360"/>
                  </a:cubicBezTo>
                  <a:lnTo>
                    <a:pt x="23405847" y="469392"/>
                  </a:lnTo>
                  <a:cubicBezTo>
                    <a:pt x="23405847" y="238633"/>
                    <a:pt x="23215474" y="50800"/>
                    <a:pt x="22979762" y="50800"/>
                  </a:cubicBezTo>
                  <a:lnTo>
                    <a:pt x="476885" y="50800"/>
                  </a:lnTo>
                  <a:lnTo>
                    <a:pt x="476885" y="25400"/>
                  </a:lnTo>
                  <a:lnTo>
                    <a:pt x="476885" y="50800"/>
                  </a:lnTo>
                  <a:cubicBezTo>
                    <a:pt x="241173" y="50800"/>
                    <a:pt x="50800" y="238633"/>
                    <a:pt x="50800" y="469392"/>
                  </a:cubicBezTo>
                  <a:close/>
                </a:path>
              </a:pathLst>
            </a:custGeom>
            <a:solidFill>
              <a:srgbClr val="FFFFFF"/>
            </a:solidFill>
          </p:spPr>
        </p:sp>
        <p:sp>
          <p:nvSpPr>
            <p:cNvPr id="22" name="TextBox 22"/>
            <p:cNvSpPr txBox="1"/>
            <p:nvPr/>
          </p:nvSpPr>
          <p:spPr>
            <a:xfrm>
              <a:off x="0" y="0"/>
              <a:ext cx="23456626" cy="2714800"/>
            </a:xfrm>
            <a:prstGeom prst="rect">
              <a:avLst/>
            </a:prstGeom>
          </p:spPr>
          <p:txBody>
            <a:bodyPr lIns="50800" tIns="50800" rIns="50800" bIns="50800" rtlCol="0" anchor="ctr"/>
            <a:lstStyle/>
            <a:p>
              <a:pPr algn="ctr">
                <a:lnSpc>
                  <a:spcPts val="3240"/>
                </a:lnSpc>
              </a:pPr>
              <a:r>
                <a:rPr lang="en-US" sz="2700">
                  <a:solidFill>
                    <a:srgbClr val="FFFFFF"/>
                  </a:solidFill>
                  <a:latin typeface="Garamond Bold"/>
                </a:rPr>
                <a:t>Our schools align curriculum where appropriate and we have an element or earned autonomy in our foundation curriculum. Each school must have a clearly mapped curriculum with clear sequences of planning and lessons. We access a range of curriculums such as Kapow, United learning, Primary Knowledge curriculum  and the local greed syllabus to support curriculum delivery</a:t>
              </a:r>
            </a:p>
          </p:txBody>
        </p:sp>
      </p:grpSp>
      <p:grpSp>
        <p:nvGrpSpPr>
          <p:cNvPr id="23" name="Group 23"/>
          <p:cNvGrpSpPr/>
          <p:nvPr/>
        </p:nvGrpSpPr>
        <p:grpSpPr>
          <a:xfrm>
            <a:off x="10858346" y="4740752"/>
            <a:ext cx="3503550" cy="2546142"/>
            <a:chOff x="0" y="0"/>
            <a:chExt cx="4671400" cy="3394856"/>
          </a:xfrm>
        </p:grpSpPr>
        <p:sp>
          <p:nvSpPr>
            <p:cNvPr id="24" name="Freeform 24"/>
            <p:cNvSpPr/>
            <p:nvPr/>
          </p:nvSpPr>
          <p:spPr>
            <a:xfrm>
              <a:off x="24135" y="25054"/>
              <a:ext cx="4623050" cy="3344803"/>
            </a:xfrm>
            <a:custGeom>
              <a:avLst/>
              <a:gdLst/>
              <a:ahLst/>
              <a:cxnLst/>
              <a:rect l="l" t="t" r="r" b="b"/>
              <a:pathLst>
                <a:path w="4623050" h="3344803">
                  <a:moveTo>
                    <a:pt x="0" y="557446"/>
                  </a:moveTo>
                  <a:cubicBezTo>
                    <a:pt x="0" y="249535"/>
                    <a:pt x="241470" y="0"/>
                    <a:pt x="539416" y="0"/>
                  </a:cubicBezTo>
                  <a:lnTo>
                    <a:pt x="4083634" y="0"/>
                  </a:lnTo>
                  <a:cubicBezTo>
                    <a:pt x="4381580" y="0"/>
                    <a:pt x="4623050" y="249535"/>
                    <a:pt x="4623050" y="557446"/>
                  </a:cubicBezTo>
                  <a:lnTo>
                    <a:pt x="4623050" y="2787231"/>
                  </a:lnTo>
                  <a:cubicBezTo>
                    <a:pt x="4623050" y="3095142"/>
                    <a:pt x="4381580" y="3344677"/>
                    <a:pt x="4083634" y="3344677"/>
                  </a:cubicBezTo>
                  <a:lnTo>
                    <a:pt x="539416" y="3344677"/>
                  </a:lnTo>
                  <a:cubicBezTo>
                    <a:pt x="241470" y="3344803"/>
                    <a:pt x="0" y="3095142"/>
                    <a:pt x="0" y="2787231"/>
                  </a:cubicBezTo>
                  <a:close/>
                </a:path>
              </a:pathLst>
            </a:custGeom>
            <a:solidFill>
              <a:srgbClr val="D1D0D0"/>
            </a:solidFill>
          </p:spPr>
        </p:sp>
        <p:sp>
          <p:nvSpPr>
            <p:cNvPr id="25" name="Freeform 25"/>
            <p:cNvSpPr/>
            <p:nvPr/>
          </p:nvSpPr>
          <p:spPr>
            <a:xfrm>
              <a:off x="0" y="0"/>
              <a:ext cx="4671320" cy="3394911"/>
            </a:xfrm>
            <a:custGeom>
              <a:avLst/>
              <a:gdLst/>
              <a:ahLst/>
              <a:cxnLst/>
              <a:rect l="l" t="t" r="r" b="b"/>
              <a:pathLst>
                <a:path w="4671320" h="3394911">
                  <a:moveTo>
                    <a:pt x="0" y="582500"/>
                  </a:moveTo>
                  <a:cubicBezTo>
                    <a:pt x="0" y="260684"/>
                    <a:pt x="252452" y="0"/>
                    <a:pt x="563551" y="0"/>
                  </a:cubicBezTo>
                  <a:lnTo>
                    <a:pt x="4107769" y="0"/>
                  </a:lnTo>
                  <a:lnTo>
                    <a:pt x="4107769" y="25054"/>
                  </a:lnTo>
                  <a:lnTo>
                    <a:pt x="4107769" y="0"/>
                  </a:lnTo>
                  <a:cubicBezTo>
                    <a:pt x="4418868" y="0"/>
                    <a:pt x="4671320" y="260684"/>
                    <a:pt x="4671320" y="582500"/>
                  </a:cubicBezTo>
                  <a:lnTo>
                    <a:pt x="4647185" y="582500"/>
                  </a:lnTo>
                  <a:lnTo>
                    <a:pt x="4671320" y="582500"/>
                  </a:lnTo>
                  <a:lnTo>
                    <a:pt x="4671320" y="2812285"/>
                  </a:lnTo>
                  <a:lnTo>
                    <a:pt x="4647185" y="2812285"/>
                  </a:lnTo>
                  <a:lnTo>
                    <a:pt x="4671320" y="2812285"/>
                  </a:lnTo>
                  <a:cubicBezTo>
                    <a:pt x="4671320" y="3134101"/>
                    <a:pt x="4418868" y="3394785"/>
                    <a:pt x="4107769" y="3394785"/>
                  </a:cubicBezTo>
                  <a:lnTo>
                    <a:pt x="4107769" y="3369731"/>
                  </a:lnTo>
                  <a:lnTo>
                    <a:pt x="4107769" y="3394785"/>
                  </a:lnTo>
                  <a:lnTo>
                    <a:pt x="563551" y="3394785"/>
                  </a:lnTo>
                  <a:lnTo>
                    <a:pt x="563551" y="3369731"/>
                  </a:lnTo>
                  <a:lnTo>
                    <a:pt x="563551" y="3394785"/>
                  </a:lnTo>
                  <a:cubicBezTo>
                    <a:pt x="252452" y="3394911"/>
                    <a:pt x="0" y="3134101"/>
                    <a:pt x="0" y="2812285"/>
                  </a:cubicBezTo>
                  <a:lnTo>
                    <a:pt x="0" y="582500"/>
                  </a:lnTo>
                  <a:lnTo>
                    <a:pt x="24135" y="582500"/>
                  </a:lnTo>
                  <a:lnTo>
                    <a:pt x="0" y="582500"/>
                  </a:lnTo>
                  <a:moveTo>
                    <a:pt x="48270" y="582500"/>
                  </a:moveTo>
                  <a:lnTo>
                    <a:pt x="48270" y="2812285"/>
                  </a:lnTo>
                  <a:lnTo>
                    <a:pt x="24135" y="2812285"/>
                  </a:lnTo>
                  <a:lnTo>
                    <a:pt x="48270" y="2812285"/>
                  </a:lnTo>
                  <a:cubicBezTo>
                    <a:pt x="48270" y="3106166"/>
                    <a:pt x="278879" y="3344678"/>
                    <a:pt x="563551" y="3344678"/>
                  </a:cubicBezTo>
                  <a:lnTo>
                    <a:pt x="4107769" y="3344678"/>
                  </a:lnTo>
                  <a:cubicBezTo>
                    <a:pt x="4392441" y="3344678"/>
                    <a:pt x="4623050" y="3106166"/>
                    <a:pt x="4623050" y="2812285"/>
                  </a:cubicBezTo>
                  <a:lnTo>
                    <a:pt x="4623050" y="582500"/>
                  </a:lnTo>
                  <a:cubicBezTo>
                    <a:pt x="4623171" y="288619"/>
                    <a:pt x="4392561" y="50108"/>
                    <a:pt x="4107769" y="50108"/>
                  </a:cubicBezTo>
                  <a:lnTo>
                    <a:pt x="563551" y="50108"/>
                  </a:lnTo>
                  <a:lnTo>
                    <a:pt x="563551" y="25054"/>
                  </a:lnTo>
                  <a:lnTo>
                    <a:pt x="563551" y="50108"/>
                  </a:lnTo>
                  <a:cubicBezTo>
                    <a:pt x="278879" y="50108"/>
                    <a:pt x="48270" y="288619"/>
                    <a:pt x="48270" y="582500"/>
                  </a:cubicBezTo>
                  <a:close/>
                </a:path>
              </a:pathLst>
            </a:custGeom>
            <a:solidFill>
              <a:srgbClr val="564B51"/>
            </a:solidFill>
          </p:spPr>
        </p:sp>
        <p:sp>
          <p:nvSpPr>
            <p:cNvPr id="26" name="TextBox 26"/>
            <p:cNvSpPr txBox="1"/>
            <p:nvPr/>
          </p:nvSpPr>
          <p:spPr>
            <a:xfrm>
              <a:off x="0" y="-9525"/>
              <a:ext cx="4671400" cy="3404381"/>
            </a:xfrm>
            <a:prstGeom prst="rect">
              <a:avLst/>
            </a:prstGeom>
          </p:spPr>
          <p:txBody>
            <a:bodyPr lIns="50800" tIns="50800" rIns="50800" bIns="50800" rtlCol="0" anchor="ctr"/>
            <a:lstStyle/>
            <a:p>
              <a:pPr algn="ctr">
                <a:lnSpc>
                  <a:spcPts val="2879"/>
                </a:lnSpc>
              </a:pPr>
              <a:r>
                <a:rPr lang="en-US" sz="2400">
                  <a:solidFill>
                    <a:srgbClr val="FFFFFF"/>
                  </a:solidFill>
                  <a:latin typeface="Garamond Bold"/>
                </a:rPr>
                <a:t>Writing  we have worked with Subject leaders and curriculum specialists to design our own Scholars curriculum </a:t>
              </a:r>
            </a:p>
          </p:txBody>
        </p:sp>
      </p:grpSp>
      <p:grpSp>
        <p:nvGrpSpPr>
          <p:cNvPr id="27" name="Group 27"/>
          <p:cNvGrpSpPr/>
          <p:nvPr/>
        </p:nvGrpSpPr>
        <p:grpSpPr>
          <a:xfrm>
            <a:off x="14603280" y="4740752"/>
            <a:ext cx="3196928" cy="2581327"/>
            <a:chOff x="0" y="0"/>
            <a:chExt cx="4262570" cy="3441770"/>
          </a:xfrm>
        </p:grpSpPr>
        <p:sp>
          <p:nvSpPr>
            <p:cNvPr id="28" name="Freeform 28"/>
            <p:cNvSpPr/>
            <p:nvPr/>
          </p:nvSpPr>
          <p:spPr>
            <a:xfrm>
              <a:off x="25400" y="25400"/>
              <a:ext cx="4211828" cy="3391027"/>
            </a:xfrm>
            <a:custGeom>
              <a:avLst/>
              <a:gdLst/>
              <a:ahLst/>
              <a:cxnLst/>
              <a:rect l="l" t="t" r="r" b="b"/>
              <a:pathLst>
                <a:path w="4211828" h="3391027">
                  <a:moveTo>
                    <a:pt x="0" y="565150"/>
                  </a:moveTo>
                  <a:cubicBezTo>
                    <a:pt x="0" y="252984"/>
                    <a:pt x="253746" y="0"/>
                    <a:pt x="566801" y="0"/>
                  </a:cubicBezTo>
                  <a:lnTo>
                    <a:pt x="3645027" y="0"/>
                  </a:lnTo>
                  <a:cubicBezTo>
                    <a:pt x="3958082" y="0"/>
                    <a:pt x="4211828" y="252984"/>
                    <a:pt x="4211828" y="565150"/>
                  </a:cubicBezTo>
                  <a:lnTo>
                    <a:pt x="4211828" y="2825750"/>
                  </a:lnTo>
                  <a:cubicBezTo>
                    <a:pt x="4211828" y="3137916"/>
                    <a:pt x="3958082" y="3390900"/>
                    <a:pt x="3645027" y="3390900"/>
                  </a:cubicBezTo>
                  <a:lnTo>
                    <a:pt x="566801" y="3390900"/>
                  </a:lnTo>
                  <a:cubicBezTo>
                    <a:pt x="253746" y="3391027"/>
                    <a:pt x="0" y="3137916"/>
                    <a:pt x="0" y="2825750"/>
                  </a:cubicBezTo>
                  <a:close/>
                </a:path>
              </a:pathLst>
            </a:custGeom>
            <a:solidFill>
              <a:srgbClr val="D1D0D0"/>
            </a:solidFill>
          </p:spPr>
        </p:sp>
        <p:sp>
          <p:nvSpPr>
            <p:cNvPr id="29" name="Freeform 29"/>
            <p:cNvSpPr/>
            <p:nvPr/>
          </p:nvSpPr>
          <p:spPr>
            <a:xfrm>
              <a:off x="0" y="0"/>
              <a:ext cx="4262628" cy="3441827"/>
            </a:xfrm>
            <a:custGeom>
              <a:avLst/>
              <a:gdLst/>
              <a:ahLst/>
              <a:cxnLst/>
              <a:rect l="l" t="t" r="r" b="b"/>
              <a:pathLst>
                <a:path w="4262628" h="3441827">
                  <a:moveTo>
                    <a:pt x="0" y="590550"/>
                  </a:moveTo>
                  <a:cubicBezTo>
                    <a:pt x="0" y="264287"/>
                    <a:pt x="265176" y="0"/>
                    <a:pt x="592201" y="0"/>
                  </a:cubicBezTo>
                  <a:lnTo>
                    <a:pt x="3670427" y="0"/>
                  </a:lnTo>
                  <a:lnTo>
                    <a:pt x="3670427" y="25400"/>
                  </a:lnTo>
                  <a:lnTo>
                    <a:pt x="3670427" y="0"/>
                  </a:lnTo>
                  <a:cubicBezTo>
                    <a:pt x="3997452" y="0"/>
                    <a:pt x="4262628" y="264287"/>
                    <a:pt x="4262628" y="590550"/>
                  </a:cubicBezTo>
                  <a:lnTo>
                    <a:pt x="4237228" y="590550"/>
                  </a:lnTo>
                  <a:lnTo>
                    <a:pt x="4262628" y="590550"/>
                  </a:lnTo>
                  <a:lnTo>
                    <a:pt x="4262628" y="2851150"/>
                  </a:lnTo>
                  <a:lnTo>
                    <a:pt x="4237228" y="2851150"/>
                  </a:lnTo>
                  <a:lnTo>
                    <a:pt x="4262628" y="2851150"/>
                  </a:lnTo>
                  <a:cubicBezTo>
                    <a:pt x="4262628" y="3177413"/>
                    <a:pt x="3997452" y="3441700"/>
                    <a:pt x="3670427" y="3441700"/>
                  </a:cubicBezTo>
                  <a:lnTo>
                    <a:pt x="3670427" y="3416300"/>
                  </a:lnTo>
                  <a:lnTo>
                    <a:pt x="3670427" y="3441700"/>
                  </a:lnTo>
                  <a:lnTo>
                    <a:pt x="592201" y="3441700"/>
                  </a:lnTo>
                  <a:lnTo>
                    <a:pt x="592201" y="3416300"/>
                  </a:lnTo>
                  <a:lnTo>
                    <a:pt x="592201" y="3441700"/>
                  </a:lnTo>
                  <a:cubicBezTo>
                    <a:pt x="265176" y="3441827"/>
                    <a:pt x="0" y="3177413"/>
                    <a:pt x="0" y="2851150"/>
                  </a:cubicBezTo>
                  <a:lnTo>
                    <a:pt x="0" y="590550"/>
                  </a:lnTo>
                  <a:lnTo>
                    <a:pt x="25400" y="590550"/>
                  </a:lnTo>
                  <a:lnTo>
                    <a:pt x="0" y="590550"/>
                  </a:lnTo>
                  <a:moveTo>
                    <a:pt x="50800" y="590550"/>
                  </a:moveTo>
                  <a:lnTo>
                    <a:pt x="50800" y="2851150"/>
                  </a:lnTo>
                  <a:lnTo>
                    <a:pt x="25400" y="2851150"/>
                  </a:lnTo>
                  <a:lnTo>
                    <a:pt x="50800" y="2851150"/>
                  </a:lnTo>
                  <a:cubicBezTo>
                    <a:pt x="50800" y="3149219"/>
                    <a:pt x="293116" y="3390900"/>
                    <a:pt x="592201" y="3390900"/>
                  </a:cubicBezTo>
                  <a:lnTo>
                    <a:pt x="3670427" y="3390900"/>
                  </a:lnTo>
                  <a:cubicBezTo>
                    <a:pt x="3969512" y="3390900"/>
                    <a:pt x="4211828" y="3149219"/>
                    <a:pt x="4211828" y="2851150"/>
                  </a:cubicBezTo>
                  <a:lnTo>
                    <a:pt x="4211828" y="590550"/>
                  </a:lnTo>
                  <a:cubicBezTo>
                    <a:pt x="4211828" y="292481"/>
                    <a:pt x="3969512" y="50800"/>
                    <a:pt x="3670427" y="50800"/>
                  </a:cubicBezTo>
                  <a:lnTo>
                    <a:pt x="592201" y="50800"/>
                  </a:lnTo>
                  <a:lnTo>
                    <a:pt x="592201" y="25400"/>
                  </a:lnTo>
                  <a:lnTo>
                    <a:pt x="592201" y="50800"/>
                  </a:lnTo>
                  <a:cubicBezTo>
                    <a:pt x="293116" y="50800"/>
                    <a:pt x="50800" y="292481"/>
                    <a:pt x="50800" y="590550"/>
                  </a:cubicBezTo>
                  <a:close/>
                </a:path>
              </a:pathLst>
            </a:custGeom>
            <a:solidFill>
              <a:srgbClr val="564B51"/>
            </a:solidFill>
          </p:spPr>
        </p:sp>
        <p:sp>
          <p:nvSpPr>
            <p:cNvPr id="30" name="TextBox 30"/>
            <p:cNvSpPr txBox="1"/>
            <p:nvPr/>
          </p:nvSpPr>
          <p:spPr>
            <a:xfrm>
              <a:off x="0" y="-9525"/>
              <a:ext cx="4262570" cy="3451295"/>
            </a:xfrm>
            <a:prstGeom prst="rect">
              <a:avLst/>
            </a:prstGeom>
          </p:spPr>
          <p:txBody>
            <a:bodyPr lIns="50800" tIns="50800" rIns="50800" bIns="50800" rtlCol="0" anchor="ctr"/>
            <a:lstStyle/>
            <a:p>
              <a:pPr algn="ctr">
                <a:lnSpc>
                  <a:spcPts val="2880"/>
                </a:lnSpc>
              </a:pPr>
              <a:r>
                <a:rPr lang="en-US" sz="2400">
                  <a:solidFill>
                    <a:srgbClr val="FFFFFF"/>
                  </a:solidFill>
                  <a:latin typeface="Garamond Bold"/>
                </a:rPr>
                <a:t>In Science our schools follow the United Learning Science Scheme </a:t>
              </a:r>
            </a:p>
          </p:txBody>
        </p:sp>
      </p:grpSp>
      <p:sp>
        <p:nvSpPr>
          <p:cNvPr id="31" name="Freeform 31"/>
          <p:cNvSpPr/>
          <p:nvPr/>
        </p:nvSpPr>
        <p:spPr>
          <a:xfrm>
            <a:off x="16031942" y="4849506"/>
            <a:ext cx="339604" cy="336065"/>
          </a:xfrm>
          <a:custGeom>
            <a:avLst/>
            <a:gdLst/>
            <a:ahLst/>
            <a:cxnLst/>
            <a:rect l="l" t="t" r="r" b="b"/>
            <a:pathLst>
              <a:path w="339604" h="336065">
                <a:moveTo>
                  <a:pt x="0" y="0"/>
                </a:moveTo>
                <a:lnTo>
                  <a:pt x="339604" y="0"/>
                </a:lnTo>
                <a:lnTo>
                  <a:pt x="339604" y="336065"/>
                </a:lnTo>
                <a:lnTo>
                  <a:pt x="0" y="336065"/>
                </a:lnTo>
                <a:lnTo>
                  <a:pt x="0" y="0"/>
                </a:lnTo>
                <a:close/>
              </a:path>
            </a:pathLst>
          </a:custGeom>
          <a:blipFill>
            <a:blip r:embed="rId3"/>
            <a:stretch>
              <a:fillRect b="-20032"/>
            </a:stretch>
          </a:blipFill>
        </p:spPr>
      </p:sp>
      <p:sp>
        <p:nvSpPr>
          <p:cNvPr id="32" name="Freeform 32"/>
          <p:cNvSpPr/>
          <p:nvPr/>
        </p:nvSpPr>
        <p:spPr>
          <a:xfrm>
            <a:off x="12349090" y="4793895"/>
            <a:ext cx="522062" cy="349605"/>
          </a:xfrm>
          <a:custGeom>
            <a:avLst/>
            <a:gdLst/>
            <a:ahLst/>
            <a:cxnLst/>
            <a:rect l="l" t="t" r="r" b="b"/>
            <a:pathLst>
              <a:path w="522062" h="349605">
                <a:moveTo>
                  <a:pt x="0" y="0"/>
                </a:moveTo>
                <a:lnTo>
                  <a:pt x="522062" y="0"/>
                </a:lnTo>
                <a:lnTo>
                  <a:pt x="522062" y="349605"/>
                </a:lnTo>
                <a:lnTo>
                  <a:pt x="0" y="349605"/>
                </a:lnTo>
                <a:lnTo>
                  <a:pt x="0" y="0"/>
                </a:lnTo>
                <a:close/>
              </a:path>
            </a:pathLst>
          </a:custGeom>
          <a:blipFill>
            <a:blip r:embed="rId4"/>
            <a:stretch>
              <a:fillRect b="-16663"/>
            </a:stretch>
          </a:blipFill>
        </p:spPr>
      </p:sp>
      <p:sp>
        <p:nvSpPr>
          <p:cNvPr id="33" name="Freeform 33"/>
          <p:cNvSpPr/>
          <p:nvPr/>
        </p:nvSpPr>
        <p:spPr>
          <a:xfrm>
            <a:off x="8602888" y="4793895"/>
            <a:ext cx="522062" cy="349605"/>
          </a:xfrm>
          <a:custGeom>
            <a:avLst/>
            <a:gdLst/>
            <a:ahLst/>
            <a:cxnLst/>
            <a:rect l="l" t="t" r="r" b="b"/>
            <a:pathLst>
              <a:path w="522062" h="349605">
                <a:moveTo>
                  <a:pt x="0" y="0"/>
                </a:moveTo>
                <a:lnTo>
                  <a:pt x="522061" y="0"/>
                </a:lnTo>
                <a:lnTo>
                  <a:pt x="522061" y="349605"/>
                </a:lnTo>
                <a:lnTo>
                  <a:pt x="0" y="349605"/>
                </a:lnTo>
                <a:lnTo>
                  <a:pt x="0" y="0"/>
                </a:lnTo>
                <a:close/>
              </a:path>
            </a:pathLst>
          </a:custGeom>
          <a:blipFill>
            <a:blip r:embed="rId4"/>
            <a:stretch>
              <a:fillRect b="-16663"/>
            </a:stretch>
          </a:blipFill>
        </p:spPr>
      </p:sp>
      <p:sp>
        <p:nvSpPr>
          <p:cNvPr id="34" name="Freeform 34"/>
          <p:cNvSpPr/>
          <p:nvPr/>
        </p:nvSpPr>
        <p:spPr>
          <a:xfrm>
            <a:off x="5017910" y="4849507"/>
            <a:ext cx="629841" cy="491384"/>
          </a:xfrm>
          <a:custGeom>
            <a:avLst/>
            <a:gdLst/>
            <a:ahLst/>
            <a:cxnLst/>
            <a:rect l="l" t="t" r="r" b="b"/>
            <a:pathLst>
              <a:path w="556729" h="556729">
                <a:moveTo>
                  <a:pt x="0" y="0"/>
                </a:moveTo>
                <a:lnTo>
                  <a:pt x="556729" y="0"/>
                </a:lnTo>
                <a:lnTo>
                  <a:pt x="556729" y="556729"/>
                </a:lnTo>
                <a:lnTo>
                  <a:pt x="0" y="556729"/>
                </a:lnTo>
                <a:lnTo>
                  <a:pt x="0" y="0"/>
                </a:lnTo>
                <a:close/>
              </a:path>
            </a:pathLst>
          </a:custGeom>
          <a:blipFill>
            <a:blip r:embed="rId5"/>
            <a:stretch>
              <a:fillRect/>
            </a:stretch>
          </a:blipFill>
        </p:spPr>
      </p:sp>
      <p:sp>
        <p:nvSpPr>
          <p:cNvPr id="35" name="Freeform 35"/>
          <p:cNvSpPr/>
          <p:nvPr/>
        </p:nvSpPr>
        <p:spPr>
          <a:xfrm>
            <a:off x="1028700" y="4849506"/>
            <a:ext cx="1403037" cy="375093"/>
          </a:xfrm>
          <a:custGeom>
            <a:avLst/>
            <a:gdLst/>
            <a:ahLst/>
            <a:cxnLst/>
            <a:rect l="l" t="t" r="r" b="b"/>
            <a:pathLst>
              <a:path w="1403037" h="375093">
                <a:moveTo>
                  <a:pt x="0" y="0"/>
                </a:moveTo>
                <a:lnTo>
                  <a:pt x="1403037" y="0"/>
                </a:lnTo>
                <a:lnTo>
                  <a:pt x="1403037" y="375093"/>
                </a:lnTo>
                <a:lnTo>
                  <a:pt x="0" y="375093"/>
                </a:lnTo>
                <a:lnTo>
                  <a:pt x="0" y="0"/>
                </a:lnTo>
                <a:close/>
              </a:path>
            </a:pathLst>
          </a:custGeom>
          <a:blipFill>
            <a:blip r:embed="rId6"/>
            <a:stretch>
              <a:fillRect/>
            </a:stretch>
          </a:blipFill>
        </p:spPr>
      </p:sp>
      <p:sp>
        <p:nvSpPr>
          <p:cNvPr id="36" name="TextBox 36"/>
          <p:cNvSpPr txBox="1"/>
          <p:nvPr/>
        </p:nvSpPr>
        <p:spPr>
          <a:xfrm>
            <a:off x="263115" y="178422"/>
            <a:ext cx="17527066" cy="878056"/>
          </a:xfrm>
          <a:prstGeom prst="rect">
            <a:avLst/>
          </a:prstGeom>
        </p:spPr>
        <p:txBody>
          <a:bodyPr lIns="0" tIns="0" rIns="0" bIns="0" rtlCol="0" anchor="t">
            <a:spAutoFit/>
          </a:bodyPr>
          <a:lstStyle/>
          <a:p>
            <a:pPr algn="l">
              <a:lnSpc>
                <a:spcPts val="6480"/>
              </a:lnSpc>
            </a:pPr>
            <a:r>
              <a:rPr lang="en-US" sz="5400">
                <a:solidFill>
                  <a:srgbClr val="4A3E7B"/>
                </a:solidFill>
                <a:latin typeface="Garamond Bold"/>
              </a:rPr>
              <a:t>A Scholars Curriculum </a:t>
            </a:r>
          </a:p>
        </p:txBody>
      </p:sp>
      <p:sp>
        <p:nvSpPr>
          <p:cNvPr id="37" name="TextBox 37"/>
          <p:cNvSpPr txBox="1"/>
          <p:nvPr/>
        </p:nvSpPr>
        <p:spPr>
          <a:xfrm>
            <a:off x="7193779" y="233453"/>
            <a:ext cx="14236934" cy="795247"/>
          </a:xfrm>
          <a:prstGeom prst="rect">
            <a:avLst/>
          </a:prstGeom>
        </p:spPr>
        <p:txBody>
          <a:bodyPr lIns="0" tIns="0" rIns="0" bIns="0" rtlCol="0" anchor="t">
            <a:spAutoFit/>
          </a:bodyPr>
          <a:lstStyle/>
          <a:p>
            <a:pPr algn="l">
              <a:lnSpc>
                <a:spcPts val="5759"/>
              </a:lnSpc>
            </a:pPr>
            <a:r>
              <a:rPr lang="en-US" sz="4800">
                <a:solidFill>
                  <a:srgbClr val="564B51"/>
                </a:solidFill>
                <a:latin typeface="Garamond Bold"/>
              </a:rPr>
              <a:t>drives our shared vision</a:t>
            </a:r>
          </a:p>
        </p:txBody>
      </p:sp>
      <p:sp>
        <p:nvSpPr>
          <p:cNvPr id="38" name="TextBox 38"/>
          <p:cNvSpPr txBox="1"/>
          <p:nvPr/>
        </p:nvSpPr>
        <p:spPr>
          <a:xfrm>
            <a:off x="5647751" y="3732775"/>
            <a:ext cx="5966512" cy="733425"/>
          </a:xfrm>
          <a:prstGeom prst="rect">
            <a:avLst/>
          </a:prstGeom>
        </p:spPr>
        <p:txBody>
          <a:bodyPr lIns="0" tIns="0" rIns="0" bIns="0" rtlCol="0" anchor="t">
            <a:spAutoFit/>
          </a:bodyPr>
          <a:lstStyle/>
          <a:p>
            <a:pPr algn="l">
              <a:lnSpc>
                <a:spcPts val="5759"/>
              </a:lnSpc>
            </a:pPr>
            <a:r>
              <a:rPr lang="en-US" sz="4800">
                <a:solidFill>
                  <a:srgbClr val="463978"/>
                </a:solidFill>
                <a:latin typeface="Garamond Bold"/>
              </a:rPr>
              <a:t>Alignment in the Core</a:t>
            </a:r>
          </a:p>
        </p:txBody>
      </p:sp>
      <p:sp>
        <p:nvSpPr>
          <p:cNvPr id="39" name="TextBox 39"/>
          <p:cNvSpPr txBox="1"/>
          <p:nvPr/>
        </p:nvSpPr>
        <p:spPr>
          <a:xfrm>
            <a:off x="6279035" y="7333875"/>
            <a:ext cx="8082861" cy="733425"/>
          </a:xfrm>
          <a:prstGeom prst="rect">
            <a:avLst/>
          </a:prstGeom>
        </p:spPr>
        <p:txBody>
          <a:bodyPr lIns="0" tIns="0" rIns="0" bIns="0" rtlCol="0" anchor="t">
            <a:spAutoFit/>
          </a:bodyPr>
          <a:lstStyle/>
          <a:p>
            <a:pPr algn="l">
              <a:lnSpc>
                <a:spcPts val="5759"/>
              </a:lnSpc>
            </a:pPr>
            <a:r>
              <a:rPr lang="en-US" sz="4800">
                <a:solidFill>
                  <a:srgbClr val="463978"/>
                </a:solidFill>
                <a:latin typeface="Garamond Bold"/>
              </a:rPr>
              <a:t>Wider Curriculum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26907" y="1763163"/>
            <a:ext cx="17579310" cy="1388100"/>
            <a:chOff x="0" y="0"/>
            <a:chExt cx="23439080" cy="1850800"/>
          </a:xfrm>
        </p:grpSpPr>
        <p:sp>
          <p:nvSpPr>
            <p:cNvPr id="3" name="Freeform 3"/>
            <p:cNvSpPr/>
            <p:nvPr/>
          </p:nvSpPr>
          <p:spPr>
            <a:xfrm>
              <a:off x="25400" y="25400"/>
              <a:ext cx="23388320" cy="1799971"/>
            </a:xfrm>
            <a:custGeom>
              <a:avLst/>
              <a:gdLst/>
              <a:ahLst/>
              <a:cxnLst/>
              <a:rect l="l" t="t" r="r" b="b"/>
              <a:pathLst>
                <a:path w="23388320" h="1799971">
                  <a:moveTo>
                    <a:pt x="0" y="299974"/>
                  </a:moveTo>
                  <a:cubicBezTo>
                    <a:pt x="0" y="134366"/>
                    <a:pt x="137795" y="0"/>
                    <a:pt x="307848" y="0"/>
                  </a:cubicBezTo>
                  <a:lnTo>
                    <a:pt x="23080472" y="0"/>
                  </a:lnTo>
                  <a:cubicBezTo>
                    <a:pt x="23250525" y="0"/>
                    <a:pt x="23388320" y="134366"/>
                    <a:pt x="23388320" y="299974"/>
                  </a:cubicBezTo>
                  <a:lnTo>
                    <a:pt x="23388320" y="1499997"/>
                  </a:lnTo>
                  <a:cubicBezTo>
                    <a:pt x="23388320" y="1665732"/>
                    <a:pt x="23250525" y="1799971"/>
                    <a:pt x="23080472" y="1799971"/>
                  </a:cubicBezTo>
                  <a:lnTo>
                    <a:pt x="307848" y="1799971"/>
                  </a:lnTo>
                  <a:cubicBezTo>
                    <a:pt x="137795" y="1799971"/>
                    <a:pt x="0" y="1665732"/>
                    <a:pt x="0" y="1499997"/>
                  </a:cubicBezTo>
                  <a:close/>
                </a:path>
              </a:pathLst>
            </a:custGeom>
            <a:solidFill>
              <a:srgbClr val="463978"/>
            </a:solidFill>
          </p:spPr>
        </p:sp>
        <p:sp>
          <p:nvSpPr>
            <p:cNvPr id="4" name="Freeform 4"/>
            <p:cNvSpPr/>
            <p:nvPr/>
          </p:nvSpPr>
          <p:spPr>
            <a:xfrm>
              <a:off x="0" y="0"/>
              <a:ext cx="23439120" cy="1850771"/>
            </a:xfrm>
            <a:custGeom>
              <a:avLst/>
              <a:gdLst/>
              <a:ahLst/>
              <a:cxnLst/>
              <a:rect l="l" t="t" r="r" b="b"/>
              <a:pathLst>
                <a:path w="23439120" h="1850771">
                  <a:moveTo>
                    <a:pt x="0" y="325374"/>
                  </a:moveTo>
                  <a:cubicBezTo>
                    <a:pt x="0" y="145034"/>
                    <a:pt x="149860" y="0"/>
                    <a:pt x="333248" y="0"/>
                  </a:cubicBezTo>
                  <a:lnTo>
                    <a:pt x="23105872" y="0"/>
                  </a:lnTo>
                  <a:lnTo>
                    <a:pt x="23105872" y="25400"/>
                  </a:lnTo>
                  <a:lnTo>
                    <a:pt x="23105872" y="0"/>
                  </a:lnTo>
                  <a:cubicBezTo>
                    <a:pt x="23289261" y="0"/>
                    <a:pt x="23439120" y="145034"/>
                    <a:pt x="23439120" y="325374"/>
                  </a:cubicBezTo>
                  <a:lnTo>
                    <a:pt x="23413720" y="325374"/>
                  </a:lnTo>
                  <a:lnTo>
                    <a:pt x="23439120" y="325374"/>
                  </a:lnTo>
                  <a:lnTo>
                    <a:pt x="23439120" y="1525397"/>
                  </a:lnTo>
                  <a:lnTo>
                    <a:pt x="23413720" y="1525397"/>
                  </a:lnTo>
                  <a:lnTo>
                    <a:pt x="23439120" y="1525397"/>
                  </a:lnTo>
                  <a:cubicBezTo>
                    <a:pt x="23439120" y="1705737"/>
                    <a:pt x="23289261" y="1850771"/>
                    <a:pt x="23105872" y="1850771"/>
                  </a:cubicBezTo>
                  <a:lnTo>
                    <a:pt x="23105872" y="1825371"/>
                  </a:lnTo>
                  <a:lnTo>
                    <a:pt x="23105872" y="1850771"/>
                  </a:lnTo>
                  <a:lnTo>
                    <a:pt x="333248" y="1850771"/>
                  </a:lnTo>
                  <a:lnTo>
                    <a:pt x="333248" y="1825371"/>
                  </a:lnTo>
                  <a:lnTo>
                    <a:pt x="333248" y="1850771"/>
                  </a:lnTo>
                  <a:cubicBezTo>
                    <a:pt x="149860" y="1850771"/>
                    <a:pt x="0" y="1705737"/>
                    <a:pt x="0" y="1525397"/>
                  </a:cubicBezTo>
                  <a:lnTo>
                    <a:pt x="0" y="325374"/>
                  </a:lnTo>
                  <a:lnTo>
                    <a:pt x="25400" y="325374"/>
                  </a:lnTo>
                  <a:lnTo>
                    <a:pt x="0" y="325374"/>
                  </a:lnTo>
                  <a:moveTo>
                    <a:pt x="50800" y="325374"/>
                  </a:moveTo>
                  <a:lnTo>
                    <a:pt x="50800" y="1525397"/>
                  </a:lnTo>
                  <a:lnTo>
                    <a:pt x="25400" y="1525397"/>
                  </a:lnTo>
                  <a:lnTo>
                    <a:pt x="50800" y="1525397"/>
                  </a:lnTo>
                  <a:cubicBezTo>
                    <a:pt x="50800" y="1676400"/>
                    <a:pt x="176657" y="1799971"/>
                    <a:pt x="333248" y="1799971"/>
                  </a:cubicBezTo>
                  <a:lnTo>
                    <a:pt x="23105872" y="1799971"/>
                  </a:lnTo>
                  <a:cubicBezTo>
                    <a:pt x="23262462" y="1799971"/>
                    <a:pt x="23388320" y="1676400"/>
                    <a:pt x="23388320" y="1525397"/>
                  </a:cubicBezTo>
                  <a:lnTo>
                    <a:pt x="23388320" y="325374"/>
                  </a:lnTo>
                  <a:cubicBezTo>
                    <a:pt x="23388320" y="174371"/>
                    <a:pt x="23262462" y="50800"/>
                    <a:pt x="23105872" y="50800"/>
                  </a:cubicBezTo>
                  <a:lnTo>
                    <a:pt x="333248" y="50800"/>
                  </a:lnTo>
                  <a:lnTo>
                    <a:pt x="333248" y="25400"/>
                  </a:lnTo>
                  <a:lnTo>
                    <a:pt x="333248" y="50800"/>
                  </a:lnTo>
                  <a:cubicBezTo>
                    <a:pt x="176657" y="50800"/>
                    <a:pt x="50800" y="174371"/>
                    <a:pt x="50800" y="325374"/>
                  </a:cubicBezTo>
                  <a:close/>
                </a:path>
              </a:pathLst>
            </a:custGeom>
            <a:solidFill>
              <a:srgbClr val="2B2629"/>
            </a:solidFill>
          </p:spPr>
        </p:sp>
        <p:sp>
          <p:nvSpPr>
            <p:cNvPr id="5" name="TextBox 5"/>
            <p:cNvSpPr txBox="1"/>
            <p:nvPr/>
          </p:nvSpPr>
          <p:spPr>
            <a:xfrm>
              <a:off x="0" y="-19050"/>
              <a:ext cx="23439080" cy="1869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Statutory Assessment and Reporting of the National Curriculum</a:t>
              </a:r>
            </a:p>
          </p:txBody>
        </p:sp>
      </p:grpSp>
      <p:sp>
        <p:nvSpPr>
          <p:cNvPr id="6" name="TextBox 6"/>
          <p:cNvSpPr txBox="1"/>
          <p:nvPr/>
        </p:nvSpPr>
        <p:spPr>
          <a:xfrm>
            <a:off x="464835" y="3325700"/>
            <a:ext cx="17358330" cy="2726173"/>
          </a:xfrm>
          <a:prstGeom prst="rect">
            <a:avLst/>
          </a:prstGeom>
        </p:spPr>
        <p:txBody>
          <a:bodyPr lIns="0" tIns="0" rIns="0" bIns="0" rtlCol="0" anchor="t">
            <a:spAutoFit/>
          </a:bodyPr>
          <a:lstStyle/>
          <a:p>
            <a:pPr algn="l">
              <a:lnSpc>
                <a:spcPts val="2520"/>
              </a:lnSpc>
            </a:pPr>
            <a:endParaRPr/>
          </a:p>
          <a:p>
            <a:pPr algn="l">
              <a:lnSpc>
                <a:spcPts val="3600"/>
              </a:lnSpc>
            </a:pPr>
            <a:r>
              <a:rPr lang="en-US" sz="3000">
                <a:solidFill>
                  <a:srgbClr val="564B51"/>
                </a:solidFill>
                <a:latin typeface="Arial"/>
              </a:rPr>
              <a:t>Scholars schools will assess and report in line with statutory requirements. </a:t>
            </a:r>
          </a:p>
          <a:p>
            <a:pPr algn="l">
              <a:lnSpc>
                <a:spcPts val="2520"/>
              </a:lnSpc>
            </a:pPr>
            <a:endParaRPr lang="en-US" sz="3000">
              <a:solidFill>
                <a:srgbClr val="564B51"/>
              </a:solidFill>
              <a:latin typeface="Arial"/>
            </a:endParaRPr>
          </a:p>
          <a:p>
            <a:pPr algn="l">
              <a:lnSpc>
                <a:spcPts val="2520"/>
              </a:lnSpc>
            </a:pPr>
            <a:r>
              <a:rPr lang="en-US" sz="2100">
                <a:solidFill>
                  <a:srgbClr val="564B51"/>
                </a:solidFill>
                <a:latin typeface="Arial"/>
              </a:rPr>
              <a:t>For more information on Primary statutory assessment:  </a:t>
            </a:r>
            <a:r>
              <a:rPr lang="en-US" sz="2100" u="sng">
                <a:solidFill>
                  <a:srgbClr val="EC606C"/>
                </a:solidFill>
                <a:latin typeface="Arial"/>
                <a:hlinkClick r:id="rId2" tooltip="https://www.gov.uk/government/organisations/standards-and-testing-agency"/>
              </a:rPr>
              <a:t>https://www.gov.uk/government/organisations/standards-and-testing-agency</a:t>
            </a:r>
          </a:p>
          <a:p>
            <a:pPr algn="l">
              <a:lnSpc>
                <a:spcPts val="2520"/>
              </a:lnSpc>
            </a:pPr>
            <a:endParaRPr lang="en-US" sz="2100" u="sng">
              <a:solidFill>
                <a:srgbClr val="EC606C"/>
              </a:solidFill>
              <a:latin typeface="Arial"/>
              <a:hlinkClick r:id="rId2" tooltip="https://www.gov.uk/government/organisations/standards-and-testing-agency"/>
            </a:endParaRPr>
          </a:p>
          <a:p>
            <a:pPr algn="l">
              <a:lnSpc>
                <a:spcPts val="2520"/>
              </a:lnSpc>
            </a:pPr>
            <a:endParaRPr lang="en-US" sz="2100" u="sng">
              <a:solidFill>
                <a:srgbClr val="EC606C"/>
              </a:solidFill>
              <a:latin typeface="Arial"/>
              <a:hlinkClick r:id="rId2" tooltip="https://www.gov.uk/government/organisations/standards-and-testing-agency"/>
            </a:endParaRPr>
          </a:p>
        </p:txBody>
      </p:sp>
      <p:sp>
        <p:nvSpPr>
          <p:cNvPr id="7" name="TextBox 7"/>
          <p:cNvSpPr txBox="1"/>
          <p:nvPr/>
        </p:nvSpPr>
        <p:spPr>
          <a:xfrm>
            <a:off x="324663" y="376771"/>
            <a:ext cx="10352810" cy="795248"/>
          </a:xfrm>
          <a:prstGeom prst="rect">
            <a:avLst/>
          </a:prstGeom>
        </p:spPr>
        <p:txBody>
          <a:bodyPr lIns="0" tIns="0" rIns="0" bIns="0" rtlCol="0" anchor="t">
            <a:spAutoFit/>
          </a:bodyPr>
          <a:lstStyle/>
          <a:p>
            <a:pPr algn="l">
              <a:lnSpc>
                <a:spcPts val="5759"/>
              </a:lnSpc>
            </a:pPr>
            <a:r>
              <a:rPr lang="en-US" sz="4800">
                <a:solidFill>
                  <a:srgbClr val="6F30A0"/>
                </a:solidFill>
                <a:latin typeface="Garamond Bold"/>
              </a:rPr>
              <a:t>Surpass statutory expectations</a:t>
            </a:r>
          </a:p>
        </p:txBody>
      </p:sp>
      <p:sp>
        <p:nvSpPr>
          <p:cNvPr id="8" name="Freeform 8"/>
          <p:cNvSpPr/>
          <p:nvPr/>
        </p:nvSpPr>
        <p:spPr>
          <a:xfrm>
            <a:off x="14196205" y="7152902"/>
            <a:ext cx="3626960" cy="2428838"/>
          </a:xfrm>
          <a:custGeom>
            <a:avLst/>
            <a:gdLst/>
            <a:ahLst/>
            <a:cxnLst/>
            <a:rect l="l" t="t" r="r" b="b"/>
            <a:pathLst>
              <a:path w="3626960" h="2428838">
                <a:moveTo>
                  <a:pt x="0" y="0"/>
                </a:moveTo>
                <a:lnTo>
                  <a:pt x="3626960" y="0"/>
                </a:lnTo>
                <a:lnTo>
                  <a:pt x="3626960" y="2428837"/>
                </a:lnTo>
                <a:lnTo>
                  <a:pt x="0" y="2428837"/>
                </a:lnTo>
                <a:lnTo>
                  <a:pt x="0" y="0"/>
                </a:lnTo>
                <a:close/>
              </a:path>
            </a:pathLst>
          </a:custGeom>
          <a:blipFill>
            <a:blip r:embed="rId3"/>
            <a:stretch>
              <a:fillRect b="-16663"/>
            </a:stretch>
          </a:blipFill>
        </p:spPr>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49965" y="1368976"/>
            <a:ext cx="17537462" cy="1388100"/>
            <a:chOff x="0" y="0"/>
            <a:chExt cx="23383282" cy="1850800"/>
          </a:xfrm>
        </p:grpSpPr>
        <p:sp>
          <p:nvSpPr>
            <p:cNvPr id="3" name="Freeform 3"/>
            <p:cNvSpPr/>
            <p:nvPr/>
          </p:nvSpPr>
          <p:spPr>
            <a:xfrm>
              <a:off x="25400" y="25400"/>
              <a:ext cx="23332567" cy="1799971"/>
            </a:xfrm>
            <a:custGeom>
              <a:avLst/>
              <a:gdLst/>
              <a:ahLst/>
              <a:cxnLst/>
              <a:rect l="l" t="t" r="r" b="b"/>
              <a:pathLst>
                <a:path w="23332567" h="1799971">
                  <a:moveTo>
                    <a:pt x="0" y="299974"/>
                  </a:moveTo>
                  <a:cubicBezTo>
                    <a:pt x="0" y="134366"/>
                    <a:pt x="137795" y="0"/>
                    <a:pt x="307848" y="0"/>
                  </a:cubicBezTo>
                  <a:lnTo>
                    <a:pt x="23024719" y="0"/>
                  </a:lnTo>
                  <a:cubicBezTo>
                    <a:pt x="23194772" y="0"/>
                    <a:pt x="23332567" y="134366"/>
                    <a:pt x="23332567" y="299974"/>
                  </a:cubicBezTo>
                  <a:lnTo>
                    <a:pt x="23332567" y="1499997"/>
                  </a:lnTo>
                  <a:cubicBezTo>
                    <a:pt x="23332567" y="1665732"/>
                    <a:pt x="23194772" y="1799971"/>
                    <a:pt x="23024719" y="1799971"/>
                  </a:cubicBezTo>
                  <a:lnTo>
                    <a:pt x="307848" y="1799971"/>
                  </a:lnTo>
                  <a:cubicBezTo>
                    <a:pt x="137795" y="1799971"/>
                    <a:pt x="0" y="1665732"/>
                    <a:pt x="0" y="1499997"/>
                  </a:cubicBezTo>
                  <a:close/>
                </a:path>
              </a:pathLst>
            </a:custGeom>
            <a:solidFill>
              <a:srgbClr val="463978"/>
            </a:solidFill>
          </p:spPr>
        </p:sp>
        <p:sp>
          <p:nvSpPr>
            <p:cNvPr id="4" name="Freeform 4"/>
            <p:cNvSpPr/>
            <p:nvPr/>
          </p:nvSpPr>
          <p:spPr>
            <a:xfrm>
              <a:off x="0" y="0"/>
              <a:ext cx="23383367" cy="1850771"/>
            </a:xfrm>
            <a:custGeom>
              <a:avLst/>
              <a:gdLst/>
              <a:ahLst/>
              <a:cxnLst/>
              <a:rect l="l" t="t" r="r" b="b"/>
              <a:pathLst>
                <a:path w="23383367" h="1850771">
                  <a:moveTo>
                    <a:pt x="0" y="325374"/>
                  </a:moveTo>
                  <a:cubicBezTo>
                    <a:pt x="0" y="145034"/>
                    <a:pt x="149860" y="0"/>
                    <a:pt x="333248" y="0"/>
                  </a:cubicBezTo>
                  <a:lnTo>
                    <a:pt x="23050119" y="0"/>
                  </a:lnTo>
                  <a:lnTo>
                    <a:pt x="23050119" y="25400"/>
                  </a:lnTo>
                  <a:lnTo>
                    <a:pt x="23050119" y="0"/>
                  </a:lnTo>
                  <a:cubicBezTo>
                    <a:pt x="23233507" y="0"/>
                    <a:pt x="23383367" y="145034"/>
                    <a:pt x="23383367" y="325374"/>
                  </a:cubicBezTo>
                  <a:lnTo>
                    <a:pt x="23357967" y="325374"/>
                  </a:lnTo>
                  <a:lnTo>
                    <a:pt x="23383367" y="325374"/>
                  </a:lnTo>
                  <a:lnTo>
                    <a:pt x="23383367" y="1525397"/>
                  </a:lnTo>
                  <a:lnTo>
                    <a:pt x="23357967" y="1525397"/>
                  </a:lnTo>
                  <a:lnTo>
                    <a:pt x="23383367" y="1525397"/>
                  </a:lnTo>
                  <a:cubicBezTo>
                    <a:pt x="23383367" y="1705737"/>
                    <a:pt x="23233507" y="1850771"/>
                    <a:pt x="23050119" y="1850771"/>
                  </a:cubicBezTo>
                  <a:lnTo>
                    <a:pt x="23050119" y="1825371"/>
                  </a:lnTo>
                  <a:lnTo>
                    <a:pt x="23050119" y="1850771"/>
                  </a:lnTo>
                  <a:lnTo>
                    <a:pt x="333248" y="1850771"/>
                  </a:lnTo>
                  <a:lnTo>
                    <a:pt x="333248" y="1825371"/>
                  </a:lnTo>
                  <a:lnTo>
                    <a:pt x="333248" y="1850771"/>
                  </a:lnTo>
                  <a:cubicBezTo>
                    <a:pt x="149860" y="1850771"/>
                    <a:pt x="0" y="1705737"/>
                    <a:pt x="0" y="1525397"/>
                  </a:cubicBezTo>
                  <a:lnTo>
                    <a:pt x="0" y="325374"/>
                  </a:lnTo>
                  <a:lnTo>
                    <a:pt x="25400" y="325374"/>
                  </a:lnTo>
                  <a:lnTo>
                    <a:pt x="0" y="325374"/>
                  </a:lnTo>
                  <a:moveTo>
                    <a:pt x="50800" y="325374"/>
                  </a:moveTo>
                  <a:lnTo>
                    <a:pt x="50800" y="1525397"/>
                  </a:lnTo>
                  <a:lnTo>
                    <a:pt x="25400" y="1525397"/>
                  </a:lnTo>
                  <a:lnTo>
                    <a:pt x="50800" y="1525397"/>
                  </a:lnTo>
                  <a:cubicBezTo>
                    <a:pt x="50800" y="1676400"/>
                    <a:pt x="176657" y="1799971"/>
                    <a:pt x="333248" y="1799971"/>
                  </a:cubicBezTo>
                  <a:lnTo>
                    <a:pt x="23050119" y="1799971"/>
                  </a:lnTo>
                  <a:cubicBezTo>
                    <a:pt x="23206709" y="1799971"/>
                    <a:pt x="23332567" y="1676400"/>
                    <a:pt x="23332567" y="1525397"/>
                  </a:cubicBezTo>
                  <a:lnTo>
                    <a:pt x="23332567" y="325374"/>
                  </a:lnTo>
                  <a:cubicBezTo>
                    <a:pt x="23332567" y="174371"/>
                    <a:pt x="23206709" y="50800"/>
                    <a:pt x="23050119" y="50800"/>
                  </a:cubicBezTo>
                  <a:lnTo>
                    <a:pt x="333248" y="50800"/>
                  </a:lnTo>
                  <a:lnTo>
                    <a:pt x="333248" y="25400"/>
                  </a:lnTo>
                  <a:lnTo>
                    <a:pt x="333248" y="50800"/>
                  </a:lnTo>
                  <a:cubicBezTo>
                    <a:pt x="176657" y="50800"/>
                    <a:pt x="50800" y="174371"/>
                    <a:pt x="50800" y="325374"/>
                  </a:cubicBezTo>
                  <a:close/>
                </a:path>
              </a:pathLst>
            </a:custGeom>
            <a:solidFill>
              <a:srgbClr val="2B2629"/>
            </a:solidFill>
          </p:spPr>
        </p:sp>
        <p:sp>
          <p:nvSpPr>
            <p:cNvPr id="5" name="TextBox 5"/>
            <p:cNvSpPr txBox="1"/>
            <p:nvPr/>
          </p:nvSpPr>
          <p:spPr>
            <a:xfrm>
              <a:off x="0" y="-19050"/>
              <a:ext cx="23383282" cy="1869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Published Information (Website)</a:t>
              </a:r>
            </a:p>
          </p:txBody>
        </p:sp>
      </p:grpSp>
      <p:sp>
        <p:nvSpPr>
          <p:cNvPr id="6" name="TextBox 6"/>
          <p:cNvSpPr txBox="1"/>
          <p:nvPr/>
        </p:nvSpPr>
        <p:spPr>
          <a:xfrm>
            <a:off x="479245" y="2830209"/>
            <a:ext cx="17467792" cy="3807053"/>
          </a:xfrm>
          <a:prstGeom prst="rect">
            <a:avLst/>
          </a:prstGeom>
        </p:spPr>
        <p:txBody>
          <a:bodyPr lIns="0" tIns="0" rIns="0" bIns="0" rtlCol="0" anchor="t">
            <a:spAutoFit/>
          </a:bodyPr>
          <a:lstStyle/>
          <a:p>
            <a:pPr algn="l">
              <a:lnSpc>
                <a:spcPts val="3600"/>
              </a:lnSpc>
            </a:pPr>
            <a:r>
              <a:rPr lang="en-US" sz="3000">
                <a:solidFill>
                  <a:srgbClr val="564B51"/>
                </a:solidFill>
                <a:latin typeface="Arial"/>
              </a:rPr>
              <a:t>Scholars schools should publish </a:t>
            </a:r>
          </a:p>
          <a:p>
            <a:pPr marL="542925" lvl="1" indent="-271462" algn="l">
              <a:lnSpc>
                <a:spcPts val="3600"/>
              </a:lnSpc>
              <a:buFont typeface="Arial"/>
              <a:buChar char="•"/>
            </a:pPr>
            <a:r>
              <a:rPr lang="en-US" sz="3000">
                <a:solidFill>
                  <a:srgbClr val="564B51"/>
                </a:solidFill>
                <a:latin typeface="Arial"/>
              </a:rPr>
              <a:t>the content of the curriculum your school follows in each academic year for every subject, including for mandatory subjects such as Religious Education even if it’s taught as part of another subject or subjects or is called something else</a:t>
            </a:r>
          </a:p>
          <a:p>
            <a:pPr marL="542925" lvl="1" indent="-271462" algn="l">
              <a:lnSpc>
                <a:spcPts val="3600"/>
              </a:lnSpc>
              <a:buFont typeface="Arial"/>
              <a:buChar char="•"/>
            </a:pPr>
            <a:r>
              <a:rPr lang="en-US" sz="3000">
                <a:solidFill>
                  <a:srgbClr val="564B51"/>
                </a:solidFill>
                <a:latin typeface="Arial"/>
              </a:rPr>
              <a:t>The schools approach to the curriculum</a:t>
            </a:r>
          </a:p>
          <a:p>
            <a:pPr marL="542925" lvl="1" indent="-271462" algn="l">
              <a:lnSpc>
                <a:spcPts val="3600"/>
              </a:lnSpc>
              <a:buFont typeface="Arial"/>
              <a:buChar char="•"/>
            </a:pPr>
            <a:r>
              <a:rPr lang="en-US" sz="3000">
                <a:solidFill>
                  <a:srgbClr val="564B51"/>
                </a:solidFill>
                <a:latin typeface="Arial"/>
              </a:rPr>
              <a:t>how parents or other members of the public can find out more about the curriculum your school is following:</a:t>
            </a:r>
          </a:p>
          <a:p>
            <a:pPr marL="542925" lvl="1" indent="-271462" algn="l">
              <a:lnSpc>
                <a:spcPts val="3600"/>
              </a:lnSpc>
              <a:buFont typeface="Arial"/>
              <a:buChar char="•"/>
            </a:pPr>
            <a:r>
              <a:rPr lang="en-US" sz="3000">
                <a:solidFill>
                  <a:srgbClr val="564B51"/>
                </a:solidFill>
                <a:latin typeface="Arial"/>
              </a:rPr>
              <a:t>Schools will also publish the phonics or reading schemes they are using in key stage 1</a:t>
            </a:r>
          </a:p>
        </p:txBody>
      </p:sp>
      <p:sp>
        <p:nvSpPr>
          <p:cNvPr id="7" name="TextBox 7"/>
          <p:cNvSpPr txBox="1"/>
          <p:nvPr/>
        </p:nvSpPr>
        <p:spPr>
          <a:xfrm>
            <a:off x="479245" y="7043340"/>
            <a:ext cx="17606078" cy="741015"/>
          </a:xfrm>
          <a:prstGeom prst="rect">
            <a:avLst/>
          </a:prstGeom>
        </p:spPr>
        <p:txBody>
          <a:bodyPr lIns="0" tIns="0" rIns="0" bIns="0" rtlCol="0" anchor="t">
            <a:spAutoFit/>
          </a:bodyPr>
          <a:lstStyle/>
          <a:p>
            <a:pPr algn="l">
              <a:lnSpc>
                <a:spcPts val="2520"/>
              </a:lnSpc>
            </a:pPr>
            <a:r>
              <a:rPr lang="en-US" sz="2100">
                <a:solidFill>
                  <a:srgbClr val="564B51"/>
                </a:solidFill>
                <a:latin typeface="Arial"/>
              </a:rPr>
              <a:t>For more information on what schools must publish on their website:  </a:t>
            </a:r>
            <a:r>
              <a:rPr lang="en-US" sz="2100" u="sng">
                <a:solidFill>
                  <a:srgbClr val="EC606C"/>
                </a:solidFill>
                <a:latin typeface="Arial"/>
                <a:hlinkClick r:id="rId2" tooltip="https://www.gov.uk/guidance/what-academies-free-schools-and-colleges-should-publish-online"/>
              </a:rPr>
              <a:t>https://www.gov.uk/guidance/what-academies-free-schools-and-colleges-should-publish-online</a:t>
            </a:r>
            <a:r>
              <a:rPr lang="en-US" sz="2100">
                <a:solidFill>
                  <a:srgbClr val="000000"/>
                </a:solidFill>
                <a:latin typeface="Arial"/>
              </a:rPr>
              <a:t> </a:t>
            </a:r>
          </a:p>
        </p:txBody>
      </p:sp>
      <p:sp>
        <p:nvSpPr>
          <p:cNvPr id="8" name="TextBox 8"/>
          <p:cNvSpPr txBox="1"/>
          <p:nvPr/>
        </p:nvSpPr>
        <p:spPr>
          <a:xfrm>
            <a:off x="324663" y="376771"/>
            <a:ext cx="10352810" cy="795248"/>
          </a:xfrm>
          <a:prstGeom prst="rect">
            <a:avLst/>
          </a:prstGeom>
        </p:spPr>
        <p:txBody>
          <a:bodyPr lIns="0" tIns="0" rIns="0" bIns="0" rtlCol="0" anchor="t">
            <a:spAutoFit/>
          </a:bodyPr>
          <a:lstStyle/>
          <a:p>
            <a:pPr algn="l">
              <a:lnSpc>
                <a:spcPts val="5759"/>
              </a:lnSpc>
            </a:pPr>
            <a:r>
              <a:rPr lang="en-US" sz="4800">
                <a:solidFill>
                  <a:srgbClr val="463978"/>
                </a:solidFill>
                <a:latin typeface="Garamond Bold"/>
              </a:rPr>
              <a:t>Surpass statutory expectations</a:t>
            </a:r>
          </a:p>
        </p:txBody>
      </p:sp>
      <p:sp>
        <p:nvSpPr>
          <p:cNvPr id="9" name="Freeform 9"/>
          <p:cNvSpPr/>
          <p:nvPr/>
        </p:nvSpPr>
        <p:spPr>
          <a:xfrm>
            <a:off x="14458363" y="7437660"/>
            <a:ext cx="3626960" cy="2428838"/>
          </a:xfrm>
          <a:custGeom>
            <a:avLst/>
            <a:gdLst/>
            <a:ahLst/>
            <a:cxnLst/>
            <a:rect l="l" t="t" r="r" b="b"/>
            <a:pathLst>
              <a:path w="3626960" h="2428838">
                <a:moveTo>
                  <a:pt x="0" y="0"/>
                </a:moveTo>
                <a:lnTo>
                  <a:pt x="3626960" y="0"/>
                </a:lnTo>
                <a:lnTo>
                  <a:pt x="3626960" y="2428837"/>
                </a:lnTo>
                <a:lnTo>
                  <a:pt x="0" y="2428837"/>
                </a:lnTo>
                <a:lnTo>
                  <a:pt x="0" y="0"/>
                </a:lnTo>
                <a:close/>
              </a:path>
            </a:pathLst>
          </a:custGeom>
          <a:blipFill>
            <a:blip r:embed="rId3"/>
            <a:stretch>
              <a:fillRect b="-16663"/>
            </a:stretch>
          </a:blipFill>
        </p:spPr>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21469" y="1348416"/>
            <a:ext cx="17674500" cy="1388100"/>
            <a:chOff x="0" y="0"/>
            <a:chExt cx="23566000" cy="1850800"/>
          </a:xfrm>
        </p:grpSpPr>
        <p:sp>
          <p:nvSpPr>
            <p:cNvPr id="3" name="Freeform 3"/>
            <p:cNvSpPr/>
            <p:nvPr/>
          </p:nvSpPr>
          <p:spPr>
            <a:xfrm>
              <a:off x="25400" y="25400"/>
              <a:ext cx="23515193" cy="1799971"/>
            </a:xfrm>
            <a:custGeom>
              <a:avLst/>
              <a:gdLst/>
              <a:ahLst/>
              <a:cxnLst/>
              <a:rect l="l" t="t" r="r" b="b"/>
              <a:pathLst>
                <a:path w="23515193" h="1799971">
                  <a:moveTo>
                    <a:pt x="0" y="299974"/>
                  </a:moveTo>
                  <a:cubicBezTo>
                    <a:pt x="0" y="134366"/>
                    <a:pt x="137795" y="0"/>
                    <a:pt x="307848" y="0"/>
                  </a:cubicBezTo>
                  <a:lnTo>
                    <a:pt x="23207345" y="0"/>
                  </a:lnTo>
                  <a:cubicBezTo>
                    <a:pt x="23377398" y="0"/>
                    <a:pt x="23515193" y="134366"/>
                    <a:pt x="23515193" y="299974"/>
                  </a:cubicBezTo>
                  <a:lnTo>
                    <a:pt x="23515193" y="1499997"/>
                  </a:lnTo>
                  <a:cubicBezTo>
                    <a:pt x="23515193" y="1665732"/>
                    <a:pt x="23377398" y="1799971"/>
                    <a:pt x="23207345" y="1799971"/>
                  </a:cubicBezTo>
                  <a:lnTo>
                    <a:pt x="307848" y="1799971"/>
                  </a:lnTo>
                  <a:cubicBezTo>
                    <a:pt x="137795" y="1799971"/>
                    <a:pt x="0" y="1665732"/>
                    <a:pt x="0" y="1499997"/>
                  </a:cubicBezTo>
                  <a:close/>
                </a:path>
              </a:pathLst>
            </a:custGeom>
            <a:solidFill>
              <a:srgbClr val="463978"/>
            </a:solidFill>
          </p:spPr>
        </p:sp>
        <p:sp>
          <p:nvSpPr>
            <p:cNvPr id="4" name="Freeform 4"/>
            <p:cNvSpPr/>
            <p:nvPr/>
          </p:nvSpPr>
          <p:spPr>
            <a:xfrm>
              <a:off x="0" y="0"/>
              <a:ext cx="23565993" cy="1850771"/>
            </a:xfrm>
            <a:custGeom>
              <a:avLst/>
              <a:gdLst/>
              <a:ahLst/>
              <a:cxnLst/>
              <a:rect l="l" t="t" r="r" b="b"/>
              <a:pathLst>
                <a:path w="23565993" h="1850771">
                  <a:moveTo>
                    <a:pt x="0" y="325374"/>
                  </a:moveTo>
                  <a:cubicBezTo>
                    <a:pt x="0" y="145034"/>
                    <a:pt x="149860" y="0"/>
                    <a:pt x="333248" y="0"/>
                  </a:cubicBezTo>
                  <a:lnTo>
                    <a:pt x="23232745" y="0"/>
                  </a:lnTo>
                  <a:lnTo>
                    <a:pt x="23232745" y="25400"/>
                  </a:lnTo>
                  <a:lnTo>
                    <a:pt x="23232745" y="0"/>
                  </a:lnTo>
                  <a:cubicBezTo>
                    <a:pt x="23416133" y="0"/>
                    <a:pt x="23565993" y="145034"/>
                    <a:pt x="23565993" y="325374"/>
                  </a:cubicBezTo>
                  <a:lnTo>
                    <a:pt x="23540593" y="325374"/>
                  </a:lnTo>
                  <a:lnTo>
                    <a:pt x="23565993" y="325374"/>
                  </a:lnTo>
                  <a:lnTo>
                    <a:pt x="23565993" y="1525397"/>
                  </a:lnTo>
                  <a:lnTo>
                    <a:pt x="23540593" y="1525397"/>
                  </a:lnTo>
                  <a:lnTo>
                    <a:pt x="23565993" y="1525397"/>
                  </a:lnTo>
                  <a:cubicBezTo>
                    <a:pt x="23565993" y="1705737"/>
                    <a:pt x="23416133" y="1850771"/>
                    <a:pt x="23232745" y="1850771"/>
                  </a:cubicBezTo>
                  <a:lnTo>
                    <a:pt x="23232745" y="1825371"/>
                  </a:lnTo>
                  <a:lnTo>
                    <a:pt x="23232745" y="1850771"/>
                  </a:lnTo>
                  <a:lnTo>
                    <a:pt x="333248" y="1850771"/>
                  </a:lnTo>
                  <a:lnTo>
                    <a:pt x="333248" y="1825371"/>
                  </a:lnTo>
                  <a:lnTo>
                    <a:pt x="333248" y="1850771"/>
                  </a:lnTo>
                  <a:cubicBezTo>
                    <a:pt x="149860" y="1850771"/>
                    <a:pt x="0" y="1705737"/>
                    <a:pt x="0" y="1525397"/>
                  </a:cubicBezTo>
                  <a:lnTo>
                    <a:pt x="0" y="325374"/>
                  </a:lnTo>
                  <a:lnTo>
                    <a:pt x="25400" y="325374"/>
                  </a:lnTo>
                  <a:lnTo>
                    <a:pt x="0" y="325374"/>
                  </a:lnTo>
                  <a:moveTo>
                    <a:pt x="50800" y="325374"/>
                  </a:moveTo>
                  <a:lnTo>
                    <a:pt x="50800" y="1525397"/>
                  </a:lnTo>
                  <a:lnTo>
                    <a:pt x="25400" y="1525397"/>
                  </a:lnTo>
                  <a:lnTo>
                    <a:pt x="50800" y="1525397"/>
                  </a:lnTo>
                  <a:cubicBezTo>
                    <a:pt x="50800" y="1676400"/>
                    <a:pt x="176657" y="1799971"/>
                    <a:pt x="333248" y="1799971"/>
                  </a:cubicBezTo>
                  <a:lnTo>
                    <a:pt x="23232745" y="1799971"/>
                  </a:lnTo>
                  <a:cubicBezTo>
                    <a:pt x="23389335" y="1799971"/>
                    <a:pt x="23515193" y="1676400"/>
                    <a:pt x="23515193" y="1525397"/>
                  </a:cubicBezTo>
                  <a:lnTo>
                    <a:pt x="23515193" y="325374"/>
                  </a:lnTo>
                  <a:cubicBezTo>
                    <a:pt x="23515193" y="174371"/>
                    <a:pt x="23389335" y="50800"/>
                    <a:pt x="23232745" y="50800"/>
                  </a:cubicBezTo>
                  <a:lnTo>
                    <a:pt x="333248" y="50800"/>
                  </a:lnTo>
                  <a:lnTo>
                    <a:pt x="333248" y="25400"/>
                  </a:lnTo>
                  <a:lnTo>
                    <a:pt x="333248" y="50800"/>
                  </a:lnTo>
                  <a:cubicBezTo>
                    <a:pt x="176657" y="50800"/>
                    <a:pt x="50800" y="174371"/>
                    <a:pt x="50800" y="325374"/>
                  </a:cubicBezTo>
                  <a:close/>
                </a:path>
              </a:pathLst>
            </a:custGeom>
            <a:solidFill>
              <a:srgbClr val="564B51"/>
            </a:solidFill>
          </p:spPr>
        </p:sp>
        <p:sp>
          <p:nvSpPr>
            <p:cNvPr id="5" name="TextBox 5"/>
            <p:cNvSpPr txBox="1"/>
            <p:nvPr/>
          </p:nvSpPr>
          <p:spPr>
            <a:xfrm>
              <a:off x="0" y="-19050"/>
              <a:ext cx="23566000" cy="1869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SEN Code of Practice</a:t>
              </a:r>
            </a:p>
          </p:txBody>
        </p:sp>
      </p:grpSp>
      <p:sp>
        <p:nvSpPr>
          <p:cNvPr id="6" name="TextBox 6"/>
          <p:cNvSpPr txBox="1"/>
          <p:nvPr/>
        </p:nvSpPr>
        <p:spPr>
          <a:xfrm>
            <a:off x="450748" y="2756099"/>
            <a:ext cx="17295358" cy="7381875"/>
          </a:xfrm>
          <a:prstGeom prst="rect">
            <a:avLst/>
          </a:prstGeom>
        </p:spPr>
        <p:txBody>
          <a:bodyPr lIns="0" tIns="0" rIns="0" bIns="0" rtlCol="0" anchor="t">
            <a:spAutoFit/>
          </a:bodyPr>
          <a:lstStyle/>
          <a:p>
            <a:pPr algn="l">
              <a:lnSpc>
                <a:spcPts val="3600"/>
              </a:lnSpc>
            </a:pPr>
            <a:r>
              <a:rPr lang="en-US" sz="3000">
                <a:solidFill>
                  <a:srgbClr val="564B51"/>
                </a:solidFill>
                <a:latin typeface="Arial"/>
              </a:rPr>
              <a:t>This statutory code contains:</a:t>
            </a:r>
          </a:p>
          <a:p>
            <a:pPr marL="542925" lvl="1" indent="-271462" algn="l">
              <a:lnSpc>
                <a:spcPts val="3600"/>
              </a:lnSpc>
              <a:buFont typeface="Arial"/>
              <a:buChar char="•"/>
            </a:pPr>
            <a:r>
              <a:rPr lang="en-US" sz="3000">
                <a:solidFill>
                  <a:srgbClr val="564B51"/>
                </a:solidFill>
                <a:latin typeface="Arial"/>
              </a:rPr>
              <a:t>"details of legal requirements that you must follow without exception</a:t>
            </a:r>
          </a:p>
          <a:p>
            <a:pPr marL="542925" lvl="1" indent="-271462" algn="l">
              <a:lnSpc>
                <a:spcPts val="3600"/>
              </a:lnSpc>
              <a:buFont typeface="Arial"/>
              <a:buChar char="•"/>
            </a:pPr>
            <a:r>
              <a:rPr lang="en-US" sz="3000">
                <a:solidFill>
                  <a:srgbClr val="564B51"/>
                </a:solidFill>
                <a:latin typeface="Arial"/>
              </a:rPr>
              <a:t>statutory guidance that you must follow by law unless there's a good reason not to"</a:t>
            </a:r>
          </a:p>
          <a:p>
            <a:pPr marL="542925" lvl="1" indent="-271462" algn="l">
              <a:lnSpc>
                <a:spcPts val="3600"/>
              </a:lnSpc>
            </a:pPr>
            <a:endParaRPr lang="en-US" sz="3000">
              <a:solidFill>
                <a:srgbClr val="564B51"/>
              </a:solidFill>
              <a:latin typeface="Arial"/>
            </a:endParaRPr>
          </a:p>
          <a:p>
            <a:pPr marL="542925" lvl="1" indent="-271462" algn="l">
              <a:lnSpc>
                <a:spcPts val="3600"/>
              </a:lnSpc>
            </a:pPr>
            <a:r>
              <a:rPr lang="en-US" sz="3000">
                <a:solidFill>
                  <a:srgbClr val="564B51"/>
                </a:solidFill>
                <a:latin typeface="Arial"/>
              </a:rPr>
              <a:t>It explains the duties of local authorities, health agencies, schools and colleges to provide for those with special educational needs under part 3 of the Children and Families Act 2014.</a:t>
            </a:r>
          </a:p>
          <a:p>
            <a:pPr marL="542925" lvl="1" indent="-271462" algn="l">
              <a:lnSpc>
                <a:spcPts val="3600"/>
              </a:lnSpc>
            </a:pPr>
            <a:endParaRPr lang="en-US" sz="3000">
              <a:solidFill>
                <a:srgbClr val="564B51"/>
              </a:solidFill>
              <a:latin typeface="Arial"/>
            </a:endParaRPr>
          </a:p>
          <a:p>
            <a:pPr marL="542925" lvl="1" indent="-271462" algn="l">
              <a:lnSpc>
                <a:spcPts val="3600"/>
              </a:lnSpc>
            </a:pPr>
            <a:r>
              <a:rPr lang="en-US" sz="3000">
                <a:solidFill>
                  <a:srgbClr val="564B51"/>
                </a:solidFill>
                <a:latin typeface="Arial Bold"/>
              </a:rPr>
              <a:t>In relation to Curriculum it says: </a:t>
            </a:r>
          </a:p>
          <a:p>
            <a:pPr marL="542925" lvl="1" indent="-271462" algn="l">
              <a:lnSpc>
                <a:spcPts val="3600"/>
              </a:lnSpc>
            </a:pPr>
            <a:r>
              <a:rPr lang="en-US" sz="3000">
                <a:solidFill>
                  <a:srgbClr val="564B51"/>
                </a:solidFill>
                <a:latin typeface="Arial"/>
              </a:rPr>
              <a:t> “All pupils should have access to a broad and balanced curriculum. The National Curriculum Inclusion Statement states that teachers should set high expectations for every pupil, whatever their prior attainment. Teachers should use appropriate assessment to set targets which are deliberately ambitious. Potential areas of difficulty should be identified and addressed at the outset. Lessons should be planned to address potential areas of difficulty and to remove barriers to pupil achievement. In many cases, such planning will mean that pupils with SEN and disabilities will be able to study the full national curriculum.” (p94)</a:t>
            </a:r>
          </a:p>
          <a:p>
            <a:pPr marL="542925" lvl="1" indent="-271462" algn="l">
              <a:lnSpc>
                <a:spcPts val="3600"/>
              </a:lnSpc>
            </a:pPr>
            <a:endParaRPr lang="en-US" sz="3000">
              <a:solidFill>
                <a:srgbClr val="564B51"/>
              </a:solidFill>
              <a:latin typeface="Arial"/>
            </a:endParaRPr>
          </a:p>
        </p:txBody>
      </p:sp>
      <p:sp>
        <p:nvSpPr>
          <p:cNvPr id="7" name="TextBox 7"/>
          <p:cNvSpPr txBox="1"/>
          <p:nvPr/>
        </p:nvSpPr>
        <p:spPr>
          <a:xfrm>
            <a:off x="450749" y="9823429"/>
            <a:ext cx="17560816" cy="417851"/>
          </a:xfrm>
          <a:prstGeom prst="rect">
            <a:avLst/>
          </a:prstGeom>
        </p:spPr>
        <p:txBody>
          <a:bodyPr lIns="0" tIns="0" rIns="0" bIns="0" rtlCol="0" anchor="t">
            <a:spAutoFit/>
          </a:bodyPr>
          <a:lstStyle/>
          <a:p>
            <a:pPr algn="l">
              <a:lnSpc>
                <a:spcPts val="2520"/>
              </a:lnSpc>
            </a:pPr>
            <a:r>
              <a:rPr lang="en-US" sz="2100">
                <a:solidFill>
                  <a:srgbClr val="564B51"/>
                </a:solidFill>
                <a:latin typeface="Arial"/>
              </a:rPr>
              <a:t>For more information on the SEN Code of Practice click here: </a:t>
            </a:r>
            <a:r>
              <a:rPr lang="en-US" sz="2100" u="sng">
                <a:solidFill>
                  <a:srgbClr val="EC606C"/>
                </a:solidFill>
                <a:latin typeface="Arial"/>
                <a:hlinkClick r:id="rId2" tooltip="https://www.gov.uk/government/publications/send-code-of-practice-0-to-25"/>
              </a:rPr>
              <a:t>https://www.gov.uk/government/publications/send-code-of-practice-0-to-25</a:t>
            </a:r>
            <a:r>
              <a:rPr lang="en-US" sz="2100">
                <a:solidFill>
                  <a:srgbClr val="000000"/>
                </a:solidFill>
                <a:latin typeface="Arial"/>
              </a:rPr>
              <a:t> </a:t>
            </a:r>
          </a:p>
        </p:txBody>
      </p:sp>
      <p:sp>
        <p:nvSpPr>
          <p:cNvPr id="8" name="TextBox 8"/>
          <p:cNvSpPr txBox="1"/>
          <p:nvPr/>
        </p:nvSpPr>
        <p:spPr>
          <a:xfrm>
            <a:off x="324663" y="376771"/>
            <a:ext cx="10352810" cy="795248"/>
          </a:xfrm>
          <a:prstGeom prst="rect">
            <a:avLst/>
          </a:prstGeom>
        </p:spPr>
        <p:txBody>
          <a:bodyPr lIns="0" tIns="0" rIns="0" bIns="0" rtlCol="0" anchor="t">
            <a:spAutoFit/>
          </a:bodyPr>
          <a:lstStyle/>
          <a:p>
            <a:pPr algn="l">
              <a:lnSpc>
                <a:spcPts val="5759"/>
              </a:lnSpc>
            </a:pPr>
            <a:r>
              <a:rPr lang="en-US" sz="4800">
                <a:solidFill>
                  <a:srgbClr val="463978"/>
                </a:solidFill>
                <a:latin typeface="Garamond Bold"/>
              </a:rPr>
              <a:t>Surpass statutory expectations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61020" y="1343025"/>
            <a:ext cx="17490802" cy="1388100"/>
            <a:chOff x="0" y="0"/>
            <a:chExt cx="23321070" cy="1850800"/>
          </a:xfrm>
        </p:grpSpPr>
        <p:sp>
          <p:nvSpPr>
            <p:cNvPr id="3" name="Freeform 3"/>
            <p:cNvSpPr/>
            <p:nvPr/>
          </p:nvSpPr>
          <p:spPr>
            <a:xfrm>
              <a:off x="25400" y="25400"/>
              <a:ext cx="23270336" cy="1799971"/>
            </a:xfrm>
            <a:custGeom>
              <a:avLst/>
              <a:gdLst/>
              <a:ahLst/>
              <a:cxnLst/>
              <a:rect l="l" t="t" r="r" b="b"/>
              <a:pathLst>
                <a:path w="23270336" h="1799971">
                  <a:moveTo>
                    <a:pt x="0" y="299974"/>
                  </a:moveTo>
                  <a:cubicBezTo>
                    <a:pt x="0" y="134366"/>
                    <a:pt x="137795" y="0"/>
                    <a:pt x="307848" y="0"/>
                  </a:cubicBezTo>
                  <a:lnTo>
                    <a:pt x="22962488" y="0"/>
                  </a:lnTo>
                  <a:cubicBezTo>
                    <a:pt x="23132542" y="0"/>
                    <a:pt x="23270336" y="134366"/>
                    <a:pt x="23270336" y="299974"/>
                  </a:cubicBezTo>
                  <a:lnTo>
                    <a:pt x="23270336" y="1499997"/>
                  </a:lnTo>
                  <a:cubicBezTo>
                    <a:pt x="23270336" y="1665732"/>
                    <a:pt x="23132542" y="1799971"/>
                    <a:pt x="22962488" y="1799971"/>
                  </a:cubicBezTo>
                  <a:lnTo>
                    <a:pt x="307848" y="1799971"/>
                  </a:lnTo>
                  <a:cubicBezTo>
                    <a:pt x="137795" y="1799971"/>
                    <a:pt x="0" y="1665732"/>
                    <a:pt x="0" y="1499997"/>
                  </a:cubicBezTo>
                  <a:close/>
                </a:path>
              </a:pathLst>
            </a:custGeom>
            <a:solidFill>
              <a:srgbClr val="463978"/>
            </a:solidFill>
          </p:spPr>
        </p:sp>
        <p:sp>
          <p:nvSpPr>
            <p:cNvPr id="4" name="Freeform 4"/>
            <p:cNvSpPr/>
            <p:nvPr/>
          </p:nvSpPr>
          <p:spPr>
            <a:xfrm>
              <a:off x="0" y="0"/>
              <a:ext cx="23321136" cy="1850771"/>
            </a:xfrm>
            <a:custGeom>
              <a:avLst/>
              <a:gdLst/>
              <a:ahLst/>
              <a:cxnLst/>
              <a:rect l="l" t="t" r="r" b="b"/>
              <a:pathLst>
                <a:path w="23321136" h="1850771">
                  <a:moveTo>
                    <a:pt x="0" y="325374"/>
                  </a:moveTo>
                  <a:cubicBezTo>
                    <a:pt x="0" y="145034"/>
                    <a:pt x="149860" y="0"/>
                    <a:pt x="333248" y="0"/>
                  </a:cubicBezTo>
                  <a:lnTo>
                    <a:pt x="22987888" y="0"/>
                  </a:lnTo>
                  <a:lnTo>
                    <a:pt x="22987888" y="25400"/>
                  </a:lnTo>
                  <a:lnTo>
                    <a:pt x="22987888" y="0"/>
                  </a:lnTo>
                  <a:cubicBezTo>
                    <a:pt x="23171277" y="0"/>
                    <a:pt x="23321136" y="145034"/>
                    <a:pt x="23321136" y="325374"/>
                  </a:cubicBezTo>
                  <a:lnTo>
                    <a:pt x="23295736" y="325374"/>
                  </a:lnTo>
                  <a:lnTo>
                    <a:pt x="23321136" y="325374"/>
                  </a:lnTo>
                  <a:lnTo>
                    <a:pt x="23321136" y="1525397"/>
                  </a:lnTo>
                  <a:lnTo>
                    <a:pt x="23295736" y="1525397"/>
                  </a:lnTo>
                  <a:lnTo>
                    <a:pt x="23321136" y="1525397"/>
                  </a:lnTo>
                  <a:cubicBezTo>
                    <a:pt x="23321136" y="1705737"/>
                    <a:pt x="23171277" y="1850771"/>
                    <a:pt x="22987888" y="1850771"/>
                  </a:cubicBezTo>
                  <a:lnTo>
                    <a:pt x="22987888" y="1825371"/>
                  </a:lnTo>
                  <a:lnTo>
                    <a:pt x="22987888" y="1850771"/>
                  </a:lnTo>
                  <a:lnTo>
                    <a:pt x="333248" y="1850771"/>
                  </a:lnTo>
                  <a:lnTo>
                    <a:pt x="333248" y="1825371"/>
                  </a:lnTo>
                  <a:lnTo>
                    <a:pt x="333248" y="1850771"/>
                  </a:lnTo>
                  <a:cubicBezTo>
                    <a:pt x="149860" y="1850771"/>
                    <a:pt x="0" y="1705737"/>
                    <a:pt x="0" y="1525397"/>
                  </a:cubicBezTo>
                  <a:lnTo>
                    <a:pt x="0" y="325374"/>
                  </a:lnTo>
                  <a:lnTo>
                    <a:pt x="25400" y="325374"/>
                  </a:lnTo>
                  <a:lnTo>
                    <a:pt x="0" y="325374"/>
                  </a:lnTo>
                  <a:moveTo>
                    <a:pt x="50800" y="325374"/>
                  </a:moveTo>
                  <a:lnTo>
                    <a:pt x="50800" y="1525397"/>
                  </a:lnTo>
                  <a:lnTo>
                    <a:pt x="25400" y="1525397"/>
                  </a:lnTo>
                  <a:lnTo>
                    <a:pt x="50800" y="1525397"/>
                  </a:lnTo>
                  <a:cubicBezTo>
                    <a:pt x="50800" y="1676400"/>
                    <a:pt x="176657" y="1799971"/>
                    <a:pt x="333248" y="1799971"/>
                  </a:cubicBezTo>
                  <a:lnTo>
                    <a:pt x="22987888" y="1799971"/>
                  </a:lnTo>
                  <a:cubicBezTo>
                    <a:pt x="23144479" y="1799971"/>
                    <a:pt x="23270336" y="1676400"/>
                    <a:pt x="23270336" y="1525397"/>
                  </a:cubicBezTo>
                  <a:lnTo>
                    <a:pt x="23270336" y="325374"/>
                  </a:lnTo>
                  <a:cubicBezTo>
                    <a:pt x="23270336" y="174371"/>
                    <a:pt x="23144479" y="50800"/>
                    <a:pt x="22987888" y="50800"/>
                  </a:cubicBezTo>
                  <a:lnTo>
                    <a:pt x="333248" y="50800"/>
                  </a:lnTo>
                  <a:lnTo>
                    <a:pt x="333248" y="25400"/>
                  </a:lnTo>
                  <a:lnTo>
                    <a:pt x="333248" y="50800"/>
                  </a:lnTo>
                  <a:cubicBezTo>
                    <a:pt x="176657" y="50800"/>
                    <a:pt x="50800" y="174371"/>
                    <a:pt x="50800" y="325374"/>
                  </a:cubicBezTo>
                  <a:close/>
                </a:path>
              </a:pathLst>
            </a:custGeom>
            <a:solidFill>
              <a:srgbClr val="2B2629"/>
            </a:solidFill>
          </p:spPr>
        </p:sp>
        <p:sp>
          <p:nvSpPr>
            <p:cNvPr id="5" name="TextBox 5"/>
            <p:cNvSpPr txBox="1"/>
            <p:nvPr/>
          </p:nvSpPr>
          <p:spPr>
            <a:xfrm>
              <a:off x="0" y="-19050"/>
              <a:ext cx="23321070" cy="1869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Pupil Premium</a:t>
              </a:r>
            </a:p>
          </p:txBody>
        </p:sp>
      </p:grpSp>
      <p:sp>
        <p:nvSpPr>
          <p:cNvPr id="6" name="TextBox 6"/>
          <p:cNvSpPr txBox="1"/>
          <p:nvPr/>
        </p:nvSpPr>
        <p:spPr>
          <a:xfrm>
            <a:off x="509088" y="2930952"/>
            <a:ext cx="17052994" cy="6115377"/>
          </a:xfrm>
          <a:prstGeom prst="rect">
            <a:avLst/>
          </a:prstGeom>
        </p:spPr>
        <p:txBody>
          <a:bodyPr lIns="0" tIns="0" rIns="0" bIns="0" rtlCol="0" anchor="t">
            <a:spAutoFit/>
          </a:bodyPr>
          <a:lstStyle/>
          <a:p>
            <a:pPr algn="l">
              <a:lnSpc>
                <a:spcPts val="3600"/>
              </a:lnSpc>
            </a:pPr>
            <a:r>
              <a:rPr lang="en-US" sz="3000">
                <a:solidFill>
                  <a:srgbClr val="564B51"/>
                </a:solidFill>
                <a:latin typeface="Arial"/>
              </a:rPr>
              <a:t>The DfE provide evidence to support leaders' decisions about the most effective ways your school can use the pupil premium.</a:t>
            </a:r>
          </a:p>
          <a:p>
            <a:pPr algn="l">
              <a:lnSpc>
                <a:spcPts val="3600"/>
              </a:lnSpc>
            </a:pPr>
            <a:endParaRPr lang="en-US" sz="3000">
              <a:solidFill>
                <a:srgbClr val="564B51"/>
              </a:solidFill>
              <a:latin typeface="Arial"/>
            </a:endParaRPr>
          </a:p>
          <a:p>
            <a:pPr algn="l">
              <a:lnSpc>
                <a:spcPts val="3600"/>
              </a:lnSpc>
            </a:pPr>
            <a:r>
              <a:rPr lang="en-US" sz="3000">
                <a:solidFill>
                  <a:srgbClr val="564B51"/>
                </a:solidFill>
                <a:latin typeface="Arial"/>
              </a:rPr>
              <a:t>You do not have to follow their advice, except where there’s a legal requirement, such as:</a:t>
            </a:r>
          </a:p>
          <a:p>
            <a:pPr algn="l">
              <a:lnSpc>
                <a:spcPts val="3600"/>
              </a:lnSpc>
            </a:pPr>
            <a:endParaRPr lang="en-US" sz="3000">
              <a:solidFill>
                <a:srgbClr val="564B51"/>
              </a:solidFill>
              <a:latin typeface="Arial"/>
            </a:endParaRPr>
          </a:p>
          <a:p>
            <a:pPr marL="542925" lvl="1" indent="-271462" algn="l">
              <a:lnSpc>
                <a:spcPts val="3600"/>
              </a:lnSpc>
              <a:buFont typeface="Arial"/>
              <a:buChar char="•"/>
            </a:pPr>
            <a:r>
              <a:rPr lang="en-US" sz="3000">
                <a:solidFill>
                  <a:srgbClr val="564B51"/>
                </a:solidFill>
                <a:latin typeface="Arial"/>
              </a:rPr>
              <a:t> regulations</a:t>
            </a:r>
          </a:p>
          <a:p>
            <a:pPr marL="542925" lvl="1" indent="-271462" algn="l">
              <a:lnSpc>
                <a:spcPts val="3600"/>
              </a:lnSpc>
              <a:buFont typeface="Arial"/>
              <a:buChar char="•"/>
            </a:pPr>
            <a:r>
              <a:rPr lang="en-US" sz="3000">
                <a:solidFill>
                  <a:srgbClr val="564B51"/>
                </a:solidFill>
                <a:latin typeface="Arial"/>
              </a:rPr>
              <a:t> funding agreements</a:t>
            </a:r>
          </a:p>
          <a:p>
            <a:pPr marL="542925" lvl="1" indent="-271462" algn="l">
              <a:lnSpc>
                <a:spcPts val="3600"/>
              </a:lnSpc>
              <a:buFont typeface="Arial"/>
              <a:buChar char="•"/>
            </a:pPr>
            <a:r>
              <a:rPr lang="en-US" sz="3000">
                <a:solidFill>
                  <a:srgbClr val="564B51"/>
                </a:solidFill>
                <a:latin typeface="Arial"/>
              </a:rPr>
              <a:t> the conditions of grant</a:t>
            </a:r>
          </a:p>
          <a:p>
            <a:pPr marL="542925" lvl="1" indent="-271462" algn="l">
              <a:lnSpc>
                <a:spcPts val="3600"/>
              </a:lnSpc>
              <a:buFont typeface="Arial"/>
              <a:buChar char="•"/>
            </a:pPr>
            <a:r>
              <a:rPr lang="en-US" sz="3000">
                <a:solidFill>
                  <a:srgbClr val="564B51"/>
                </a:solidFill>
                <a:latin typeface="Arial"/>
              </a:rPr>
              <a:t> reporting</a:t>
            </a:r>
          </a:p>
          <a:p>
            <a:pPr marL="542925" lvl="1" indent="-271462" algn="l">
              <a:lnSpc>
                <a:spcPts val="3600"/>
              </a:lnSpc>
              <a:buFont typeface="Arial"/>
              <a:buChar char="•"/>
            </a:pPr>
            <a:r>
              <a:rPr lang="en-US" sz="3000">
                <a:solidFill>
                  <a:srgbClr val="564B51"/>
                </a:solidFill>
                <a:latin typeface="Arial"/>
              </a:rPr>
              <a:t> overpayments</a:t>
            </a:r>
          </a:p>
          <a:p>
            <a:pPr marL="542925" lvl="1" indent="-271462" algn="l">
              <a:lnSpc>
                <a:spcPts val="3600"/>
              </a:lnSpc>
            </a:pPr>
            <a:endParaRPr lang="en-US" sz="3000">
              <a:solidFill>
                <a:srgbClr val="564B51"/>
              </a:solidFill>
              <a:latin typeface="Arial"/>
            </a:endParaRPr>
          </a:p>
          <a:p>
            <a:pPr marL="542925" lvl="1" indent="-271462" algn="l">
              <a:lnSpc>
                <a:spcPts val="3600"/>
              </a:lnSpc>
            </a:pPr>
            <a:r>
              <a:rPr lang="en-US" sz="3000">
                <a:solidFill>
                  <a:srgbClr val="564B51"/>
                </a:solidFill>
                <a:latin typeface="Arial"/>
              </a:rPr>
              <a:t>The National Foundation for Educational Research has </a:t>
            </a:r>
            <a:r>
              <a:rPr lang="en-US" sz="3000" u="sng">
                <a:solidFill>
                  <a:srgbClr val="564B51"/>
                </a:solidFill>
                <a:latin typeface="Arial"/>
                <a:hlinkClick r:id="rId2" tooltip="https://www.gov.uk/government/publications/supporting-the-attainment-of-disadvantaged-pupils"/>
              </a:rPr>
              <a:t>recommendations for school leaders on raising disadvantaged pupils’ attainment</a:t>
            </a:r>
            <a:r>
              <a:rPr lang="en-US" sz="3000">
                <a:solidFill>
                  <a:srgbClr val="564B51"/>
                </a:solidFill>
                <a:latin typeface="Arial"/>
              </a:rPr>
              <a:t>.</a:t>
            </a:r>
          </a:p>
        </p:txBody>
      </p:sp>
      <p:sp>
        <p:nvSpPr>
          <p:cNvPr id="7" name="TextBox 7"/>
          <p:cNvSpPr txBox="1"/>
          <p:nvPr/>
        </p:nvSpPr>
        <p:spPr>
          <a:xfrm>
            <a:off x="651676" y="9329977"/>
            <a:ext cx="16576998" cy="741015"/>
          </a:xfrm>
          <a:prstGeom prst="rect">
            <a:avLst/>
          </a:prstGeom>
        </p:spPr>
        <p:txBody>
          <a:bodyPr lIns="0" tIns="0" rIns="0" bIns="0" rtlCol="0" anchor="t">
            <a:spAutoFit/>
          </a:bodyPr>
          <a:lstStyle/>
          <a:p>
            <a:pPr algn="l">
              <a:lnSpc>
                <a:spcPts val="2520"/>
              </a:lnSpc>
            </a:pPr>
            <a:r>
              <a:rPr lang="en-US" sz="2100">
                <a:solidFill>
                  <a:srgbClr val="000000"/>
                </a:solidFill>
                <a:latin typeface="Arial"/>
              </a:rPr>
              <a:t>More information can be found here: </a:t>
            </a:r>
            <a:r>
              <a:rPr lang="en-US" sz="2100" u="sng">
                <a:solidFill>
                  <a:srgbClr val="EC606C"/>
                </a:solidFill>
                <a:latin typeface="Arial"/>
                <a:hlinkClick r:id="rId3" tooltip="https://www.gov.uk/guidance/pupil-premium-effective-use-and-accountability#effective-use-of-funding"/>
              </a:rPr>
              <a:t>https://www.gov.uk/guidance/pupil-premium-effective-use-and-accountability#effective-use-of-funding</a:t>
            </a:r>
            <a:r>
              <a:rPr lang="en-US" sz="2100">
                <a:solidFill>
                  <a:srgbClr val="000000"/>
                </a:solidFill>
                <a:latin typeface="Arial"/>
              </a:rPr>
              <a:t> </a:t>
            </a:r>
          </a:p>
          <a:p>
            <a:pPr algn="l">
              <a:lnSpc>
                <a:spcPts val="2520"/>
              </a:lnSpc>
            </a:pPr>
            <a:r>
              <a:rPr lang="en-US" sz="2100">
                <a:solidFill>
                  <a:srgbClr val="000000"/>
                </a:solidFill>
                <a:latin typeface="Arial"/>
              </a:rPr>
              <a:t> </a:t>
            </a:r>
          </a:p>
        </p:txBody>
      </p:sp>
      <p:sp>
        <p:nvSpPr>
          <p:cNvPr id="8" name="TextBox 8"/>
          <p:cNvSpPr txBox="1"/>
          <p:nvPr/>
        </p:nvSpPr>
        <p:spPr>
          <a:xfrm>
            <a:off x="324663" y="376771"/>
            <a:ext cx="10352810" cy="795248"/>
          </a:xfrm>
          <a:prstGeom prst="rect">
            <a:avLst/>
          </a:prstGeom>
        </p:spPr>
        <p:txBody>
          <a:bodyPr lIns="0" tIns="0" rIns="0" bIns="0" rtlCol="0" anchor="t">
            <a:spAutoFit/>
          </a:bodyPr>
          <a:lstStyle/>
          <a:p>
            <a:pPr algn="l">
              <a:lnSpc>
                <a:spcPts val="5759"/>
              </a:lnSpc>
            </a:pPr>
            <a:r>
              <a:rPr lang="en-US" sz="4800">
                <a:solidFill>
                  <a:srgbClr val="6F30A0"/>
                </a:solidFill>
                <a:latin typeface="Garamond Bold"/>
              </a:rPr>
              <a:t>Surpass statutory expectations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21469" y="1370636"/>
            <a:ext cx="17622326" cy="1388100"/>
            <a:chOff x="0" y="0"/>
            <a:chExt cx="23496434" cy="1850800"/>
          </a:xfrm>
        </p:grpSpPr>
        <p:sp>
          <p:nvSpPr>
            <p:cNvPr id="3" name="Freeform 3"/>
            <p:cNvSpPr/>
            <p:nvPr/>
          </p:nvSpPr>
          <p:spPr>
            <a:xfrm>
              <a:off x="25400" y="25400"/>
              <a:ext cx="23445724" cy="1799971"/>
            </a:xfrm>
            <a:custGeom>
              <a:avLst/>
              <a:gdLst/>
              <a:ahLst/>
              <a:cxnLst/>
              <a:rect l="l" t="t" r="r" b="b"/>
              <a:pathLst>
                <a:path w="23445724" h="1799971">
                  <a:moveTo>
                    <a:pt x="0" y="299974"/>
                  </a:moveTo>
                  <a:cubicBezTo>
                    <a:pt x="0" y="134366"/>
                    <a:pt x="137795" y="0"/>
                    <a:pt x="307848" y="0"/>
                  </a:cubicBezTo>
                  <a:lnTo>
                    <a:pt x="23137876" y="0"/>
                  </a:lnTo>
                  <a:cubicBezTo>
                    <a:pt x="23307929" y="0"/>
                    <a:pt x="23445724" y="134366"/>
                    <a:pt x="23445724" y="299974"/>
                  </a:cubicBezTo>
                  <a:lnTo>
                    <a:pt x="23445724" y="1499997"/>
                  </a:lnTo>
                  <a:cubicBezTo>
                    <a:pt x="23445724" y="1665732"/>
                    <a:pt x="23307929" y="1799971"/>
                    <a:pt x="23137876" y="1799971"/>
                  </a:cubicBezTo>
                  <a:lnTo>
                    <a:pt x="307848" y="1799971"/>
                  </a:lnTo>
                  <a:cubicBezTo>
                    <a:pt x="137795" y="1799971"/>
                    <a:pt x="0" y="1665732"/>
                    <a:pt x="0" y="1499997"/>
                  </a:cubicBezTo>
                  <a:close/>
                </a:path>
              </a:pathLst>
            </a:custGeom>
            <a:solidFill>
              <a:srgbClr val="463978"/>
            </a:solidFill>
          </p:spPr>
        </p:sp>
        <p:sp>
          <p:nvSpPr>
            <p:cNvPr id="4" name="Freeform 4"/>
            <p:cNvSpPr/>
            <p:nvPr/>
          </p:nvSpPr>
          <p:spPr>
            <a:xfrm>
              <a:off x="0" y="0"/>
              <a:ext cx="23496524" cy="1850771"/>
            </a:xfrm>
            <a:custGeom>
              <a:avLst/>
              <a:gdLst/>
              <a:ahLst/>
              <a:cxnLst/>
              <a:rect l="l" t="t" r="r" b="b"/>
              <a:pathLst>
                <a:path w="23496524" h="1850771">
                  <a:moveTo>
                    <a:pt x="0" y="325374"/>
                  </a:moveTo>
                  <a:cubicBezTo>
                    <a:pt x="0" y="145034"/>
                    <a:pt x="149860" y="0"/>
                    <a:pt x="333248" y="0"/>
                  </a:cubicBezTo>
                  <a:lnTo>
                    <a:pt x="23163276" y="0"/>
                  </a:lnTo>
                  <a:lnTo>
                    <a:pt x="23163276" y="25400"/>
                  </a:lnTo>
                  <a:lnTo>
                    <a:pt x="23163276" y="0"/>
                  </a:lnTo>
                  <a:cubicBezTo>
                    <a:pt x="23346665" y="0"/>
                    <a:pt x="23496524" y="145034"/>
                    <a:pt x="23496524" y="325374"/>
                  </a:cubicBezTo>
                  <a:lnTo>
                    <a:pt x="23471124" y="325374"/>
                  </a:lnTo>
                  <a:lnTo>
                    <a:pt x="23496524" y="325374"/>
                  </a:lnTo>
                  <a:lnTo>
                    <a:pt x="23496524" y="1525397"/>
                  </a:lnTo>
                  <a:lnTo>
                    <a:pt x="23471124" y="1525397"/>
                  </a:lnTo>
                  <a:lnTo>
                    <a:pt x="23496524" y="1525397"/>
                  </a:lnTo>
                  <a:cubicBezTo>
                    <a:pt x="23496524" y="1705737"/>
                    <a:pt x="23346665" y="1850771"/>
                    <a:pt x="23163276" y="1850771"/>
                  </a:cubicBezTo>
                  <a:lnTo>
                    <a:pt x="23163276" y="1825371"/>
                  </a:lnTo>
                  <a:lnTo>
                    <a:pt x="23163276" y="1850771"/>
                  </a:lnTo>
                  <a:lnTo>
                    <a:pt x="333248" y="1850771"/>
                  </a:lnTo>
                  <a:lnTo>
                    <a:pt x="333248" y="1825371"/>
                  </a:lnTo>
                  <a:lnTo>
                    <a:pt x="333248" y="1850771"/>
                  </a:lnTo>
                  <a:cubicBezTo>
                    <a:pt x="149860" y="1850771"/>
                    <a:pt x="0" y="1705737"/>
                    <a:pt x="0" y="1525397"/>
                  </a:cubicBezTo>
                  <a:lnTo>
                    <a:pt x="0" y="325374"/>
                  </a:lnTo>
                  <a:lnTo>
                    <a:pt x="25400" y="325374"/>
                  </a:lnTo>
                  <a:lnTo>
                    <a:pt x="0" y="325374"/>
                  </a:lnTo>
                  <a:moveTo>
                    <a:pt x="50800" y="325374"/>
                  </a:moveTo>
                  <a:lnTo>
                    <a:pt x="50800" y="1525397"/>
                  </a:lnTo>
                  <a:lnTo>
                    <a:pt x="25400" y="1525397"/>
                  </a:lnTo>
                  <a:lnTo>
                    <a:pt x="50800" y="1525397"/>
                  </a:lnTo>
                  <a:cubicBezTo>
                    <a:pt x="50800" y="1676400"/>
                    <a:pt x="176657" y="1799971"/>
                    <a:pt x="333248" y="1799971"/>
                  </a:cubicBezTo>
                  <a:lnTo>
                    <a:pt x="23163276" y="1799971"/>
                  </a:lnTo>
                  <a:cubicBezTo>
                    <a:pt x="23319867" y="1799971"/>
                    <a:pt x="23445724" y="1676400"/>
                    <a:pt x="23445724" y="1525397"/>
                  </a:cubicBezTo>
                  <a:lnTo>
                    <a:pt x="23445724" y="325374"/>
                  </a:lnTo>
                  <a:cubicBezTo>
                    <a:pt x="23445724" y="174371"/>
                    <a:pt x="23319867" y="50800"/>
                    <a:pt x="23163276" y="50800"/>
                  </a:cubicBezTo>
                  <a:lnTo>
                    <a:pt x="333248" y="50800"/>
                  </a:lnTo>
                  <a:lnTo>
                    <a:pt x="333248" y="25400"/>
                  </a:lnTo>
                  <a:lnTo>
                    <a:pt x="333248" y="50800"/>
                  </a:lnTo>
                  <a:cubicBezTo>
                    <a:pt x="176657" y="50800"/>
                    <a:pt x="50800" y="174371"/>
                    <a:pt x="50800" y="325374"/>
                  </a:cubicBezTo>
                  <a:close/>
                </a:path>
              </a:pathLst>
            </a:custGeom>
            <a:solidFill>
              <a:srgbClr val="000000"/>
            </a:solidFill>
          </p:spPr>
        </p:sp>
        <p:sp>
          <p:nvSpPr>
            <p:cNvPr id="5" name="TextBox 5"/>
            <p:cNvSpPr txBox="1"/>
            <p:nvPr/>
          </p:nvSpPr>
          <p:spPr>
            <a:xfrm>
              <a:off x="0" y="-19050"/>
              <a:ext cx="23496434" cy="1869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Early Years Foundation Stage Statutory Framework</a:t>
              </a:r>
            </a:p>
          </p:txBody>
        </p:sp>
      </p:grpSp>
      <p:sp>
        <p:nvSpPr>
          <p:cNvPr id="6" name="TextBox 6"/>
          <p:cNvSpPr txBox="1"/>
          <p:nvPr/>
        </p:nvSpPr>
        <p:spPr>
          <a:xfrm>
            <a:off x="324663" y="9341775"/>
            <a:ext cx="16516062" cy="741015"/>
          </a:xfrm>
          <a:prstGeom prst="rect">
            <a:avLst/>
          </a:prstGeom>
        </p:spPr>
        <p:txBody>
          <a:bodyPr lIns="0" tIns="0" rIns="0" bIns="0" rtlCol="0" anchor="t">
            <a:spAutoFit/>
          </a:bodyPr>
          <a:lstStyle/>
          <a:p>
            <a:pPr algn="l">
              <a:lnSpc>
                <a:spcPts val="2520"/>
              </a:lnSpc>
            </a:pPr>
            <a:r>
              <a:rPr lang="en-US" sz="2100">
                <a:solidFill>
                  <a:srgbClr val="000000"/>
                </a:solidFill>
                <a:latin typeface="Arial"/>
              </a:rPr>
              <a:t>For more information on Early Years Foundation Stage Statutory Framework click here: </a:t>
            </a:r>
            <a:r>
              <a:rPr lang="en-US" sz="2100" u="sng">
                <a:solidFill>
                  <a:srgbClr val="EC606C"/>
                </a:solidFill>
                <a:latin typeface="Arial"/>
                <a:hlinkClick r:id="rId2" tooltip="https://www.gov.uk/government/publications/early-years-foundation-stage-framework--2"/>
              </a:rPr>
              <a:t>Early years foundation stage (EYFS) statutory framework - GOV.UK (www.gov.uk)</a:t>
            </a:r>
            <a:r>
              <a:rPr lang="en-US" sz="2100">
                <a:solidFill>
                  <a:srgbClr val="000000"/>
                </a:solidFill>
                <a:latin typeface="Arial"/>
              </a:rPr>
              <a:t> </a:t>
            </a:r>
          </a:p>
        </p:txBody>
      </p:sp>
      <p:sp>
        <p:nvSpPr>
          <p:cNvPr id="7" name="TextBox 7"/>
          <p:cNvSpPr txBox="1"/>
          <p:nvPr/>
        </p:nvSpPr>
        <p:spPr>
          <a:xfrm>
            <a:off x="443326" y="2890677"/>
            <a:ext cx="17401346" cy="5653713"/>
          </a:xfrm>
          <a:prstGeom prst="rect">
            <a:avLst/>
          </a:prstGeom>
        </p:spPr>
        <p:txBody>
          <a:bodyPr lIns="0" tIns="0" rIns="0" bIns="0" rtlCol="0" anchor="t">
            <a:spAutoFit/>
          </a:bodyPr>
          <a:lstStyle/>
          <a:p>
            <a:pPr algn="l">
              <a:lnSpc>
                <a:spcPts val="3600"/>
              </a:lnSpc>
            </a:pPr>
            <a:r>
              <a:rPr lang="en-US" sz="3000">
                <a:solidFill>
                  <a:srgbClr val="564B51"/>
                </a:solidFill>
                <a:latin typeface="Arial"/>
              </a:rPr>
              <a:t>The Early Years Foundation Stage (EYFS) sets the standards that all early years providers must meet to ensure that children learn and develop well and are kept healthy and safe. It promotes teaching and learning to ensure children’s ‘school readiness’ and gives children the broad range of knowledge and skills that provide the right foundation for good future progress through school and life. </a:t>
            </a:r>
          </a:p>
          <a:p>
            <a:pPr algn="l">
              <a:lnSpc>
                <a:spcPts val="3600"/>
              </a:lnSpc>
            </a:pPr>
            <a:r>
              <a:rPr lang="en-US" sz="3000">
                <a:solidFill>
                  <a:srgbClr val="564B51"/>
                </a:solidFill>
                <a:latin typeface="Arial"/>
              </a:rPr>
              <a:t>The EYFS specifies requirements for learning and development and for safeguarding children and promoting their welfare. The </a:t>
            </a:r>
            <a:r>
              <a:rPr lang="en-US" sz="3000">
                <a:solidFill>
                  <a:srgbClr val="564B51"/>
                </a:solidFill>
                <a:latin typeface="Arial Bold"/>
              </a:rPr>
              <a:t>learning and development requirements </a:t>
            </a:r>
            <a:r>
              <a:rPr lang="en-US" sz="3000">
                <a:solidFill>
                  <a:srgbClr val="564B51"/>
                </a:solidFill>
                <a:latin typeface="Arial"/>
              </a:rPr>
              <a:t>cover: (1) the areas of learning and development which must shape activities and experiences for children in all early years settings; (2) the early learning goals that providers must help children work towards (the knowledge, skills and understanding children should have at the end of the academic year in which they turn five); (3) assessment arrangements for measuring progress (and requirements for reporting to parents and/or carers). The </a:t>
            </a:r>
            <a:r>
              <a:rPr lang="en-US" sz="3000">
                <a:solidFill>
                  <a:srgbClr val="564B51"/>
                </a:solidFill>
                <a:latin typeface="Arial Bold"/>
              </a:rPr>
              <a:t>safeguarding and welfare requirements </a:t>
            </a:r>
            <a:r>
              <a:rPr lang="en-US" sz="3000">
                <a:solidFill>
                  <a:srgbClr val="564B51"/>
                </a:solidFill>
                <a:latin typeface="Arial"/>
              </a:rPr>
              <a:t>cover the steps that providers must take to keep children safe and promote their welfare. </a:t>
            </a:r>
          </a:p>
        </p:txBody>
      </p:sp>
      <p:sp>
        <p:nvSpPr>
          <p:cNvPr id="8" name="TextBox 8"/>
          <p:cNvSpPr txBox="1"/>
          <p:nvPr/>
        </p:nvSpPr>
        <p:spPr>
          <a:xfrm>
            <a:off x="191498" y="462744"/>
            <a:ext cx="10352810" cy="795247"/>
          </a:xfrm>
          <a:prstGeom prst="rect">
            <a:avLst/>
          </a:prstGeom>
        </p:spPr>
        <p:txBody>
          <a:bodyPr lIns="0" tIns="0" rIns="0" bIns="0" rtlCol="0" anchor="t">
            <a:spAutoFit/>
          </a:bodyPr>
          <a:lstStyle/>
          <a:p>
            <a:pPr algn="l">
              <a:lnSpc>
                <a:spcPts val="5759"/>
              </a:lnSpc>
            </a:pPr>
            <a:r>
              <a:rPr lang="en-US" sz="4800">
                <a:solidFill>
                  <a:srgbClr val="6F30A0"/>
                </a:solidFill>
                <a:latin typeface="Garamond Bold"/>
              </a:rPr>
              <a:t>Surpass statutory expectations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21469" y="1343025"/>
            <a:ext cx="17512500" cy="1388100"/>
            <a:chOff x="0" y="0"/>
            <a:chExt cx="23350000" cy="1850800"/>
          </a:xfrm>
        </p:grpSpPr>
        <p:sp>
          <p:nvSpPr>
            <p:cNvPr id="3" name="Freeform 3"/>
            <p:cNvSpPr/>
            <p:nvPr/>
          </p:nvSpPr>
          <p:spPr>
            <a:xfrm>
              <a:off x="25400" y="25400"/>
              <a:ext cx="23299293" cy="1799971"/>
            </a:xfrm>
            <a:custGeom>
              <a:avLst/>
              <a:gdLst/>
              <a:ahLst/>
              <a:cxnLst/>
              <a:rect l="l" t="t" r="r" b="b"/>
              <a:pathLst>
                <a:path w="23299293" h="1799971">
                  <a:moveTo>
                    <a:pt x="0" y="299974"/>
                  </a:moveTo>
                  <a:cubicBezTo>
                    <a:pt x="0" y="134366"/>
                    <a:pt x="137795" y="0"/>
                    <a:pt x="307848" y="0"/>
                  </a:cubicBezTo>
                  <a:lnTo>
                    <a:pt x="22991445" y="0"/>
                  </a:lnTo>
                  <a:cubicBezTo>
                    <a:pt x="23161498" y="0"/>
                    <a:pt x="23299293" y="134366"/>
                    <a:pt x="23299293" y="299974"/>
                  </a:cubicBezTo>
                  <a:lnTo>
                    <a:pt x="23299293" y="1499997"/>
                  </a:lnTo>
                  <a:cubicBezTo>
                    <a:pt x="23299293" y="1665732"/>
                    <a:pt x="23161498" y="1799971"/>
                    <a:pt x="22991445" y="1799971"/>
                  </a:cubicBezTo>
                  <a:lnTo>
                    <a:pt x="307848" y="1799971"/>
                  </a:lnTo>
                  <a:cubicBezTo>
                    <a:pt x="137795" y="1799971"/>
                    <a:pt x="0" y="1665732"/>
                    <a:pt x="0" y="1499997"/>
                  </a:cubicBezTo>
                  <a:close/>
                </a:path>
              </a:pathLst>
            </a:custGeom>
            <a:solidFill>
              <a:srgbClr val="463978"/>
            </a:solidFill>
          </p:spPr>
        </p:sp>
        <p:sp>
          <p:nvSpPr>
            <p:cNvPr id="4" name="Freeform 4"/>
            <p:cNvSpPr/>
            <p:nvPr/>
          </p:nvSpPr>
          <p:spPr>
            <a:xfrm>
              <a:off x="0" y="0"/>
              <a:ext cx="23350093" cy="1850771"/>
            </a:xfrm>
            <a:custGeom>
              <a:avLst/>
              <a:gdLst/>
              <a:ahLst/>
              <a:cxnLst/>
              <a:rect l="l" t="t" r="r" b="b"/>
              <a:pathLst>
                <a:path w="23350093" h="1850771">
                  <a:moveTo>
                    <a:pt x="0" y="325374"/>
                  </a:moveTo>
                  <a:cubicBezTo>
                    <a:pt x="0" y="145034"/>
                    <a:pt x="149860" y="0"/>
                    <a:pt x="333248" y="0"/>
                  </a:cubicBezTo>
                  <a:lnTo>
                    <a:pt x="23016845" y="0"/>
                  </a:lnTo>
                  <a:lnTo>
                    <a:pt x="23016845" y="25400"/>
                  </a:lnTo>
                  <a:lnTo>
                    <a:pt x="23016845" y="0"/>
                  </a:lnTo>
                  <a:cubicBezTo>
                    <a:pt x="23200233" y="0"/>
                    <a:pt x="23350093" y="145034"/>
                    <a:pt x="23350093" y="325374"/>
                  </a:cubicBezTo>
                  <a:lnTo>
                    <a:pt x="23324693" y="325374"/>
                  </a:lnTo>
                  <a:lnTo>
                    <a:pt x="23350093" y="325374"/>
                  </a:lnTo>
                  <a:lnTo>
                    <a:pt x="23350093" y="1525397"/>
                  </a:lnTo>
                  <a:lnTo>
                    <a:pt x="23324693" y="1525397"/>
                  </a:lnTo>
                  <a:lnTo>
                    <a:pt x="23350093" y="1525397"/>
                  </a:lnTo>
                  <a:cubicBezTo>
                    <a:pt x="23350093" y="1705737"/>
                    <a:pt x="23200233" y="1850771"/>
                    <a:pt x="23016845" y="1850771"/>
                  </a:cubicBezTo>
                  <a:lnTo>
                    <a:pt x="23016845" y="1825371"/>
                  </a:lnTo>
                  <a:lnTo>
                    <a:pt x="23016845" y="1850771"/>
                  </a:lnTo>
                  <a:lnTo>
                    <a:pt x="333248" y="1850771"/>
                  </a:lnTo>
                  <a:lnTo>
                    <a:pt x="333248" y="1825371"/>
                  </a:lnTo>
                  <a:lnTo>
                    <a:pt x="333248" y="1850771"/>
                  </a:lnTo>
                  <a:cubicBezTo>
                    <a:pt x="149860" y="1850771"/>
                    <a:pt x="0" y="1705737"/>
                    <a:pt x="0" y="1525397"/>
                  </a:cubicBezTo>
                  <a:lnTo>
                    <a:pt x="0" y="325374"/>
                  </a:lnTo>
                  <a:lnTo>
                    <a:pt x="25400" y="325374"/>
                  </a:lnTo>
                  <a:lnTo>
                    <a:pt x="0" y="325374"/>
                  </a:lnTo>
                  <a:moveTo>
                    <a:pt x="50800" y="325374"/>
                  </a:moveTo>
                  <a:lnTo>
                    <a:pt x="50800" y="1525397"/>
                  </a:lnTo>
                  <a:lnTo>
                    <a:pt x="25400" y="1525397"/>
                  </a:lnTo>
                  <a:lnTo>
                    <a:pt x="50800" y="1525397"/>
                  </a:lnTo>
                  <a:cubicBezTo>
                    <a:pt x="50800" y="1676400"/>
                    <a:pt x="176657" y="1799971"/>
                    <a:pt x="333248" y="1799971"/>
                  </a:cubicBezTo>
                  <a:lnTo>
                    <a:pt x="23016845" y="1799971"/>
                  </a:lnTo>
                  <a:cubicBezTo>
                    <a:pt x="23173435" y="1799971"/>
                    <a:pt x="23299293" y="1676400"/>
                    <a:pt x="23299293" y="1525397"/>
                  </a:cubicBezTo>
                  <a:lnTo>
                    <a:pt x="23299293" y="325374"/>
                  </a:lnTo>
                  <a:cubicBezTo>
                    <a:pt x="23299293" y="174371"/>
                    <a:pt x="23173435" y="50800"/>
                    <a:pt x="23016845" y="50800"/>
                  </a:cubicBezTo>
                  <a:lnTo>
                    <a:pt x="333248" y="50800"/>
                  </a:lnTo>
                  <a:lnTo>
                    <a:pt x="333248" y="25400"/>
                  </a:lnTo>
                  <a:lnTo>
                    <a:pt x="333248" y="50800"/>
                  </a:lnTo>
                  <a:cubicBezTo>
                    <a:pt x="176657" y="50800"/>
                    <a:pt x="50800" y="174371"/>
                    <a:pt x="50800" y="325374"/>
                  </a:cubicBezTo>
                  <a:close/>
                </a:path>
              </a:pathLst>
            </a:custGeom>
            <a:solidFill>
              <a:srgbClr val="2B2629"/>
            </a:solidFill>
          </p:spPr>
        </p:sp>
        <p:sp>
          <p:nvSpPr>
            <p:cNvPr id="5" name="TextBox 5"/>
            <p:cNvSpPr txBox="1"/>
            <p:nvPr/>
          </p:nvSpPr>
          <p:spPr>
            <a:xfrm>
              <a:off x="0" y="-19050"/>
              <a:ext cx="23350000" cy="1869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Collective Worship</a:t>
              </a:r>
            </a:p>
          </p:txBody>
        </p:sp>
      </p:grpSp>
      <p:sp>
        <p:nvSpPr>
          <p:cNvPr id="6" name="TextBox 6"/>
          <p:cNvSpPr txBox="1"/>
          <p:nvPr/>
        </p:nvSpPr>
        <p:spPr>
          <a:xfrm>
            <a:off x="324663" y="3054267"/>
            <a:ext cx="17291520" cy="3807053"/>
          </a:xfrm>
          <a:prstGeom prst="rect">
            <a:avLst/>
          </a:prstGeom>
        </p:spPr>
        <p:txBody>
          <a:bodyPr lIns="0" tIns="0" rIns="0" bIns="0" rtlCol="0" anchor="t">
            <a:spAutoFit/>
          </a:bodyPr>
          <a:lstStyle/>
          <a:p>
            <a:pPr algn="l">
              <a:lnSpc>
                <a:spcPts val="3600"/>
              </a:lnSpc>
            </a:pPr>
            <a:r>
              <a:rPr lang="en-US" sz="3000">
                <a:solidFill>
                  <a:srgbClr val="564B51"/>
                </a:solidFill>
                <a:latin typeface="Arial"/>
              </a:rPr>
              <a:t>An academy’s funding agreement is drafted to mirror the requirements in legislation for acts of collective worship in local-authority-maintained schools. </a:t>
            </a:r>
            <a:r>
              <a:rPr lang="en-US" sz="3000">
                <a:solidFill>
                  <a:srgbClr val="564B51"/>
                </a:solidFill>
                <a:latin typeface="Arial Bold"/>
              </a:rPr>
              <a:t>Each pupil must take part in a daily act of collective worship unless they have been withdrawn by their parents, or if in the sixth form they have decided to withdraw themselves. This applies to academies with and without a religious designation.</a:t>
            </a:r>
          </a:p>
          <a:p>
            <a:pPr algn="l">
              <a:lnSpc>
                <a:spcPts val="3600"/>
              </a:lnSpc>
            </a:pPr>
            <a:endParaRPr lang="en-US" sz="3000">
              <a:solidFill>
                <a:srgbClr val="564B51"/>
              </a:solidFill>
              <a:latin typeface="Arial Bold"/>
            </a:endParaRPr>
          </a:p>
          <a:p>
            <a:pPr algn="l">
              <a:lnSpc>
                <a:spcPts val="3600"/>
              </a:lnSpc>
            </a:pPr>
            <a:endParaRPr lang="en-US" sz="3000">
              <a:solidFill>
                <a:srgbClr val="564B51"/>
              </a:solidFill>
              <a:latin typeface="Arial Bold"/>
            </a:endParaRPr>
          </a:p>
          <a:p>
            <a:pPr algn="l">
              <a:lnSpc>
                <a:spcPts val="3600"/>
              </a:lnSpc>
            </a:pPr>
            <a:endParaRPr lang="en-US" sz="3000">
              <a:solidFill>
                <a:srgbClr val="564B51"/>
              </a:solidFill>
              <a:latin typeface="Arial Bold"/>
            </a:endParaRPr>
          </a:p>
        </p:txBody>
      </p:sp>
      <p:sp>
        <p:nvSpPr>
          <p:cNvPr id="7" name="TextBox 7"/>
          <p:cNvSpPr txBox="1"/>
          <p:nvPr/>
        </p:nvSpPr>
        <p:spPr>
          <a:xfrm>
            <a:off x="378310" y="9253441"/>
            <a:ext cx="17184224" cy="741015"/>
          </a:xfrm>
          <a:prstGeom prst="rect">
            <a:avLst/>
          </a:prstGeom>
        </p:spPr>
        <p:txBody>
          <a:bodyPr lIns="0" tIns="0" rIns="0" bIns="0" rtlCol="0" anchor="t">
            <a:spAutoFit/>
          </a:bodyPr>
          <a:lstStyle/>
          <a:p>
            <a:pPr algn="l">
              <a:lnSpc>
                <a:spcPts val="2520"/>
              </a:lnSpc>
            </a:pPr>
            <a:r>
              <a:rPr lang="en-US" sz="2100">
                <a:solidFill>
                  <a:srgbClr val="000000"/>
                </a:solidFill>
                <a:latin typeface="Arial"/>
              </a:rPr>
              <a:t>More information can be found here: </a:t>
            </a:r>
            <a:r>
              <a:rPr lang="en-US" sz="2100" u="sng">
                <a:solidFill>
                  <a:srgbClr val="EC606C"/>
                </a:solidFill>
                <a:latin typeface="Arial"/>
                <a:hlinkClick r:id="rId2" tooltip="https://www.gov.uk/government/publications/re-and-collective-worship-in-academies-and-free-schools/religious-education-re-and-collective-worship-in-academies-and-free-schools"/>
              </a:rPr>
              <a:t>https://www.gov.uk/government/publications/re-and-collective-worship-in-academies-and-free-schools/religious-education-re-and-collective-worship-in-academies-and-free-schools</a:t>
            </a:r>
            <a:r>
              <a:rPr lang="en-US" sz="2100">
                <a:solidFill>
                  <a:srgbClr val="000000"/>
                </a:solidFill>
                <a:latin typeface="Arial"/>
              </a:rPr>
              <a:t> </a:t>
            </a:r>
          </a:p>
        </p:txBody>
      </p:sp>
      <p:sp>
        <p:nvSpPr>
          <p:cNvPr id="8" name="TextBox 8"/>
          <p:cNvSpPr txBox="1"/>
          <p:nvPr/>
        </p:nvSpPr>
        <p:spPr>
          <a:xfrm>
            <a:off x="324663" y="376771"/>
            <a:ext cx="10352810" cy="795248"/>
          </a:xfrm>
          <a:prstGeom prst="rect">
            <a:avLst/>
          </a:prstGeom>
        </p:spPr>
        <p:txBody>
          <a:bodyPr lIns="0" tIns="0" rIns="0" bIns="0" rtlCol="0" anchor="t">
            <a:spAutoFit/>
          </a:bodyPr>
          <a:lstStyle/>
          <a:p>
            <a:pPr algn="l">
              <a:lnSpc>
                <a:spcPts val="5759"/>
              </a:lnSpc>
            </a:pPr>
            <a:r>
              <a:rPr lang="en-US" sz="4800">
                <a:solidFill>
                  <a:srgbClr val="6F30A0"/>
                </a:solidFill>
                <a:latin typeface="Garamond Bold"/>
              </a:rPr>
              <a:t>Surpass statutory expectations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21468" y="1368976"/>
            <a:ext cx="17340490" cy="1388100"/>
            <a:chOff x="0" y="0"/>
            <a:chExt cx="23120654" cy="1850800"/>
          </a:xfrm>
        </p:grpSpPr>
        <p:sp>
          <p:nvSpPr>
            <p:cNvPr id="3" name="Freeform 3"/>
            <p:cNvSpPr/>
            <p:nvPr/>
          </p:nvSpPr>
          <p:spPr>
            <a:xfrm>
              <a:off x="25400" y="25400"/>
              <a:ext cx="23069931" cy="1799971"/>
            </a:xfrm>
            <a:custGeom>
              <a:avLst/>
              <a:gdLst/>
              <a:ahLst/>
              <a:cxnLst/>
              <a:rect l="l" t="t" r="r" b="b"/>
              <a:pathLst>
                <a:path w="23069931" h="1799971">
                  <a:moveTo>
                    <a:pt x="0" y="299974"/>
                  </a:moveTo>
                  <a:cubicBezTo>
                    <a:pt x="0" y="134366"/>
                    <a:pt x="137795" y="0"/>
                    <a:pt x="307848" y="0"/>
                  </a:cubicBezTo>
                  <a:lnTo>
                    <a:pt x="22762083" y="0"/>
                  </a:lnTo>
                  <a:cubicBezTo>
                    <a:pt x="22932137" y="0"/>
                    <a:pt x="23069931" y="134366"/>
                    <a:pt x="23069931" y="299974"/>
                  </a:cubicBezTo>
                  <a:lnTo>
                    <a:pt x="23069931" y="1499997"/>
                  </a:lnTo>
                  <a:cubicBezTo>
                    <a:pt x="23069931" y="1665732"/>
                    <a:pt x="22932137" y="1799971"/>
                    <a:pt x="22762083" y="1799971"/>
                  </a:cubicBezTo>
                  <a:lnTo>
                    <a:pt x="307848" y="1799971"/>
                  </a:lnTo>
                  <a:cubicBezTo>
                    <a:pt x="137795" y="1799971"/>
                    <a:pt x="0" y="1665732"/>
                    <a:pt x="0" y="1499997"/>
                  </a:cubicBezTo>
                  <a:close/>
                </a:path>
              </a:pathLst>
            </a:custGeom>
            <a:solidFill>
              <a:srgbClr val="463978"/>
            </a:solidFill>
          </p:spPr>
        </p:sp>
        <p:sp>
          <p:nvSpPr>
            <p:cNvPr id="4" name="Freeform 4"/>
            <p:cNvSpPr/>
            <p:nvPr/>
          </p:nvSpPr>
          <p:spPr>
            <a:xfrm>
              <a:off x="0" y="0"/>
              <a:ext cx="23120731" cy="1850771"/>
            </a:xfrm>
            <a:custGeom>
              <a:avLst/>
              <a:gdLst/>
              <a:ahLst/>
              <a:cxnLst/>
              <a:rect l="l" t="t" r="r" b="b"/>
              <a:pathLst>
                <a:path w="23120731" h="1850771">
                  <a:moveTo>
                    <a:pt x="0" y="325374"/>
                  </a:moveTo>
                  <a:cubicBezTo>
                    <a:pt x="0" y="145034"/>
                    <a:pt x="149733" y="0"/>
                    <a:pt x="333248" y="0"/>
                  </a:cubicBezTo>
                  <a:lnTo>
                    <a:pt x="22787483" y="0"/>
                  </a:lnTo>
                  <a:lnTo>
                    <a:pt x="22787483" y="25400"/>
                  </a:lnTo>
                  <a:lnTo>
                    <a:pt x="22787483" y="0"/>
                  </a:lnTo>
                  <a:cubicBezTo>
                    <a:pt x="22970871" y="0"/>
                    <a:pt x="23120731" y="145034"/>
                    <a:pt x="23120731" y="325374"/>
                  </a:cubicBezTo>
                  <a:lnTo>
                    <a:pt x="23095331" y="325374"/>
                  </a:lnTo>
                  <a:lnTo>
                    <a:pt x="23120731" y="325374"/>
                  </a:lnTo>
                  <a:lnTo>
                    <a:pt x="23120731" y="1525397"/>
                  </a:lnTo>
                  <a:lnTo>
                    <a:pt x="23095331" y="1525397"/>
                  </a:lnTo>
                  <a:lnTo>
                    <a:pt x="23120731" y="1525397"/>
                  </a:lnTo>
                  <a:cubicBezTo>
                    <a:pt x="23120731" y="1705737"/>
                    <a:pt x="22970998" y="1850771"/>
                    <a:pt x="22787483" y="1850771"/>
                  </a:cubicBezTo>
                  <a:lnTo>
                    <a:pt x="22787483" y="1825371"/>
                  </a:lnTo>
                  <a:lnTo>
                    <a:pt x="22787483" y="1850771"/>
                  </a:lnTo>
                  <a:lnTo>
                    <a:pt x="333248" y="1850771"/>
                  </a:lnTo>
                  <a:lnTo>
                    <a:pt x="333248" y="1825371"/>
                  </a:lnTo>
                  <a:lnTo>
                    <a:pt x="333248" y="1850771"/>
                  </a:lnTo>
                  <a:cubicBezTo>
                    <a:pt x="149733" y="1850771"/>
                    <a:pt x="0" y="1705737"/>
                    <a:pt x="0" y="1525397"/>
                  </a:cubicBezTo>
                  <a:lnTo>
                    <a:pt x="0" y="325374"/>
                  </a:lnTo>
                  <a:lnTo>
                    <a:pt x="25400" y="325374"/>
                  </a:lnTo>
                  <a:lnTo>
                    <a:pt x="0" y="325374"/>
                  </a:lnTo>
                  <a:moveTo>
                    <a:pt x="50800" y="325374"/>
                  </a:moveTo>
                  <a:lnTo>
                    <a:pt x="50800" y="1525397"/>
                  </a:lnTo>
                  <a:lnTo>
                    <a:pt x="25400" y="1525397"/>
                  </a:lnTo>
                  <a:lnTo>
                    <a:pt x="50800" y="1525397"/>
                  </a:lnTo>
                  <a:cubicBezTo>
                    <a:pt x="50800" y="1676400"/>
                    <a:pt x="176657" y="1799971"/>
                    <a:pt x="333248" y="1799971"/>
                  </a:cubicBezTo>
                  <a:lnTo>
                    <a:pt x="22787483" y="1799971"/>
                  </a:lnTo>
                  <a:cubicBezTo>
                    <a:pt x="22944074" y="1799971"/>
                    <a:pt x="23069931" y="1676400"/>
                    <a:pt x="23069931" y="1525397"/>
                  </a:cubicBezTo>
                  <a:lnTo>
                    <a:pt x="23069931" y="325374"/>
                  </a:lnTo>
                  <a:cubicBezTo>
                    <a:pt x="23069931" y="174371"/>
                    <a:pt x="22944074" y="50800"/>
                    <a:pt x="22787483" y="50800"/>
                  </a:cubicBezTo>
                  <a:lnTo>
                    <a:pt x="333248" y="50800"/>
                  </a:lnTo>
                  <a:lnTo>
                    <a:pt x="333248" y="25400"/>
                  </a:lnTo>
                  <a:lnTo>
                    <a:pt x="333248" y="50800"/>
                  </a:lnTo>
                  <a:cubicBezTo>
                    <a:pt x="176657" y="50800"/>
                    <a:pt x="50800" y="174371"/>
                    <a:pt x="50800" y="325374"/>
                  </a:cubicBezTo>
                  <a:close/>
                </a:path>
              </a:pathLst>
            </a:custGeom>
            <a:solidFill>
              <a:srgbClr val="2B2629"/>
            </a:solidFill>
          </p:spPr>
        </p:sp>
        <p:sp>
          <p:nvSpPr>
            <p:cNvPr id="5" name="TextBox 5"/>
            <p:cNvSpPr txBox="1"/>
            <p:nvPr/>
          </p:nvSpPr>
          <p:spPr>
            <a:xfrm>
              <a:off x="0" y="-19050"/>
              <a:ext cx="23120654" cy="1869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Religious Education</a:t>
              </a:r>
            </a:p>
          </p:txBody>
        </p:sp>
      </p:grpSp>
      <p:sp>
        <p:nvSpPr>
          <p:cNvPr id="6" name="TextBox 6"/>
          <p:cNvSpPr txBox="1"/>
          <p:nvPr/>
        </p:nvSpPr>
        <p:spPr>
          <a:xfrm>
            <a:off x="431960" y="3095479"/>
            <a:ext cx="17119509" cy="5192047"/>
          </a:xfrm>
          <a:prstGeom prst="rect">
            <a:avLst/>
          </a:prstGeom>
        </p:spPr>
        <p:txBody>
          <a:bodyPr lIns="0" tIns="0" rIns="0" bIns="0" rtlCol="0" anchor="t">
            <a:spAutoFit/>
          </a:bodyPr>
          <a:lstStyle/>
          <a:p>
            <a:pPr algn="l">
              <a:lnSpc>
                <a:spcPts val="3600"/>
              </a:lnSpc>
            </a:pPr>
            <a:r>
              <a:rPr lang="en-US" sz="3000">
                <a:solidFill>
                  <a:srgbClr val="564B51"/>
                </a:solidFill>
                <a:latin typeface="Arial"/>
              </a:rPr>
              <a:t>The funding agreement for an academy without a religious designation states that it must arrange for </a:t>
            </a:r>
            <a:r>
              <a:rPr lang="en-US" sz="3000">
                <a:solidFill>
                  <a:srgbClr val="564B51"/>
                </a:solidFill>
                <a:latin typeface="Arial Bold"/>
              </a:rPr>
              <a:t>Religious Education to be given to all pupils </a:t>
            </a:r>
            <a:r>
              <a:rPr lang="en-US" sz="3000">
                <a:solidFill>
                  <a:srgbClr val="564B51"/>
                </a:solidFill>
                <a:latin typeface="Arial"/>
              </a:rPr>
              <a:t>in accordance with the requirements for agreed syllabuses that are set out in section 375(3) of the Education Act 1996 and paragraph 5 of schedule 19 to the School Standards and Framework Act 1998. That is, it must reflect that ‘the religious traditions in Great Britain are, in the main, Christian whilst taking account of the teaching and practices of the other principal religions represented in Great Britain’.</a:t>
            </a:r>
          </a:p>
          <a:p>
            <a:pPr algn="l">
              <a:lnSpc>
                <a:spcPts val="3600"/>
              </a:lnSpc>
            </a:pPr>
            <a:endParaRPr lang="en-US" sz="3000">
              <a:solidFill>
                <a:srgbClr val="564B51"/>
              </a:solidFill>
              <a:latin typeface="Arial"/>
            </a:endParaRPr>
          </a:p>
          <a:p>
            <a:pPr algn="l">
              <a:lnSpc>
                <a:spcPts val="3600"/>
              </a:lnSpc>
            </a:pPr>
            <a:r>
              <a:rPr lang="en-US" sz="3000">
                <a:solidFill>
                  <a:srgbClr val="564B51"/>
                </a:solidFill>
                <a:latin typeface="Arial"/>
              </a:rPr>
              <a:t>An academy may choose to adopt a locally agreed syllabus, but is not required to. It may adopt a different area’s agreed syllabus or develop its own, as long as it meets the requirements for such a syllabus as above. Academies are accountable for the quality of their curricular provision including RE.</a:t>
            </a:r>
          </a:p>
        </p:txBody>
      </p:sp>
      <p:sp>
        <p:nvSpPr>
          <p:cNvPr id="7" name="TextBox 7"/>
          <p:cNvSpPr txBox="1"/>
          <p:nvPr/>
        </p:nvSpPr>
        <p:spPr>
          <a:xfrm>
            <a:off x="431958" y="9159689"/>
            <a:ext cx="17314544" cy="741015"/>
          </a:xfrm>
          <a:prstGeom prst="rect">
            <a:avLst/>
          </a:prstGeom>
        </p:spPr>
        <p:txBody>
          <a:bodyPr lIns="0" tIns="0" rIns="0" bIns="0" rtlCol="0" anchor="t">
            <a:spAutoFit/>
          </a:bodyPr>
          <a:lstStyle/>
          <a:p>
            <a:pPr algn="l">
              <a:lnSpc>
                <a:spcPts val="2520"/>
              </a:lnSpc>
            </a:pPr>
            <a:r>
              <a:rPr lang="en-US" sz="2100">
                <a:solidFill>
                  <a:srgbClr val="000000"/>
                </a:solidFill>
                <a:latin typeface="Arial"/>
              </a:rPr>
              <a:t>More information can be found here: </a:t>
            </a:r>
            <a:r>
              <a:rPr lang="en-US" sz="2100" u="sng">
                <a:solidFill>
                  <a:srgbClr val="EC606C"/>
                </a:solidFill>
                <a:latin typeface="Arial"/>
                <a:hlinkClick r:id="rId2" tooltip="https://www.gov.uk/government/publications/re-and-collective-worship-in-academies-and-free-schools/religious-education-re-and-collective-worship-in-academies-and-free-schools"/>
              </a:rPr>
              <a:t>https://www.gov.uk/government/publications/re-and-collective-worship-in-academies-and-free-schools/religious-education-re-and-collective-worship-in-academies-and-free-schools</a:t>
            </a:r>
            <a:r>
              <a:rPr lang="en-US" sz="2100">
                <a:solidFill>
                  <a:srgbClr val="000000"/>
                </a:solidFill>
                <a:latin typeface="Arial"/>
              </a:rPr>
              <a:t> </a:t>
            </a:r>
          </a:p>
        </p:txBody>
      </p:sp>
      <p:sp>
        <p:nvSpPr>
          <p:cNvPr id="8" name="TextBox 8"/>
          <p:cNvSpPr txBox="1"/>
          <p:nvPr/>
        </p:nvSpPr>
        <p:spPr>
          <a:xfrm>
            <a:off x="324663" y="376771"/>
            <a:ext cx="10352810" cy="795248"/>
          </a:xfrm>
          <a:prstGeom prst="rect">
            <a:avLst/>
          </a:prstGeom>
        </p:spPr>
        <p:txBody>
          <a:bodyPr lIns="0" tIns="0" rIns="0" bIns="0" rtlCol="0" anchor="t">
            <a:spAutoFit/>
          </a:bodyPr>
          <a:lstStyle/>
          <a:p>
            <a:pPr algn="l">
              <a:lnSpc>
                <a:spcPts val="5759"/>
              </a:lnSpc>
            </a:pPr>
            <a:r>
              <a:rPr lang="en-US" sz="4800">
                <a:solidFill>
                  <a:srgbClr val="6F30A0"/>
                </a:solidFill>
                <a:latin typeface="Garamond Bold"/>
              </a:rPr>
              <a:t>Surpass statutory expectations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21468" y="1368976"/>
            <a:ext cx="17340490" cy="1388100"/>
            <a:chOff x="0" y="0"/>
            <a:chExt cx="23120654" cy="1850800"/>
          </a:xfrm>
        </p:grpSpPr>
        <p:sp>
          <p:nvSpPr>
            <p:cNvPr id="3" name="Freeform 3"/>
            <p:cNvSpPr/>
            <p:nvPr/>
          </p:nvSpPr>
          <p:spPr>
            <a:xfrm>
              <a:off x="25400" y="25400"/>
              <a:ext cx="23069931" cy="1799971"/>
            </a:xfrm>
            <a:custGeom>
              <a:avLst/>
              <a:gdLst/>
              <a:ahLst/>
              <a:cxnLst/>
              <a:rect l="l" t="t" r="r" b="b"/>
              <a:pathLst>
                <a:path w="23069931" h="1799971">
                  <a:moveTo>
                    <a:pt x="0" y="299974"/>
                  </a:moveTo>
                  <a:cubicBezTo>
                    <a:pt x="0" y="134366"/>
                    <a:pt x="137795" y="0"/>
                    <a:pt x="307848" y="0"/>
                  </a:cubicBezTo>
                  <a:lnTo>
                    <a:pt x="22762083" y="0"/>
                  </a:lnTo>
                  <a:cubicBezTo>
                    <a:pt x="22932137" y="0"/>
                    <a:pt x="23069931" y="134366"/>
                    <a:pt x="23069931" y="299974"/>
                  </a:cubicBezTo>
                  <a:lnTo>
                    <a:pt x="23069931" y="1499997"/>
                  </a:lnTo>
                  <a:cubicBezTo>
                    <a:pt x="23069931" y="1665732"/>
                    <a:pt x="22932137" y="1799971"/>
                    <a:pt x="22762083" y="1799971"/>
                  </a:cubicBezTo>
                  <a:lnTo>
                    <a:pt x="307848" y="1799971"/>
                  </a:lnTo>
                  <a:cubicBezTo>
                    <a:pt x="137795" y="1799971"/>
                    <a:pt x="0" y="1665732"/>
                    <a:pt x="0" y="1499997"/>
                  </a:cubicBezTo>
                  <a:close/>
                </a:path>
              </a:pathLst>
            </a:custGeom>
            <a:solidFill>
              <a:srgbClr val="463978"/>
            </a:solidFill>
          </p:spPr>
        </p:sp>
        <p:sp>
          <p:nvSpPr>
            <p:cNvPr id="4" name="Freeform 4"/>
            <p:cNvSpPr/>
            <p:nvPr/>
          </p:nvSpPr>
          <p:spPr>
            <a:xfrm>
              <a:off x="0" y="0"/>
              <a:ext cx="23120731" cy="1850771"/>
            </a:xfrm>
            <a:custGeom>
              <a:avLst/>
              <a:gdLst/>
              <a:ahLst/>
              <a:cxnLst/>
              <a:rect l="l" t="t" r="r" b="b"/>
              <a:pathLst>
                <a:path w="23120731" h="1850771">
                  <a:moveTo>
                    <a:pt x="0" y="325374"/>
                  </a:moveTo>
                  <a:cubicBezTo>
                    <a:pt x="0" y="145034"/>
                    <a:pt x="149733" y="0"/>
                    <a:pt x="333248" y="0"/>
                  </a:cubicBezTo>
                  <a:lnTo>
                    <a:pt x="22787483" y="0"/>
                  </a:lnTo>
                  <a:lnTo>
                    <a:pt x="22787483" y="25400"/>
                  </a:lnTo>
                  <a:lnTo>
                    <a:pt x="22787483" y="0"/>
                  </a:lnTo>
                  <a:cubicBezTo>
                    <a:pt x="22970871" y="0"/>
                    <a:pt x="23120731" y="145034"/>
                    <a:pt x="23120731" y="325374"/>
                  </a:cubicBezTo>
                  <a:lnTo>
                    <a:pt x="23095331" y="325374"/>
                  </a:lnTo>
                  <a:lnTo>
                    <a:pt x="23120731" y="325374"/>
                  </a:lnTo>
                  <a:lnTo>
                    <a:pt x="23120731" y="1525397"/>
                  </a:lnTo>
                  <a:lnTo>
                    <a:pt x="23095331" y="1525397"/>
                  </a:lnTo>
                  <a:lnTo>
                    <a:pt x="23120731" y="1525397"/>
                  </a:lnTo>
                  <a:cubicBezTo>
                    <a:pt x="23120731" y="1705737"/>
                    <a:pt x="22970998" y="1850771"/>
                    <a:pt x="22787483" y="1850771"/>
                  </a:cubicBezTo>
                  <a:lnTo>
                    <a:pt x="22787483" y="1825371"/>
                  </a:lnTo>
                  <a:lnTo>
                    <a:pt x="22787483" y="1850771"/>
                  </a:lnTo>
                  <a:lnTo>
                    <a:pt x="333248" y="1850771"/>
                  </a:lnTo>
                  <a:lnTo>
                    <a:pt x="333248" y="1825371"/>
                  </a:lnTo>
                  <a:lnTo>
                    <a:pt x="333248" y="1850771"/>
                  </a:lnTo>
                  <a:cubicBezTo>
                    <a:pt x="149733" y="1850771"/>
                    <a:pt x="0" y="1705737"/>
                    <a:pt x="0" y="1525397"/>
                  </a:cubicBezTo>
                  <a:lnTo>
                    <a:pt x="0" y="325374"/>
                  </a:lnTo>
                  <a:lnTo>
                    <a:pt x="25400" y="325374"/>
                  </a:lnTo>
                  <a:lnTo>
                    <a:pt x="0" y="325374"/>
                  </a:lnTo>
                  <a:moveTo>
                    <a:pt x="50800" y="325374"/>
                  </a:moveTo>
                  <a:lnTo>
                    <a:pt x="50800" y="1525397"/>
                  </a:lnTo>
                  <a:lnTo>
                    <a:pt x="25400" y="1525397"/>
                  </a:lnTo>
                  <a:lnTo>
                    <a:pt x="50800" y="1525397"/>
                  </a:lnTo>
                  <a:cubicBezTo>
                    <a:pt x="50800" y="1676400"/>
                    <a:pt x="176657" y="1799971"/>
                    <a:pt x="333248" y="1799971"/>
                  </a:cubicBezTo>
                  <a:lnTo>
                    <a:pt x="22787483" y="1799971"/>
                  </a:lnTo>
                  <a:cubicBezTo>
                    <a:pt x="22944074" y="1799971"/>
                    <a:pt x="23069931" y="1676400"/>
                    <a:pt x="23069931" y="1525397"/>
                  </a:cubicBezTo>
                  <a:lnTo>
                    <a:pt x="23069931" y="325374"/>
                  </a:lnTo>
                  <a:cubicBezTo>
                    <a:pt x="23069931" y="174371"/>
                    <a:pt x="22944074" y="50800"/>
                    <a:pt x="22787483" y="50800"/>
                  </a:cubicBezTo>
                  <a:lnTo>
                    <a:pt x="333248" y="50800"/>
                  </a:lnTo>
                  <a:lnTo>
                    <a:pt x="333248" y="25400"/>
                  </a:lnTo>
                  <a:lnTo>
                    <a:pt x="333248" y="50800"/>
                  </a:lnTo>
                  <a:cubicBezTo>
                    <a:pt x="176657" y="50800"/>
                    <a:pt x="50800" y="174371"/>
                    <a:pt x="50800" y="325374"/>
                  </a:cubicBezTo>
                  <a:close/>
                </a:path>
              </a:pathLst>
            </a:custGeom>
            <a:solidFill>
              <a:srgbClr val="2B2629"/>
            </a:solidFill>
          </p:spPr>
        </p:sp>
        <p:sp>
          <p:nvSpPr>
            <p:cNvPr id="5" name="TextBox 5"/>
            <p:cNvSpPr txBox="1"/>
            <p:nvPr/>
          </p:nvSpPr>
          <p:spPr>
            <a:xfrm>
              <a:off x="0" y="-19050"/>
              <a:ext cx="23120654" cy="1869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Equality Act 2020- Protected Characteristics </a:t>
              </a:r>
            </a:p>
          </p:txBody>
        </p:sp>
      </p:grpSp>
      <p:sp>
        <p:nvSpPr>
          <p:cNvPr id="6" name="TextBox 6"/>
          <p:cNvSpPr txBox="1"/>
          <p:nvPr/>
        </p:nvSpPr>
        <p:spPr>
          <a:xfrm>
            <a:off x="431960" y="3151847"/>
            <a:ext cx="17119509" cy="6924675"/>
          </a:xfrm>
          <a:prstGeom prst="rect">
            <a:avLst/>
          </a:prstGeom>
        </p:spPr>
        <p:txBody>
          <a:bodyPr lIns="0" tIns="0" rIns="0" bIns="0" rtlCol="0" anchor="t">
            <a:spAutoFit/>
          </a:bodyPr>
          <a:lstStyle/>
          <a:p>
            <a:pPr algn="l">
              <a:lnSpc>
                <a:spcPts val="3600"/>
              </a:lnSpc>
            </a:pPr>
            <a:r>
              <a:rPr lang="en-US" sz="3000">
                <a:solidFill>
                  <a:srgbClr val="564B51"/>
                </a:solidFill>
                <a:latin typeface="Arial"/>
              </a:rPr>
              <a:t>Our curriculum promotes and teaches </a:t>
            </a:r>
            <a:r>
              <a:rPr lang="en-US" sz="3000" u="sng">
                <a:solidFill>
                  <a:srgbClr val="564B51"/>
                </a:solidFill>
                <a:latin typeface="Arial"/>
                <a:hlinkClick r:id="rId2" tooltip="https://www.gov.uk/discrimination-your-rights%20%20https:/www.equalityhumanrights.com/en/equality-act/equality-act-2010"/>
              </a:rPr>
              <a:t>the law </a:t>
            </a:r>
            <a:r>
              <a:rPr lang="en-US" sz="3000">
                <a:solidFill>
                  <a:srgbClr val="564B51"/>
                </a:solidFill>
                <a:latin typeface="Arial"/>
              </a:rPr>
              <a:t>in relation to equality and protected characteristics ensures that there is discrimination against anyone because of Scholars schools have a mapped protected characteristics curriculum, which supplements the PSHE delivery. </a:t>
            </a:r>
          </a:p>
          <a:p>
            <a:pPr marL="542925" lvl="1" indent="-271462" algn="l">
              <a:lnSpc>
                <a:spcPts val="3600"/>
              </a:lnSpc>
              <a:buFont typeface="Arial"/>
              <a:buChar char="•"/>
            </a:pPr>
            <a:r>
              <a:rPr lang="en-US" sz="3000">
                <a:solidFill>
                  <a:srgbClr val="564B51"/>
                </a:solidFill>
                <a:latin typeface="Arial"/>
              </a:rPr>
              <a:t>age</a:t>
            </a:r>
          </a:p>
          <a:p>
            <a:pPr marL="542925" lvl="1" indent="-271462" algn="l">
              <a:lnSpc>
                <a:spcPts val="3600"/>
              </a:lnSpc>
              <a:buFont typeface="Arial"/>
              <a:buChar char="•"/>
            </a:pPr>
            <a:r>
              <a:rPr lang="en-US" sz="3000">
                <a:solidFill>
                  <a:srgbClr val="564B51"/>
                </a:solidFill>
                <a:latin typeface="Arial"/>
              </a:rPr>
              <a:t>gender reassignment</a:t>
            </a:r>
          </a:p>
          <a:p>
            <a:pPr marL="542925" lvl="1" indent="-271462" algn="l">
              <a:lnSpc>
                <a:spcPts val="3600"/>
              </a:lnSpc>
              <a:buFont typeface="Arial"/>
              <a:buChar char="•"/>
            </a:pPr>
            <a:r>
              <a:rPr lang="en-US" sz="3000">
                <a:solidFill>
                  <a:srgbClr val="564B51"/>
                </a:solidFill>
                <a:latin typeface="Arial"/>
              </a:rPr>
              <a:t>being married or in a civil partnership</a:t>
            </a:r>
          </a:p>
          <a:p>
            <a:pPr marL="542925" lvl="1" indent="-271462" algn="l">
              <a:lnSpc>
                <a:spcPts val="3600"/>
              </a:lnSpc>
              <a:buFont typeface="Arial"/>
              <a:buChar char="•"/>
            </a:pPr>
            <a:r>
              <a:rPr lang="en-US" sz="3000">
                <a:solidFill>
                  <a:srgbClr val="564B51"/>
                </a:solidFill>
                <a:latin typeface="Arial"/>
              </a:rPr>
              <a:t>being pregnant or on maternity leave</a:t>
            </a:r>
          </a:p>
          <a:p>
            <a:pPr marL="542925" lvl="1" indent="-271462" algn="l">
              <a:lnSpc>
                <a:spcPts val="3600"/>
              </a:lnSpc>
              <a:buFont typeface="Arial"/>
              <a:buChar char="•"/>
            </a:pPr>
            <a:r>
              <a:rPr lang="en-US" sz="3000">
                <a:solidFill>
                  <a:srgbClr val="564B51"/>
                </a:solidFill>
                <a:latin typeface="Arial"/>
              </a:rPr>
              <a:t>disability</a:t>
            </a:r>
          </a:p>
          <a:p>
            <a:pPr marL="542925" lvl="1" indent="-271462" algn="l">
              <a:lnSpc>
                <a:spcPts val="3600"/>
              </a:lnSpc>
              <a:buFont typeface="Arial"/>
              <a:buChar char="•"/>
            </a:pPr>
            <a:r>
              <a:rPr lang="en-US" sz="3000">
                <a:solidFill>
                  <a:srgbClr val="564B51"/>
                </a:solidFill>
                <a:latin typeface="Arial"/>
              </a:rPr>
              <a:t>race including colour, nationality, ethnic or national origin</a:t>
            </a:r>
          </a:p>
          <a:p>
            <a:pPr marL="542925" lvl="1" indent="-271462" algn="l">
              <a:lnSpc>
                <a:spcPts val="3600"/>
              </a:lnSpc>
              <a:buFont typeface="Arial"/>
              <a:buChar char="•"/>
            </a:pPr>
            <a:r>
              <a:rPr lang="en-US" sz="3000">
                <a:solidFill>
                  <a:srgbClr val="564B51"/>
                </a:solidFill>
                <a:latin typeface="Arial"/>
              </a:rPr>
              <a:t>religion or belief</a:t>
            </a:r>
          </a:p>
          <a:p>
            <a:pPr marL="542925" lvl="1" indent="-271462" algn="l">
              <a:lnSpc>
                <a:spcPts val="3600"/>
              </a:lnSpc>
              <a:buFont typeface="Arial"/>
              <a:buChar char="•"/>
            </a:pPr>
            <a:r>
              <a:rPr lang="en-US" sz="3000">
                <a:solidFill>
                  <a:srgbClr val="564B51"/>
                </a:solidFill>
                <a:latin typeface="Arial"/>
              </a:rPr>
              <a:t>sex</a:t>
            </a:r>
          </a:p>
          <a:p>
            <a:pPr marL="542925" lvl="1" indent="-271462" algn="l">
              <a:lnSpc>
                <a:spcPts val="3600"/>
              </a:lnSpc>
              <a:buFont typeface="Arial"/>
              <a:buChar char="•"/>
            </a:pPr>
            <a:r>
              <a:rPr lang="en-US" sz="3000">
                <a:solidFill>
                  <a:srgbClr val="564B51"/>
                </a:solidFill>
                <a:latin typeface="Arial"/>
              </a:rPr>
              <a:t>sexual orientation</a:t>
            </a:r>
          </a:p>
          <a:p>
            <a:pPr marL="542925" lvl="1" indent="-271462" algn="l">
              <a:lnSpc>
                <a:spcPts val="3600"/>
              </a:lnSpc>
            </a:pPr>
            <a:endParaRPr lang="en-US" sz="3000">
              <a:solidFill>
                <a:srgbClr val="564B51"/>
              </a:solidFill>
              <a:latin typeface="Arial"/>
            </a:endParaRPr>
          </a:p>
          <a:p>
            <a:pPr marL="542925" lvl="1" indent="-271462" algn="l">
              <a:lnSpc>
                <a:spcPts val="3600"/>
              </a:lnSpc>
            </a:pPr>
            <a:endParaRPr lang="en-US" sz="3000">
              <a:solidFill>
                <a:srgbClr val="564B51"/>
              </a:solidFill>
              <a:latin typeface="Arial"/>
            </a:endParaRPr>
          </a:p>
          <a:p>
            <a:pPr marL="542925" lvl="1" indent="-271462" algn="l">
              <a:lnSpc>
                <a:spcPts val="3600"/>
              </a:lnSpc>
            </a:pPr>
            <a:endParaRPr lang="en-US" sz="3000">
              <a:solidFill>
                <a:srgbClr val="564B51"/>
              </a:solidFill>
              <a:latin typeface="Arial"/>
            </a:endParaRPr>
          </a:p>
        </p:txBody>
      </p:sp>
      <p:sp>
        <p:nvSpPr>
          <p:cNvPr id="7" name="Freeform 7"/>
          <p:cNvSpPr/>
          <p:nvPr/>
        </p:nvSpPr>
        <p:spPr>
          <a:xfrm>
            <a:off x="11173197" y="6037909"/>
            <a:ext cx="6680457" cy="3862569"/>
          </a:xfrm>
          <a:custGeom>
            <a:avLst/>
            <a:gdLst/>
            <a:ahLst/>
            <a:cxnLst/>
            <a:rect l="l" t="t" r="r" b="b"/>
            <a:pathLst>
              <a:path w="6680457" h="3862569">
                <a:moveTo>
                  <a:pt x="0" y="0"/>
                </a:moveTo>
                <a:lnTo>
                  <a:pt x="6680458" y="0"/>
                </a:lnTo>
                <a:lnTo>
                  <a:pt x="6680458" y="3862569"/>
                </a:lnTo>
                <a:lnTo>
                  <a:pt x="0" y="3862569"/>
                </a:lnTo>
                <a:lnTo>
                  <a:pt x="0" y="0"/>
                </a:lnTo>
                <a:close/>
              </a:path>
            </a:pathLst>
          </a:custGeom>
          <a:blipFill>
            <a:blip r:embed="rId3"/>
            <a:stretch>
              <a:fillRect/>
            </a:stretch>
          </a:blipFill>
        </p:spPr>
      </p:sp>
      <p:sp>
        <p:nvSpPr>
          <p:cNvPr id="8" name="TextBox 8"/>
          <p:cNvSpPr txBox="1"/>
          <p:nvPr/>
        </p:nvSpPr>
        <p:spPr>
          <a:xfrm>
            <a:off x="324663" y="376771"/>
            <a:ext cx="10352810" cy="795248"/>
          </a:xfrm>
          <a:prstGeom prst="rect">
            <a:avLst/>
          </a:prstGeom>
        </p:spPr>
        <p:txBody>
          <a:bodyPr lIns="0" tIns="0" rIns="0" bIns="0" rtlCol="0" anchor="t">
            <a:spAutoFit/>
          </a:bodyPr>
          <a:lstStyle/>
          <a:p>
            <a:pPr algn="l">
              <a:lnSpc>
                <a:spcPts val="5759"/>
              </a:lnSpc>
            </a:pPr>
            <a:r>
              <a:rPr lang="en-US" sz="4800">
                <a:solidFill>
                  <a:srgbClr val="6F30A0"/>
                </a:solidFill>
                <a:latin typeface="Garamond Bold"/>
              </a:rPr>
              <a:t>Surpass statutory expectations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21468" y="1368976"/>
            <a:ext cx="17340490" cy="1388100"/>
            <a:chOff x="0" y="0"/>
            <a:chExt cx="23120654" cy="1850800"/>
          </a:xfrm>
        </p:grpSpPr>
        <p:sp>
          <p:nvSpPr>
            <p:cNvPr id="3" name="Freeform 3"/>
            <p:cNvSpPr/>
            <p:nvPr/>
          </p:nvSpPr>
          <p:spPr>
            <a:xfrm>
              <a:off x="25400" y="25400"/>
              <a:ext cx="23069931" cy="1799971"/>
            </a:xfrm>
            <a:custGeom>
              <a:avLst/>
              <a:gdLst/>
              <a:ahLst/>
              <a:cxnLst/>
              <a:rect l="l" t="t" r="r" b="b"/>
              <a:pathLst>
                <a:path w="23069931" h="1799971">
                  <a:moveTo>
                    <a:pt x="0" y="299974"/>
                  </a:moveTo>
                  <a:cubicBezTo>
                    <a:pt x="0" y="134366"/>
                    <a:pt x="137795" y="0"/>
                    <a:pt x="307848" y="0"/>
                  </a:cubicBezTo>
                  <a:lnTo>
                    <a:pt x="22762083" y="0"/>
                  </a:lnTo>
                  <a:cubicBezTo>
                    <a:pt x="22932137" y="0"/>
                    <a:pt x="23069931" y="134366"/>
                    <a:pt x="23069931" y="299974"/>
                  </a:cubicBezTo>
                  <a:lnTo>
                    <a:pt x="23069931" y="1499997"/>
                  </a:lnTo>
                  <a:cubicBezTo>
                    <a:pt x="23069931" y="1665732"/>
                    <a:pt x="22932137" y="1799971"/>
                    <a:pt x="22762083" y="1799971"/>
                  </a:cubicBezTo>
                  <a:lnTo>
                    <a:pt x="307848" y="1799971"/>
                  </a:lnTo>
                  <a:cubicBezTo>
                    <a:pt x="137795" y="1799971"/>
                    <a:pt x="0" y="1665732"/>
                    <a:pt x="0" y="1499997"/>
                  </a:cubicBezTo>
                  <a:close/>
                </a:path>
              </a:pathLst>
            </a:custGeom>
            <a:solidFill>
              <a:srgbClr val="463978"/>
            </a:solidFill>
          </p:spPr>
        </p:sp>
        <p:sp>
          <p:nvSpPr>
            <p:cNvPr id="4" name="Freeform 4"/>
            <p:cNvSpPr/>
            <p:nvPr/>
          </p:nvSpPr>
          <p:spPr>
            <a:xfrm>
              <a:off x="0" y="0"/>
              <a:ext cx="23120731" cy="1850771"/>
            </a:xfrm>
            <a:custGeom>
              <a:avLst/>
              <a:gdLst/>
              <a:ahLst/>
              <a:cxnLst/>
              <a:rect l="l" t="t" r="r" b="b"/>
              <a:pathLst>
                <a:path w="23120731" h="1850771">
                  <a:moveTo>
                    <a:pt x="0" y="325374"/>
                  </a:moveTo>
                  <a:cubicBezTo>
                    <a:pt x="0" y="145034"/>
                    <a:pt x="149733" y="0"/>
                    <a:pt x="333248" y="0"/>
                  </a:cubicBezTo>
                  <a:lnTo>
                    <a:pt x="22787483" y="0"/>
                  </a:lnTo>
                  <a:lnTo>
                    <a:pt x="22787483" y="25400"/>
                  </a:lnTo>
                  <a:lnTo>
                    <a:pt x="22787483" y="0"/>
                  </a:lnTo>
                  <a:cubicBezTo>
                    <a:pt x="22970871" y="0"/>
                    <a:pt x="23120731" y="145034"/>
                    <a:pt x="23120731" y="325374"/>
                  </a:cubicBezTo>
                  <a:lnTo>
                    <a:pt x="23095331" y="325374"/>
                  </a:lnTo>
                  <a:lnTo>
                    <a:pt x="23120731" y="325374"/>
                  </a:lnTo>
                  <a:lnTo>
                    <a:pt x="23120731" y="1525397"/>
                  </a:lnTo>
                  <a:lnTo>
                    <a:pt x="23095331" y="1525397"/>
                  </a:lnTo>
                  <a:lnTo>
                    <a:pt x="23120731" y="1525397"/>
                  </a:lnTo>
                  <a:cubicBezTo>
                    <a:pt x="23120731" y="1705737"/>
                    <a:pt x="22970998" y="1850771"/>
                    <a:pt x="22787483" y="1850771"/>
                  </a:cubicBezTo>
                  <a:lnTo>
                    <a:pt x="22787483" y="1825371"/>
                  </a:lnTo>
                  <a:lnTo>
                    <a:pt x="22787483" y="1850771"/>
                  </a:lnTo>
                  <a:lnTo>
                    <a:pt x="333248" y="1850771"/>
                  </a:lnTo>
                  <a:lnTo>
                    <a:pt x="333248" y="1825371"/>
                  </a:lnTo>
                  <a:lnTo>
                    <a:pt x="333248" y="1850771"/>
                  </a:lnTo>
                  <a:cubicBezTo>
                    <a:pt x="149733" y="1850771"/>
                    <a:pt x="0" y="1705737"/>
                    <a:pt x="0" y="1525397"/>
                  </a:cubicBezTo>
                  <a:lnTo>
                    <a:pt x="0" y="325374"/>
                  </a:lnTo>
                  <a:lnTo>
                    <a:pt x="25400" y="325374"/>
                  </a:lnTo>
                  <a:lnTo>
                    <a:pt x="0" y="325374"/>
                  </a:lnTo>
                  <a:moveTo>
                    <a:pt x="50800" y="325374"/>
                  </a:moveTo>
                  <a:lnTo>
                    <a:pt x="50800" y="1525397"/>
                  </a:lnTo>
                  <a:lnTo>
                    <a:pt x="25400" y="1525397"/>
                  </a:lnTo>
                  <a:lnTo>
                    <a:pt x="50800" y="1525397"/>
                  </a:lnTo>
                  <a:cubicBezTo>
                    <a:pt x="50800" y="1676400"/>
                    <a:pt x="176657" y="1799971"/>
                    <a:pt x="333248" y="1799971"/>
                  </a:cubicBezTo>
                  <a:lnTo>
                    <a:pt x="22787483" y="1799971"/>
                  </a:lnTo>
                  <a:cubicBezTo>
                    <a:pt x="22944074" y="1799971"/>
                    <a:pt x="23069931" y="1676400"/>
                    <a:pt x="23069931" y="1525397"/>
                  </a:cubicBezTo>
                  <a:lnTo>
                    <a:pt x="23069931" y="325374"/>
                  </a:lnTo>
                  <a:cubicBezTo>
                    <a:pt x="23069931" y="174371"/>
                    <a:pt x="22944074" y="50800"/>
                    <a:pt x="22787483" y="50800"/>
                  </a:cubicBezTo>
                  <a:lnTo>
                    <a:pt x="333248" y="50800"/>
                  </a:lnTo>
                  <a:lnTo>
                    <a:pt x="333248" y="25400"/>
                  </a:lnTo>
                  <a:lnTo>
                    <a:pt x="333248" y="50800"/>
                  </a:lnTo>
                  <a:cubicBezTo>
                    <a:pt x="176657" y="50800"/>
                    <a:pt x="50800" y="174371"/>
                    <a:pt x="50800" y="325374"/>
                  </a:cubicBezTo>
                  <a:close/>
                </a:path>
              </a:pathLst>
            </a:custGeom>
            <a:solidFill>
              <a:srgbClr val="2B2629"/>
            </a:solidFill>
          </p:spPr>
        </p:sp>
        <p:sp>
          <p:nvSpPr>
            <p:cNvPr id="5" name="TextBox 5"/>
            <p:cNvSpPr txBox="1"/>
            <p:nvPr/>
          </p:nvSpPr>
          <p:spPr>
            <a:xfrm>
              <a:off x="0" y="-19050"/>
              <a:ext cx="23120654" cy="1869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Cultural capital, British values and Character Education </a:t>
              </a:r>
            </a:p>
          </p:txBody>
        </p:sp>
      </p:grpSp>
      <p:sp>
        <p:nvSpPr>
          <p:cNvPr id="6" name="Freeform 6"/>
          <p:cNvSpPr/>
          <p:nvPr/>
        </p:nvSpPr>
        <p:spPr>
          <a:xfrm>
            <a:off x="9987255" y="4825813"/>
            <a:ext cx="6984486" cy="4743361"/>
          </a:xfrm>
          <a:custGeom>
            <a:avLst/>
            <a:gdLst/>
            <a:ahLst/>
            <a:cxnLst/>
            <a:rect l="l" t="t" r="r" b="b"/>
            <a:pathLst>
              <a:path w="6984486" h="4743361">
                <a:moveTo>
                  <a:pt x="0" y="0"/>
                </a:moveTo>
                <a:lnTo>
                  <a:pt x="6984486" y="0"/>
                </a:lnTo>
                <a:lnTo>
                  <a:pt x="6984486" y="4743361"/>
                </a:lnTo>
                <a:lnTo>
                  <a:pt x="0" y="4743361"/>
                </a:lnTo>
                <a:lnTo>
                  <a:pt x="0" y="0"/>
                </a:lnTo>
                <a:close/>
              </a:path>
            </a:pathLst>
          </a:custGeom>
          <a:blipFill>
            <a:blip r:embed="rId2"/>
            <a:stretch>
              <a:fillRect t="-42740" b="-42740"/>
            </a:stretch>
          </a:blipFill>
        </p:spPr>
      </p:sp>
      <p:sp>
        <p:nvSpPr>
          <p:cNvPr id="7" name="Freeform 7"/>
          <p:cNvSpPr/>
          <p:nvPr/>
        </p:nvSpPr>
        <p:spPr>
          <a:xfrm>
            <a:off x="623143" y="4825813"/>
            <a:ext cx="8520857" cy="2988217"/>
          </a:xfrm>
          <a:custGeom>
            <a:avLst/>
            <a:gdLst/>
            <a:ahLst/>
            <a:cxnLst/>
            <a:rect l="l" t="t" r="r" b="b"/>
            <a:pathLst>
              <a:path w="8520857" h="2988217">
                <a:moveTo>
                  <a:pt x="0" y="0"/>
                </a:moveTo>
                <a:lnTo>
                  <a:pt x="8520857" y="0"/>
                </a:lnTo>
                <a:lnTo>
                  <a:pt x="8520857" y="2988217"/>
                </a:lnTo>
                <a:lnTo>
                  <a:pt x="0" y="2988217"/>
                </a:lnTo>
                <a:lnTo>
                  <a:pt x="0" y="0"/>
                </a:lnTo>
                <a:close/>
              </a:path>
            </a:pathLst>
          </a:custGeom>
          <a:blipFill>
            <a:blip r:embed="rId3"/>
            <a:stretch>
              <a:fillRect/>
            </a:stretch>
          </a:blipFill>
        </p:spPr>
      </p:sp>
      <p:sp>
        <p:nvSpPr>
          <p:cNvPr id="8" name="TextBox 8"/>
          <p:cNvSpPr txBox="1"/>
          <p:nvPr/>
        </p:nvSpPr>
        <p:spPr>
          <a:xfrm>
            <a:off x="431960" y="3151847"/>
            <a:ext cx="17119509" cy="2809875"/>
          </a:xfrm>
          <a:prstGeom prst="rect">
            <a:avLst/>
          </a:prstGeom>
        </p:spPr>
        <p:txBody>
          <a:bodyPr lIns="0" tIns="0" rIns="0" bIns="0" rtlCol="0" anchor="t">
            <a:spAutoFit/>
          </a:bodyPr>
          <a:lstStyle/>
          <a:p>
            <a:pPr algn="l">
              <a:lnSpc>
                <a:spcPts val="3600"/>
              </a:lnSpc>
            </a:pPr>
            <a:r>
              <a:rPr lang="en-US" sz="3000">
                <a:solidFill>
                  <a:srgbClr val="564B51"/>
                </a:solidFill>
                <a:latin typeface="Arial"/>
              </a:rPr>
              <a:t>Character education, cultural capital and promoting British values is an important part of the scholars curriculum vision. Schools at Scholars teach this through the curriculum and wider curriculum opportunities. All schools have a clearly mapped Character education </a:t>
            </a:r>
          </a:p>
          <a:p>
            <a:pPr marL="542925" lvl="1" indent="-271462" algn="l">
              <a:lnSpc>
                <a:spcPts val="3600"/>
              </a:lnSpc>
            </a:pPr>
            <a:endParaRPr lang="en-US" sz="3000">
              <a:solidFill>
                <a:srgbClr val="564B51"/>
              </a:solidFill>
              <a:latin typeface="Arial"/>
            </a:endParaRPr>
          </a:p>
          <a:p>
            <a:pPr marL="542925" lvl="1" indent="-271462" algn="l">
              <a:lnSpc>
                <a:spcPts val="3600"/>
              </a:lnSpc>
            </a:pPr>
            <a:endParaRPr lang="en-US" sz="3000">
              <a:solidFill>
                <a:srgbClr val="564B51"/>
              </a:solidFill>
              <a:latin typeface="Arial"/>
            </a:endParaRPr>
          </a:p>
          <a:p>
            <a:pPr marL="542925" lvl="1" indent="-271462" algn="l">
              <a:lnSpc>
                <a:spcPts val="3600"/>
              </a:lnSpc>
            </a:pPr>
            <a:endParaRPr lang="en-US" sz="3000">
              <a:solidFill>
                <a:srgbClr val="564B51"/>
              </a:solidFill>
              <a:latin typeface="Arial"/>
            </a:endParaRPr>
          </a:p>
        </p:txBody>
      </p:sp>
      <p:sp>
        <p:nvSpPr>
          <p:cNvPr id="9" name="TextBox 9"/>
          <p:cNvSpPr txBox="1"/>
          <p:nvPr/>
        </p:nvSpPr>
        <p:spPr>
          <a:xfrm>
            <a:off x="324663" y="376771"/>
            <a:ext cx="10352810" cy="795248"/>
          </a:xfrm>
          <a:prstGeom prst="rect">
            <a:avLst/>
          </a:prstGeom>
        </p:spPr>
        <p:txBody>
          <a:bodyPr lIns="0" tIns="0" rIns="0" bIns="0" rtlCol="0" anchor="t">
            <a:spAutoFit/>
          </a:bodyPr>
          <a:lstStyle/>
          <a:p>
            <a:pPr algn="l">
              <a:lnSpc>
                <a:spcPts val="5759"/>
              </a:lnSpc>
            </a:pPr>
            <a:r>
              <a:rPr lang="en-US" sz="4800">
                <a:solidFill>
                  <a:srgbClr val="6F30A0"/>
                </a:solidFill>
                <a:latin typeface="Garamond Bold"/>
              </a:rPr>
              <a:t>Surpass statutory expectations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2236175" y="6833285"/>
            <a:ext cx="5761242" cy="2577753"/>
            <a:chOff x="0" y="0"/>
            <a:chExt cx="7681656" cy="3437004"/>
          </a:xfrm>
        </p:grpSpPr>
        <p:sp>
          <p:nvSpPr>
            <p:cNvPr id="3" name="Freeform 3"/>
            <p:cNvSpPr/>
            <p:nvPr/>
          </p:nvSpPr>
          <p:spPr>
            <a:xfrm>
              <a:off x="25400" y="25400"/>
              <a:ext cx="7630922" cy="3386201"/>
            </a:xfrm>
            <a:custGeom>
              <a:avLst/>
              <a:gdLst/>
              <a:ahLst/>
              <a:cxnLst/>
              <a:rect l="l" t="t" r="r" b="b"/>
              <a:pathLst>
                <a:path w="7630922" h="3386201">
                  <a:moveTo>
                    <a:pt x="0" y="564388"/>
                  </a:moveTo>
                  <a:cubicBezTo>
                    <a:pt x="0" y="252730"/>
                    <a:pt x="254762" y="0"/>
                    <a:pt x="569087" y="0"/>
                  </a:cubicBezTo>
                  <a:lnTo>
                    <a:pt x="7061835" y="0"/>
                  </a:lnTo>
                  <a:cubicBezTo>
                    <a:pt x="7376160" y="0"/>
                    <a:pt x="7630922" y="252730"/>
                    <a:pt x="7630922" y="564388"/>
                  </a:cubicBezTo>
                  <a:lnTo>
                    <a:pt x="7630922" y="2821813"/>
                  </a:lnTo>
                  <a:cubicBezTo>
                    <a:pt x="7630922" y="3133471"/>
                    <a:pt x="7376160" y="3386201"/>
                    <a:pt x="7061835" y="3386201"/>
                  </a:cubicBezTo>
                  <a:lnTo>
                    <a:pt x="569087" y="3386201"/>
                  </a:lnTo>
                  <a:cubicBezTo>
                    <a:pt x="254762" y="3386201"/>
                    <a:pt x="0" y="3133471"/>
                    <a:pt x="0" y="2821813"/>
                  </a:cubicBezTo>
                  <a:close/>
                </a:path>
              </a:pathLst>
            </a:custGeom>
            <a:solidFill>
              <a:srgbClr val="0070C0"/>
            </a:solidFill>
          </p:spPr>
        </p:sp>
        <p:sp>
          <p:nvSpPr>
            <p:cNvPr id="4" name="Freeform 4"/>
            <p:cNvSpPr/>
            <p:nvPr/>
          </p:nvSpPr>
          <p:spPr>
            <a:xfrm>
              <a:off x="0" y="0"/>
              <a:ext cx="7681722" cy="3437001"/>
            </a:xfrm>
            <a:custGeom>
              <a:avLst/>
              <a:gdLst/>
              <a:ahLst/>
              <a:cxnLst/>
              <a:rect l="l" t="t" r="r" b="b"/>
              <a:pathLst>
                <a:path w="7681722" h="3437001">
                  <a:moveTo>
                    <a:pt x="0" y="589788"/>
                  </a:moveTo>
                  <a:cubicBezTo>
                    <a:pt x="0" y="263906"/>
                    <a:pt x="266319" y="0"/>
                    <a:pt x="594487" y="0"/>
                  </a:cubicBezTo>
                  <a:lnTo>
                    <a:pt x="7087235" y="0"/>
                  </a:lnTo>
                  <a:lnTo>
                    <a:pt x="7087235" y="25400"/>
                  </a:lnTo>
                  <a:lnTo>
                    <a:pt x="7087235" y="0"/>
                  </a:lnTo>
                  <a:cubicBezTo>
                    <a:pt x="7415403" y="0"/>
                    <a:pt x="7681722" y="263906"/>
                    <a:pt x="7681722" y="589788"/>
                  </a:cubicBezTo>
                  <a:lnTo>
                    <a:pt x="7656322" y="589788"/>
                  </a:lnTo>
                  <a:lnTo>
                    <a:pt x="7681722" y="589788"/>
                  </a:lnTo>
                  <a:lnTo>
                    <a:pt x="7681722" y="2847213"/>
                  </a:lnTo>
                  <a:lnTo>
                    <a:pt x="7656322" y="2847213"/>
                  </a:lnTo>
                  <a:lnTo>
                    <a:pt x="7681722" y="2847213"/>
                  </a:lnTo>
                  <a:cubicBezTo>
                    <a:pt x="7681722" y="3173095"/>
                    <a:pt x="7415403" y="3437001"/>
                    <a:pt x="7087235" y="3437001"/>
                  </a:cubicBezTo>
                  <a:lnTo>
                    <a:pt x="7087235" y="3411601"/>
                  </a:lnTo>
                  <a:lnTo>
                    <a:pt x="7087235" y="3437001"/>
                  </a:lnTo>
                  <a:lnTo>
                    <a:pt x="594487" y="3437001"/>
                  </a:lnTo>
                  <a:lnTo>
                    <a:pt x="594487" y="3411601"/>
                  </a:lnTo>
                  <a:lnTo>
                    <a:pt x="594487" y="3437001"/>
                  </a:lnTo>
                  <a:cubicBezTo>
                    <a:pt x="266319" y="3437001"/>
                    <a:pt x="0" y="3173095"/>
                    <a:pt x="0" y="2847213"/>
                  </a:cubicBezTo>
                  <a:lnTo>
                    <a:pt x="0" y="589788"/>
                  </a:lnTo>
                  <a:lnTo>
                    <a:pt x="25400" y="589788"/>
                  </a:lnTo>
                  <a:lnTo>
                    <a:pt x="0" y="589788"/>
                  </a:lnTo>
                  <a:moveTo>
                    <a:pt x="50800" y="589788"/>
                  </a:moveTo>
                  <a:lnTo>
                    <a:pt x="50800" y="2847213"/>
                  </a:lnTo>
                  <a:lnTo>
                    <a:pt x="25400" y="2847213"/>
                  </a:lnTo>
                  <a:lnTo>
                    <a:pt x="50800" y="2847213"/>
                  </a:lnTo>
                  <a:cubicBezTo>
                    <a:pt x="50800" y="3144647"/>
                    <a:pt x="294005" y="3386201"/>
                    <a:pt x="594487" y="3386201"/>
                  </a:cubicBezTo>
                  <a:lnTo>
                    <a:pt x="7087235" y="3386201"/>
                  </a:lnTo>
                  <a:cubicBezTo>
                    <a:pt x="7387717" y="3386201"/>
                    <a:pt x="7630922" y="3144647"/>
                    <a:pt x="7630922" y="2847213"/>
                  </a:cubicBezTo>
                  <a:lnTo>
                    <a:pt x="7630922" y="589788"/>
                  </a:lnTo>
                  <a:cubicBezTo>
                    <a:pt x="7630795" y="292354"/>
                    <a:pt x="7387590" y="50800"/>
                    <a:pt x="7087235" y="50800"/>
                  </a:cubicBezTo>
                  <a:lnTo>
                    <a:pt x="594487" y="50800"/>
                  </a:lnTo>
                  <a:lnTo>
                    <a:pt x="594487" y="25400"/>
                  </a:lnTo>
                  <a:lnTo>
                    <a:pt x="594487" y="50800"/>
                  </a:lnTo>
                  <a:cubicBezTo>
                    <a:pt x="294005" y="50800"/>
                    <a:pt x="50800" y="292354"/>
                    <a:pt x="50800" y="589788"/>
                  </a:cubicBezTo>
                  <a:close/>
                </a:path>
              </a:pathLst>
            </a:custGeom>
            <a:solidFill>
              <a:srgbClr val="002060"/>
            </a:solidFill>
          </p:spPr>
        </p:sp>
        <p:sp>
          <p:nvSpPr>
            <p:cNvPr id="5" name="TextBox 5"/>
            <p:cNvSpPr txBox="1"/>
            <p:nvPr/>
          </p:nvSpPr>
          <p:spPr>
            <a:xfrm>
              <a:off x="0" y="-19050"/>
              <a:ext cx="7681656" cy="3456054"/>
            </a:xfrm>
            <a:prstGeom prst="rect">
              <a:avLst/>
            </a:prstGeom>
          </p:spPr>
          <p:txBody>
            <a:bodyPr lIns="50800" tIns="50800" rIns="50800" bIns="50800" rtlCol="0" anchor="ctr"/>
            <a:lstStyle/>
            <a:p>
              <a:pPr algn="ctr">
                <a:lnSpc>
                  <a:spcPts val="3060"/>
                </a:lnSpc>
              </a:pPr>
              <a:r>
                <a:rPr lang="en-US" sz="2550">
                  <a:solidFill>
                    <a:srgbClr val="FFFFFF"/>
                  </a:solidFill>
                  <a:latin typeface="Garamond"/>
                </a:rPr>
                <a:t>Cultural capital - the essential knowledge that pupils need to be educated citizens, introducing them to the best that has been thought and said and helping to engender an appreciation of human creativity and achievement.</a:t>
              </a:r>
            </a:p>
          </p:txBody>
        </p:sp>
      </p:grpSp>
      <p:grpSp>
        <p:nvGrpSpPr>
          <p:cNvPr id="6" name="Group 6"/>
          <p:cNvGrpSpPr/>
          <p:nvPr/>
        </p:nvGrpSpPr>
        <p:grpSpPr>
          <a:xfrm>
            <a:off x="345882" y="6833285"/>
            <a:ext cx="5708100" cy="1658100"/>
            <a:chOff x="0" y="0"/>
            <a:chExt cx="7610800" cy="2210800"/>
          </a:xfrm>
        </p:grpSpPr>
        <p:sp>
          <p:nvSpPr>
            <p:cNvPr id="7" name="Freeform 7"/>
            <p:cNvSpPr/>
            <p:nvPr/>
          </p:nvSpPr>
          <p:spPr>
            <a:xfrm>
              <a:off x="25400" y="25400"/>
              <a:ext cx="7560056" cy="2160016"/>
            </a:xfrm>
            <a:custGeom>
              <a:avLst/>
              <a:gdLst/>
              <a:ahLst/>
              <a:cxnLst/>
              <a:rect l="l" t="t" r="r" b="b"/>
              <a:pathLst>
                <a:path w="7560056" h="2160016">
                  <a:moveTo>
                    <a:pt x="0" y="360045"/>
                  </a:moveTo>
                  <a:cubicBezTo>
                    <a:pt x="0" y="161163"/>
                    <a:pt x="163830" y="0"/>
                    <a:pt x="366014" y="0"/>
                  </a:cubicBezTo>
                  <a:lnTo>
                    <a:pt x="7194042" y="0"/>
                  </a:lnTo>
                  <a:cubicBezTo>
                    <a:pt x="7396226" y="0"/>
                    <a:pt x="7560056" y="161163"/>
                    <a:pt x="7560056" y="360045"/>
                  </a:cubicBezTo>
                  <a:lnTo>
                    <a:pt x="7560056" y="1799971"/>
                  </a:lnTo>
                  <a:cubicBezTo>
                    <a:pt x="7560056" y="1998853"/>
                    <a:pt x="7396226" y="2160016"/>
                    <a:pt x="7194042" y="2160016"/>
                  </a:cubicBezTo>
                  <a:lnTo>
                    <a:pt x="366014" y="2160016"/>
                  </a:lnTo>
                  <a:cubicBezTo>
                    <a:pt x="163830" y="2160016"/>
                    <a:pt x="0" y="1998853"/>
                    <a:pt x="0" y="1799971"/>
                  </a:cubicBezTo>
                  <a:close/>
                </a:path>
              </a:pathLst>
            </a:custGeom>
            <a:solidFill>
              <a:srgbClr val="0070C0"/>
            </a:solidFill>
          </p:spPr>
        </p:sp>
        <p:sp>
          <p:nvSpPr>
            <p:cNvPr id="8" name="Freeform 8"/>
            <p:cNvSpPr/>
            <p:nvPr/>
          </p:nvSpPr>
          <p:spPr>
            <a:xfrm>
              <a:off x="0" y="0"/>
              <a:ext cx="7610856" cy="2210816"/>
            </a:xfrm>
            <a:custGeom>
              <a:avLst/>
              <a:gdLst/>
              <a:ahLst/>
              <a:cxnLst/>
              <a:rect l="l" t="t" r="r" b="b"/>
              <a:pathLst>
                <a:path w="7610856" h="2210816">
                  <a:moveTo>
                    <a:pt x="0" y="385445"/>
                  </a:moveTo>
                  <a:cubicBezTo>
                    <a:pt x="0" y="172212"/>
                    <a:pt x="175641" y="0"/>
                    <a:pt x="391414" y="0"/>
                  </a:cubicBezTo>
                  <a:lnTo>
                    <a:pt x="7219442" y="0"/>
                  </a:lnTo>
                  <a:lnTo>
                    <a:pt x="7219442" y="25400"/>
                  </a:lnTo>
                  <a:lnTo>
                    <a:pt x="7219442" y="0"/>
                  </a:lnTo>
                  <a:cubicBezTo>
                    <a:pt x="7435215" y="0"/>
                    <a:pt x="7610856" y="172212"/>
                    <a:pt x="7610856" y="385445"/>
                  </a:cubicBezTo>
                  <a:lnTo>
                    <a:pt x="7585456" y="385445"/>
                  </a:lnTo>
                  <a:lnTo>
                    <a:pt x="7610856" y="385445"/>
                  </a:lnTo>
                  <a:lnTo>
                    <a:pt x="7610856" y="1825371"/>
                  </a:lnTo>
                  <a:lnTo>
                    <a:pt x="7585456" y="1825371"/>
                  </a:lnTo>
                  <a:lnTo>
                    <a:pt x="7610856" y="1825371"/>
                  </a:lnTo>
                  <a:cubicBezTo>
                    <a:pt x="7610856" y="2038604"/>
                    <a:pt x="7435215" y="2210816"/>
                    <a:pt x="7219442" y="2210816"/>
                  </a:cubicBezTo>
                  <a:lnTo>
                    <a:pt x="7219442" y="2185416"/>
                  </a:lnTo>
                  <a:lnTo>
                    <a:pt x="7219442" y="2210816"/>
                  </a:lnTo>
                  <a:lnTo>
                    <a:pt x="391414" y="2210816"/>
                  </a:lnTo>
                  <a:lnTo>
                    <a:pt x="391414" y="2185416"/>
                  </a:lnTo>
                  <a:lnTo>
                    <a:pt x="391414" y="2210816"/>
                  </a:lnTo>
                  <a:cubicBezTo>
                    <a:pt x="175641" y="2210816"/>
                    <a:pt x="0" y="2038604"/>
                    <a:pt x="0" y="1825371"/>
                  </a:cubicBezTo>
                  <a:lnTo>
                    <a:pt x="0" y="385445"/>
                  </a:lnTo>
                  <a:lnTo>
                    <a:pt x="25400" y="385445"/>
                  </a:lnTo>
                  <a:lnTo>
                    <a:pt x="0" y="385445"/>
                  </a:lnTo>
                  <a:moveTo>
                    <a:pt x="50800" y="385445"/>
                  </a:moveTo>
                  <a:lnTo>
                    <a:pt x="50800" y="1825371"/>
                  </a:lnTo>
                  <a:lnTo>
                    <a:pt x="25400" y="1825371"/>
                  </a:lnTo>
                  <a:lnTo>
                    <a:pt x="50800" y="1825371"/>
                  </a:lnTo>
                  <a:cubicBezTo>
                    <a:pt x="50800" y="2009775"/>
                    <a:pt x="202946" y="2160016"/>
                    <a:pt x="391414" y="2160016"/>
                  </a:cubicBezTo>
                  <a:lnTo>
                    <a:pt x="7219442" y="2160016"/>
                  </a:lnTo>
                  <a:cubicBezTo>
                    <a:pt x="7407911" y="2160016"/>
                    <a:pt x="7560056" y="2009775"/>
                    <a:pt x="7560056" y="1825371"/>
                  </a:cubicBezTo>
                  <a:lnTo>
                    <a:pt x="7560056" y="385445"/>
                  </a:lnTo>
                  <a:cubicBezTo>
                    <a:pt x="7560056" y="201041"/>
                    <a:pt x="7407910" y="50800"/>
                    <a:pt x="7219442" y="50800"/>
                  </a:cubicBezTo>
                  <a:lnTo>
                    <a:pt x="391414" y="50800"/>
                  </a:lnTo>
                  <a:lnTo>
                    <a:pt x="391414" y="25400"/>
                  </a:lnTo>
                  <a:lnTo>
                    <a:pt x="391414" y="50800"/>
                  </a:lnTo>
                  <a:cubicBezTo>
                    <a:pt x="202946" y="50800"/>
                    <a:pt x="50800" y="201041"/>
                    <a:pt x="50800" y="385445"/>
                  </a:cubicBezTo>
                  <a:close/>
                </a:path>
              </a:pathLst>
            </a:custGeom>
            <a:solidFill>
              <a:srgbClr val="002060"/>
            </a:solidFill>
          </p:spPr>
        </p:sp>
        <p:sp>
          <p:nvSpPr>
            <p:cNvPr id="9" name="TextBox 9"/>
            <p:cNvSpPr txBox="1"/>
            <p:nvPr/>
          </p:nvSpPr>
          <p:spPr>
            <a:xfrm>
              <a:off x="0" y="-19050"/>
              <a:ext cx="7610800" cy="2229850"/>
            </a:xfrm>
            <a:prstGeom prst="rect">
              <a:avLst/>
            </a:prstGeom>
          </p:spPr>
          <p:txBody>
            <a:bodyPr lIns="50800" tIns="50800" rIns="50800" bIns="50800" rtlCol="0" anchor="ctr"/>
            <a:lstStyle/>
            <a:p>
              <a:pPr algn="ctr">
                <a:lnSpc>
                  <a:spcPts val="3060"/>
                </a:lnSpc>
              </a:pPr>
              <a:r>
                <a:rPr lang="en-US" sz="2550">
                  <a:solidFill>
                    <a:srgbClr val="FFFFFF"/>
                  </a:solidFill>
                  <a:latin typeface="Garamond"/>
                </a:rPr>
                <a:t>A school curriculum which reflects and educates Health and social factors in the community</a:t>
              </a:r>
            </a:p>
          </p:txBody>
        </p:sp>
      </p:grpSp>
      <p:grpSp>
        <p:nvGrpSpPr>
          <p:cNvPr id="10" name="Group 10"/>
          <p:cNvGrpSpPr/>
          <p:nvPr/>
        </p:nvGrpSpPr>
        <p:grpSpPr>
          <a:xfrm>
            <a:off x="12236175" y="4933628"/>
            <a:ext cx="5708100" cy="1658100"/>
            <a:chOff x="0" y="0"/>
            <a:chExt cx="7610800" cy="2210800"/>
          </a:xfrm>
        </p:grpSpPr>
        <p:sp>
          <p:nvSpPr>
            <p:cNvPr id="11" name="Freeform 11"/>
            <p:cNvSpPr/>
            <p:nvPr/>
          </p:nvSpPr>
          <p:spPr>
            <a:xfrm>
              <a:off x="25400" y="25400"/>
              <a:ext cx="7560056" cy="2160016"/>
            </a:xfrm>
            <a:custGeom>
              <a:avLst/>
              <a:gdLst/>
              <a:ahLst/>
              <a:cxnLst/>
              <a:rect l="l" t="t" r="r" b="b"/>
              <a:pathLst>
                <a:path w="7560056" h="2160016">
                  <a:moveTo>
                    <a:pt x="0" y="360045"/>
                  </a:moveTo>
                  <a:cubicBezTo>
                    <a:pt x="0" y="161163"/>
                    <a:pt x="163830" y="0"/>
                    <a:pt x="366014" y="0"/>
                  </a:cubicBezTo>
                  <a:lnTo>
                    <a:pt x="7194042" y="0"/>
                  </a:lnTo>
                  <a:cubicBezTo>
                    <a:pt x="7396226" y="0"/>
                    <a:pt x="7560056" y="161163"/>
                    <a:pt x="7560056" y="360045"/>
                  </a:cubicBezTo>
                  <a:lnTo>
                    <a:pt x="7560056" y="1799971"/>
                  </a:lnTo>
                  <a:cubicBezTo>
                    <a:pt x="7560056" y="1998853"/>
                    <a:pt x="7396226" y="2160016"/>
                    <a:pt x="7194042" y="2160016"/>
                  </a:cubicBezTo>
                  <a:lnTo>
                    <a:pt x="366014" y="2160016"/>
                  </a:lnTo>
                  <a:cubicBezTo>
                    <a:pt x="163830" y="2160016"/>
                    <a:pt x="0" y="1998853"/>
                    <a:pt x="0" y="1799971"/>
                  </a:cubicBezTo>
                  <a:close/>
                </a:path>
              </a:pathLst>
            </a:custGeom>
            <a:solidFill>
              <a:srgbClr val="0070C0"/>
            </a:solidFill>
          </p:spPr>
        </p:sp>
        <p:sp>
          <p:nvSpPr>
            <p:cNvPr id="12" name="Freeform 12"/>
            <p:cNvSpPr/>
            <p:nvPr/>
          </p:nvSpPr>
          <p:spPr>
            <a:xfrm>
              <a:off x="0" y="0"/>
              <a:ext cx="7610856" cy="2210816"/>
            </a:xfrm>
            <a:custGeom>
              <a:avLst/>
              <a:gdLst/>
              <a:ahLst/>
              <a:cxnLst/>
              <a:rect l="l" t="t" r="r" b="b"/>
              <a:pathLst>
                <a:path w="7610856" h="2210816">
                  <a:moveTo>
                    <a:pt x="0" y="385445"/>
                  </a:moveTo>
                  <a:cubicBezTo>
                    <a:pt x="0" y="172212"/>
                    <a:pt x="175641" y="0"/>
                    <a:pt x="391414" y="0"/>
                  </a:cubicBezTo>
                  <a:lnTo>
                    <a:pt x="7219442" y="0"/>
                  </a:lnTo>
                  <a:lnTo>
                    <a:pt x="7219442" y="25400"/>
                  </a:lnTo>
                  <a:lnTo>
                    <a:pt x="7219442" y="0"/>
                  </a:lnTo>
                  <a:cubicBezTo>
                    <a:pt x="7435215" y="0"/>
                    <a:pt x="7610856" y="172212"/>
                    <a:pt x="7610856" y="385445"/>
                  </a:cubicBezTo>
                  <a:lnTo>
                    <a:pt x="7585456" y="385445"/>
                  </a:lnTo>
                  <a:lnTo>
                    <a:pt x="7610856" y="385445"/>
                  </a:lnTo>
                  <a:lnTo>
                    <a:pt x="7610856" y="1825371"/>
                  </a:lnTo>
                  <a:lnTo>
                    <a:pt x="7585456" y="1825371"/>
                  </a:lnTo>
                  <a:lnTo>
                    <a:pt x="7610856" y="1825371"/>
                  </a:lnTo>
                  <a:cubicBezTo>
                    <a:pt x="7610856" y="2038604"/>
                    <a:pt x="7435215" y="2210816"/>
                    <a:pt x="7219442" y="2210816"/>
                  </a:cubicBezTo>
                  <a:lnTo>
                    <a:pt x="7219442" y="2185416"/>
                  </a:lnTo>
                  <a:lnTo>
                    <a:pt x="7219442" y="2210816"/>
                  </a:lnTo>
                  <a:lnTo>
                    <a:pt x="391414" y="2210816"/>
                  </a:lnTo>
                  <a:lnTo>
                    <a:pt x="391414" y="2185416"/>
                  </a:lnTo>
                  <a:lnTo>
                    <a:pt x="391414" y="2210816"/>
                  </a:lnTo>
                  <a:cubicBezTo>
                    <a:pt x="175641" y="2210816"/>
                    <a:pt x="0" y="2038604"/>
                    <a:pt x="0" y="1825371"/>
                  </a:cubicBezTo>
                  <a:lnTo>
                    <a:pt x="0" y="385445"/>
                  </a:lnTo>
                  <a:lnTo>
                    <a:pt x="25400" y="385445"/>
                  </a:lnTo>
                  <a:lnTo>
                    <a:pt x="0" y="385445"/>
                  </a:lnTo>
                  <a:moveTo>
                    <a:pt x="50800" y="385445"/>
                  </a:moveTo>
                  <a:lnTo>
                    <a:pt x="50800" y="1825371"/>
                  </a:lnTo>
                  <a:lnTo>
                    <a:pt x="25400" y="1825371"/>
                  </a:lnTo>
                  <a:lnTo>
                    <a:pt x="50800" y="1825371"/>
                  </a:lnTo>
                  <a:cubicBezTo>
                    <a:pt x="50800" y="2009775"/>
                    <a:pt x="202946" y="2160016"/>
                    <a:pt x="391414" y="2160016"/>
                  </a:cubicBezTo>
                  <a:lnTo>
                    <a:pt x="7219442" y="2160016"/>
                  </a:lnTo>
                  <a:cubicBezTo>
                    <a:pt x="7407911" y="2160016"/>
                    <a:pt x="7560056" y="2009775"/>
                    <a:pt x="7560056" y="1825371"/>
                  </a:cubicBezTo>
                  <a:lnTo>
                    <a:pt x="7560056" y="385445"/>
                  </a:lnTo>
                  <a:cubicBezTo>
                    <a:pt x="7560056" y="201041"/>
                    <a:pt x="7407910" y="50800"/>
                    <a:pt x="7219442" y="50800"/>
                  </a:cubicBezTo>
                  <a:lnTo>
                    <a:pt x="391414" y="50800"/>
                  </a:lnTo>
                  <a:lnTo>
                    <a:pt x="391414" y="25400"/>
                  </a:lnTo>
                  <a:lnTo>
                    <a:pt x="391414" y="50800"/>
                  </a:lnTo>
                  <a:cubicBezTo>
                    <a:pt x="202946" y="50800"/>
                    <a:pt x="50800" y="201041"/>
                    <a:pt x="50800" y="385445"/>
                  </a:cubicBezTo>
                  <a:close/>
                </a:path>
              </a:pathLst>
            </a:custGeom>
            <a:solidFill>
              <a:srgbClr val="002060"/>
            </a:solidFill>
          </p:spPr>
        </p:sp>
        <p:sp>
          <p:nvSpPr>
            <p:cNvPr id="13" name="TextBox 13"/>
            <p:cNvSpPr txBox="1"/>
            <p:nvPr/>
          </p:nvSpPr>
          <p:spPr>
            <a:xfrm>
              <a:off x="0" y="-19050"/>
              <a:ext cx="7610800" cy="2229850"/>
            </a:xfrm>
            <a:prstGeom prst="rect">
              <a:avLst/>
            </a:prstGeom>
          </p:spPr>
          <p:txBody>
            <a:bodyPr lIns="50800" tIns="50800" rIns="50800" bIns="50800" rtlCol="0" anchor="ctr"/>
            <a:lstStyle/>
            <a:p>
              <a:pPr algn="ctr">
                <a:lnSpc>
                  <a:spcPts val="3060"/>
                </a:lnSpc>
              </a:pPr>
              <a:r>
                <a:rPr lang="en-US" sz="2550">
                  <a:solidFill>
                    <a:srgbClr val="FFFFFF"/>
                  </a:solidFill>
                  <a:latin typeface="Garamond"/>
                </a:rPr>
                <a:t>A school curriculum which supports the needs of specific groups of pupils in your context and community</a:t>
              </a:r>
            </a:p>
          </p:txBody>
        </p:sp>
      </p:grpSp>
      <p:sp>
        <p:nvSpPr>
          <p:cNvPr id="14" name="TextBox 14"/>
          <p:cNvSpPr txBox="1"/>
          <p:nvPr/>
        </p:nvSpPr>
        <p:spPr>
          <a:xfrm>
            <a:off x="324663" y="376771"/>
            <a:ext cx="10352810" cy="795248"/>
          </a:xfrm>
          <a:prstGeom prst="rect">
            <a:avLst/>
          </a:prstGeom>
        </p:spPr>
        <p:txBody>
          <a:bodyPr lIns="0" tIns="0" rIns="0" bIns="0" rtlCol="0" anchor="t">
            <a:spAutoFit/>
          </a:bodyPr>
          <a:lstStyle/>
          <a:p>
            <a:pPr algn="l">
              <a:lnSpc>
                <a:spcPts val="5759"/>
              </a:lnSpc>
            </a:pPr>
            <a:r>
              <a:rPr lang="en-US" sz="4800">
                <a:solidFill>
                  <a:srgbClr val="0070C0"/>
                </a:solidFill>
                <a:latin typeface="Garamond Bold"/>
              </a:rPr>
              <a:t>Be shaped by and for our communities</a:t>
            </a:r>
          </a:p>
        </p:txBody>
      </p:sp>
      <p:grpSp>
        <p:nvGrpSpPr>
          <p:cNvPr id="15" name="Group 15"/>
          <p:cNvGrpSpPr/>
          <p:nvPr/>
        </p:nvGrpSpPr>
        <p:grpSpPr>
          <a:xfrm>
            <a:off x="6289950" y="4933628"/>
            <a:ext cx="5708100" cy="1658100"/>
            <a:chOff x="0" y="0"/>
            <a:chExt cx="7610800" cy="2210800"/>
          </a:xfrm>
        </p:grpSpPr>
        <p:sp>
          <p:nvSpPr>
            <p:cNvPr id="16" name="Freeform 16"/>
            <p:cNvSpPr/>
            <p:nvPr/>
          </p:nvSpPr>
          <p:spPr>
            <a:xfrm>
              <a:off x="25400" y="25400"/>
              <a:ext cx="7560056" cy="2160016"/>
            </a:xfrm>
            <a:custGeom>
              <a:avLst/>
              <a:gdLst/>
              <a:ahLst/>
              <a:cxnLst/>
              <a:rect l="l" t="t" r="r" b="b"/>
              <a:pathLst>
                <a:path w="7560056" h="2160016">
                  <a:moveTo>
                    <a:pt x="0" y="360045"/>
                  </a:moveTo>
                  <a:cubicBezTo>
                    <a:pt x="0" y="161163"/>
                    <a:pt x="163830" y="0"/>
                    <a:pt x="366014" y="0"/>
                  </a:cubicBezTo>
                  <a:lnTo>
                    <a:pt x="7194042" y="0"/>
                  </a:lnTo>
                  <a:cubicBezTo>
                    <a:pt x="7396226" y="0"/>
                    <a:pt x="7560056" y="161163"/>
                    <a:pt x="7560056" y="360045"/>
                  </a:cubicBezTo>
                  <a:lnTo>
                    <a:pt x="7560056" y="1799971"/>
                  </a:lnTo>
                  <a:cubicBezTo>
                    <a:pt x="7560056" y="1998853"/>
                    <a:pt x="7396226" y="2160016"/>
                    <a:pt x="7194042" y="2160016"/>
                  </a:cubicBezTo>
                  <a:lnTo>
                    <a:pt x="366014" y="2160016"/>
                  </a:lnTo>
                  <a:cubicBezTo>
                    <a:pt x="163830" y="2160016"/>
                    <a:pt x="0" y="1998853"/>
                    <a:pt x="0" y="1799971"/>
                  </a:cubicBezTo>
                  <a:close/>
                </a:path>
              </a:pathLst>
            </a:custGeom>
            <a:solidFill>
              <a:srgbClr val="0070C0"/>
            </a:solidFill>
          </p:spPr>
        </p:sp>
        <p:sp>
          <p:nvSpPr>
            <p:cNvPr id="17" name="Freeform 17"/>
            <p:cNvSpPr/>
            <p:nvPr/>
          </p:nvSpPr>
          <p:spPr>
            <a:xfrm>
              <a:off x="0" y="0"/>
              <a:ext cx="7610856" cy="2210816"/>
            </a:xfrm>
            <a:custGeom>
              <a:avLst/>
              <a:gdLst/>
              <a:ahLst/>
              <a:cxnLst/>
              <a:rect l="l" t="t" r="r" b="b"/>
              <a:pathLst>
                <a:path w="7610856" h="2210816">
                  <a:moveTo>
                    <a:pt x="0" y="385445"/>
                  </a:moveTo>
                  <a:cubicBezTo>
                    <a:pt x="0" y="172212"/>
                    <a:pt x="175641" y="0"/>
                    <a:pt x="391414" y="0"/>
                  </a:cubicBezTo>
                  <a:lnTo>
                    <a:pt x="7219442" y="0"/>
                  </a:lnTo>
                  <a:lnTo>
                    <a:pt x="7219442" y="25400"/>
                  </a:lnTo>
                  <a:lnTo>
                    <a:pt x="7219442" y="0"/>
                  </a:lnTo>
                  <a:cubicBezTo>
                    <a:pt x="7435215" y="0"/>
                    <a:pt x="7610856" y="172212"/>
                    <a:pt x="7610856" y="385445"/>
                  </a:cubicBezTo>
                  <a:lnTo>
                    <a:pt x="7585456" y="385445"/>
                  </a:lnTo>
                  <a:lnTo>
                    <a:pt x="7610856" y="385445"/>
                  </a:lnTo>
                  <a:lnTo>
                    <a:pt x="7610856" y="1825371"/>
                  </a:lnTo>
                  <a:lnTo>
                    <a:pt x="7585456" y="1825371"/>
                  </a:lnTo>
                  <a:lnTo>
                    <a:pt x="7610856" y="1825371"/>
                  </a:lnTo>
                  <a:cubicBezTo>
                    <a:pt x="7610856" y="2038604"/>
                    <a:pt x="7435215" y="2210816"/>
                    <a:pt x="7219442" y="2210816"/>
                  </a:cubicBezTo>
                  <a:lnTo>
                    <a:pt x="7219442" y="2185416"/>
                  </a:lnTo>
                  <a:lnTo>
                    <a:pt x="7219442" y="2210816"/>
                  </a:lnTo>
                  <a:lnTo>
                    <a:pt x="391414" y="2210816"/>
                  </a:lnTo>
                  <a:lnTo>
                    <a:pt x="391414" y="2185416"/>
                  </a:lnTo>
                  <a:lnTo>
                    <a:pt x="391414" y="2210816"/>
                  </a:lnTo>
                  <a:cubicBezTo>
                    <a:pt x="175641" y="2210816"/>
                    <a:pt x="0" y="2038604"/>
                    <a:pt x="0" y="1825371"/>
                  </a:cubicBezTo>
                  <a:lnTo>
                    <a:pt x="0" y="385445"/>
                  </a:lnTo>
                  <a:lnTo>
                    <a:pt x="25400" y="385445"/>
                  </a:lnTo>
                  <a:lnTo>
                    <a:pt x="0" y="385445"/>
                  </a:lnTo>
                  <a:moveTo>
                    <a:pt x="50800" y="385445"/>
                  </a:moveTo>
                  <a:lnTo>
                    <a:pt x="50800" y="1825371"/>
                  </a:lnTo>
                  <a:lnTo>
                    <a:pt x="25400" y="1825371"/>
                  </a:lnTo>
                  <a:lnTo>
                    <a:pt x="50800" y="1825371"/>
                  </a:lnTo>
                  <a:cubicBezTo>
                    <a:pt x="50800" y="2009775"/>
                    <a:pt x="202946" y="2160016"/>
                    <a:pt x="391414" y="2160016"/>
                  </a:cubicBezTo>
                  <a:lnTo>
                    <a:pt x="7219442" y="2160016"/>
                  </a:lnTo>
                  <a:cubicBezTo>
                    <a:pt x="7407911" y="2160016"/>
                    <a:pt x="7560056" y="2009775"/>
                    <a:pt x="7560056" y="1825371"/>
                  </a:cubicBezTo>
                  <a:lnTo>
                    <a:pt x="7560056" y="385445"/>
                  </a:lnTo>
                  <a:cubicBezTo>
                    <a:pt x="7560056" y="201041"/>
                    <a:pt x="7407910" y="50800"/>
                    <a:pt x="7219442" y="50800"/>
                  </a:cubicBezTo>
                  <a:lnTo>
                    <a:pt x="391414" y="50800"/>
                  </a:lnTo>
                  <a:lnTo>
                    <a:pt x="391414" y="25400"/>
                  </a:lnTo>
                  <a:lnTo>
                    <a:pt x="391414" y="50800"/>
                  </a:lnTo>
                  <a:cubicBezTo>
                    <a:pt x="202946" y="50800"/>
                    <a:pt x="50800" y="201041"/>
                    <a:pt x="50800" y="385445"/>
                  </a:cubicBezTo>
                  <a:close/>
                </a:path>
              </a:pathLst>
            </a:custGeom>
            <a:solidFill>
              <a:srgbClr val="002060"/>
            </a:solidFill>
          </p:spPr>
        </p:sp>
        <p:sp>
          <p:nvSpPr>
            <p:cNvPr id="18" name="TextBox 18"/>
            <p:cNvSpPr txBox="1"/>
            <p:nvPr/>
          </p:nvSpPr>
          <p:spPr>
            <a:xfrm>
              <a:off x="0" y="-19050"/>
              <a:ext cx="7610800" cy="2229850"/>
            </a:xfrm>
            <a:prstGeom prst="rect">
              <a:avLst/>
            </a:prstGeom>
          </p:spPr>
          <p:txBody>
            <a:bodyPr lIns="50800" tIns="50800" rIns="50800" bIns="50800" rtlCol="0" anchor="ctr"/>
            <a:lstStyle/>
            <a:p>
              <a:pPr algn="ctr">
                <a:lnSpc>
                  <a:spcPts val="3060"/>
                </a:lnSpc>
              </a:pPr>
              <a:r>
                <a:rPr lang="en-US" sz="2550">
                  <a:solidFill>
                    <a:srgbClr val="FFFFFF"/>
                  </a:solidFill>
                  <a:latin typeface="Garamond"/>
                </a:rPr>
                <a:t>A school curriculum which has extra –curricular opportunities included - mapped, planned and implemented</a:t>
              </a:r>
            </a:p>
          </p:txBody>
        </p:sp>
      </p:grpSp>
      <p:grpSp>
        <p:nvGrpSpPr>
          <p:cNvPr id="19" name="Group 19"/>
          <p:cNvGrpSpPr/>
          <p:nvPr/>
        </p:nvGrpSpPr>
        <p:grpSpPr>
          <a:xfrm>
            <a:off x="345882" y="4933628"/>
            <a:ext cx="5708100" cy="1658100"/>
            <a:chOff x="0" y="0"/>
            <a:chExt cx="7610800" cy="2210800"/>
          </a:xfrm>
        </p:grpSpPr>
        <p:sp>
          <p:nvSpPr>
            <p:cNvPr id="20" name="Freeform 20"/>
            <p:cNvSpPr/>
            <p:nvPr/>
          </p:nvSpPr>
          <p:spPr>
            <a:xfrm>
              <a:off x="25400" y="25400"/>
              <a:ext cx="7560056" cy="2160016"/>
            </a:xfrm>
            <a:custGeom>
              <a:avLst/>
              <a:gdLst/>
              <a:ahLst/>
              <a:cxnLst/>
              <a:rect l="l" t="t" r="r" b="b"/>
              <a:pathLst>
                <a:path w="7560056" h="2160016">
                  <a:moveTo>
                    <a:pt x="0" y="360045"/>
                  </a:moveTo>
                  <a:cubicBezTo>
                    <a:pt x="0" y="161163"/>
                    <a:pt x="163830" y="0"/>
                    <a:pt x="366014" y="0"/>
                  </a:cubicBezTo>
                  <a:lnTo>
                    <a:pt x="7194042" y="0"/>
                  </a:lnTo>
                  <a:cubicBezTo>
                    <a:pt x="7396226" y="0"/>
                    <a:pt x="7560056" y="161163"/>
                    <a:pt x="7560056" y="360045"/>
                  </a:cubicBezTo>
                  <a:lnTo>
                    <a:pt x="7560056" y="1799971"/>
                  </a:lnTo>
                  <a:cubicBezTo>
                    <a:pt x="7560056" y="1998853"/>
                    <a:pt x="7396226" y="2160016"/>
                    <a:pt x="7194042" y="2160016"/>
                  </a:cubicBezTo>
                  <a:lnTo>
                    <a:pt x="366014" y="2160016"/>
                  </a:lnTo>
                  <a:cubicBezTo>
                    <a:pt x="163830" y="2160016"/>
                    <a:pt x="0" y="1998853"/>
                    <a:pt x="0" y="1799971"/>
                  </a:cubicBezTo>
                  <a:close/>
                </a:path>
              </a:pathLst>
            </a:custGeom>
            <a:solidFill>
              <a:srgbClr val="0070C0"/>
            </a:solidFill>
          </p:spPr>
        </p:sp>
        <p:sp>
          <p:nvSpPr>
            <p:cNvPr id="21" name="Freeform 21"/>
            <p:cNvSpPr/>
            <p:nvPr/>
          </p:nvSpPr>
          <p:spPr>
            <a:xfrm>
              <a:off x="0" y="0"/>
              <a:ext cx="7610856" cy="2210816"/>
            </a:xfrm>
            <a:custGeom>
              <a:avLst/>
              <a:gdLst/>
              <a:ahLst/>
              <a:cxnLst/>
              <a:rect l="l" t="t" r="r" b="b"/>
              <a:pathLst>
                <a:path w="7610856" h="2210816">
                  <a:moveTo>
                    <a:pt x="0" y="385445"/>
                  </a:moveTo>
                  <a:cubicBezTo>
                    <a:pt x="0" y="172212"/>
                    <a:pt x="175641" y="0"/>
                    <a:pt x="391414" y="0"/>
                  </a:cubicBezTo>
                  <a:lnTo>
                    <a:pt x="7219442" y="0"/>
                  </a:lnTo>
                  <a:lnTo>
                    <a:pt x="7219442" y="25400"/>
                  </a:lnTo>
                  <a:lnTo>
                    <a:pt x="7219442" y="0"/>
                  </a:lnTo>
                  <a:cubicBezTo>
                    <a:pt x="7435215" y="0"/>
                    <a:pt x="7610856" y="172212"/>
                    <a:pt x="7610856" y="385445"/>
                  </a:cubicBezTo>
                  <a:lnTo>
                    <a:pt x="7585456" y="385445"/>
                  </a:lnTo>
                  <a:lnTo>
                    <a:pt x="7610856" y="385445"/>
                  </a:lnTo>
                  <a:lnTo>
                    <a:pt x="7610856" y="1825371"/>
                  </a:lnTo>
                  <a:lnTo>
                    <a:pt x="7585456" y="1825371"/>
                  </a:lnTo>
                  <a:lnTo>
                    <a:pt x="7610856" y="1825371"/>
                  </a:lnTo>
                  <a:cubicBezTo>
                    <a:pt x="7610856" y="2038604"/>
                    <a:pt x="7435215" y="2210816"/>
                    <a:pt x="7219442" y="2210816"/>
                  </a:cubicBezTo>
                  <a:lnTo>
                    <a:pt x="7219442" y="2185416"/>
                  </a:lnTo>
                  <a:lnTo>
                    <a:pt x="7219442" y="2210816"/>
                  </a:lnTo>
                  <a:lnTo>
                    <a:pt x="391414" y="2210816"/>
                  </a:lnTo>
                  <a:lnTo>
                    <a:pt x="391414" y="2185416"/>
                  </a:lnTo>
                  <a:lnTo>
                    <a:pt x="391414" y="2210816"/>
                  </a:lnTo>
                  <a:cubicBezTo>
                    <a:pt x="175641" y="2210816"/>
                    <a:pt x="0" y="2038604"/>
                    <a:pt x="0" y="1825371"/>
                  </a:cubicBezTo>
                  <a:lnTo>
                    <a:pt x="0" y="385445"/>
                  </a:lnTo>
                  <a:lnTo>
                    <a:pt x="25400" y="385445"/>
                  </a:lnTo>
                  <a:lnTo>
                    <a:pt x="0" y="385445"/>
                  </a:lnTo>
                  <a:moveTo>
                    <a:pt x="50800" y="385445"/>
                  </a:moveTo>
                  <a:lnTo>
                    <a:pt x="50800" y="1825371"/>
                  </a:lnTo>
                  <a:lnTo>
                    <a:pt x="25400" y="1825371"/>
                  </a:lnTo>
                  <a:lnTo>
                    <a:pt x="50800" y="1825371"/>
                  </a:lnTo>
                  <a:cubicBezTo>
                    <a:pt x="50800" y="2009775"/>
                    <a:pt x="202946" y="2160016"/>
                    <a:pt x="391414" y="2160016"/>
                  </a:cubicBezTo>
                  <a:lnTo>
                    <a:pt x="7219442" y="2160016"/>
                  </a:lnTo>
                  <a:cubicBezTo>
                    <a:pt x="7407911" y="2160016"/>
                    <a:pt x="7560056" y="2009775"/>
                    <a:pt x="7560056" y="1825371"/>
                  </a:cubicBezTo>
                  <a:lnTo>
                    <a:pt x="7560056" y="385445"/>
                  </a:lnTo>
                  <a:cubicBezTo>
                    <a:pt x="7560056" y="201041"/>
                    <a:pt x="7407910" y="50800"/>
                    <a:pt x="7219442" y="50800"/>
                  </a:cubicBezTo>
                  <a:lnTo>
                    <a:pt x="391414" y="50800"/>
                  </a:lnTo>
                  <a:lnTo>
                    <a:pt x="391414" y="25400"/>
                  </a:lnTo>
                  <a:lnTo>
                    <a:pt x="391414" y="50800"/>
                  </a:lnTo>
                  <a:cubicBezTo>
                    <a:pt x="202946" y="50800"/>
                    <a:pt x="50800" y="201041"/>
                    <a:pt x="50800" y="385445"/>
                  </a:cubicBezTo>
                  <a:close/>
                </a:path>
              </a:pathLst>
            </a:custGeom>
            <a:solidFill>
              <a:srgbClr val="002060"/>
            </a:solidFill>
          </p:spPr>
        </p:sp>
        <p:sp>
          <p:nvSpPr>
            <p:cNvPr id="22" name="TextBox 22"/>
            <p:cNvSpPr txBox="1"/>
            <p:nvPr/>
          </p:nvSpPr>
          <p:spPr>
            <a:xfrm>
              <a:off x="0" y="-19050"/>
              <a:ext cx="7610800" cy="2229850"/>
            </a:xfrm>
            <a:prstGeom prst="rect">
              <a:avLst/>
            </a:prstGeom>
          </p:spPr>
          <p:txBody>
            <a:bodyPr lIns="50800" tIns="50800" rIns="50800" bIns="50800" rtlCol="0" anchor="ctr"/>
            <a:lstStyle/>
            <a:p>
              <a:pPr algn="ctr">
                <a:lnSpc>
                  <a:spcPts val="3060"/>
                </a:lnSpc>
              </a:pPr>
              <a:r>
                <a:rPr lang="en-US" sz="2550">
                  <a:solidFill>
                    <a:srgbClr val="FFFFFF"/>
                  </a:solidFill>
                  <a:latin typeface="Garamond"/>
                </a:rPr>
                <a:t>A school curriculum which goes beyond the National Curriculum and could include specialisms unique to the context and community</a:t>
              </a:r>
            </a:p>
          </p:txBody>
        </p:sp>
      </p:grpSp>
      <p:grpSp>
        <p:nvGrpSpPr>
          <p:cNvPr id="23" name="Group 23"/>
          <p:cNvGrpSpPr/>
          <p:nvPr/>
        </p:nvGrpSpPr>
        <p:grpSpPr>
          <a:xfrm>
            <a:off x="6289950" y="6791193"/>
            <a:ext cx="5708100" cy="1658100"/>
            <a:chOff x="0" y="0"/>
            <a:chExt cx="7610800" cy="2210800"/>
          </a:xfrm>
        </p:grpSpPr>
        <p:sp>
          <p:nvSpPr>
            <p:cNvPr id="24" name="Freeform 24"/>
            <p:cNvSpPr/>
            <p:nvPr/>
          </p:nvSpPr>
          <p:spPr>
            <a:xfrm>
              <a:off x="25400" y="25400"/>
              <a:ext cx="7560056" cy="2160016"/>
            </a:xfrm>
            <a:custGeom>
              <a:avLst/>
              <a:gdLst/>
              <a:ahLst/>
              <a:cxnLst/>
              <a:rect l="l" t="t" r="r" b="b"/>
              <a:pathLst>
                <a:path w="7560056" h="2160016">
                  <a:moveTo>
                    <a:pt x="0" y="360045"/>
                  </a:moveTo>
                  <a:cubicBezTo>
                    <a:pt x="0" y="161163"/>
                    <a:pt x="163830" y="0"/>
                    <a:pt x="366014" y="0"/>
                  </a:cubicBezTo>
                  <a:lnTo>
                    <a:pt x="7194042" y="0"/>
                  </a:lnTo>
                  <a:cubicBezTo>
                    <a:pt x="7396226" y="0"/>
                    <a:pt x="7560056" y="161163"/>
                    <a:pt x="7560056" y="360045"/>
                  </a:cubicBezTo>
                  <a:lnTo>
                    <a:pt x="7560056" y="1799971"/>
                  </a:lnTo>
                  <a:cubicBezTo>
                    <a:pt x="7560056" y="1998853"/>
                    <a:pt x="7396226" y="2160016"/>
                    <a:pt x="7194042" y="2160016"/>
                  </a:cubicBezTo>
                  <a:lnTo>
                    <a:pt x="366014" y="2160016"/>
                  </a:lnTo>
                  <a:cubicBezTo>
                    <a:pt x="163830" y="2160016"/>
                    <a:pt x="0" y="1998853"/>
                    <a:pt x="0" y="1799971"/>
                  </a:cubicBezTo>
                  <a:close/>
                </a:path>
              </a:pathLst>
            </a:custGeom>
            <a:solidFill>
              <a:srgbClr val="0070C0"/>
            </a:solidFill>
          </p:spPr>
        </p:sp>
        <p:sp>
          <p:nvSpPr>
            <p:cNvPr id="25" name="Freeform 25"/>
            <p:cNvSpPr/>
            <p:nvPr/>
          </p:nvSpPr>
          <p:spPr>
            <a:xfrm>
              <a:off x="0" y="0"/>
              <a:ext cx="7610856" cy="2210816"/>
            </a:xfrm>
            <a:custGeom>
              <a:avLst/>
              <a:gdLst/>
              <a:ahLst/>
              <a:cxnLst/>
              <a:rect l="l" t="t" r="r" b="b"/>
              <a:pathLst>
                <a:path w="7610856" h="2210816">
                  <a:moveTo>
                    <a:pt x="0" y="385445"/>
                  </a:moveTo>
                  <a:cubicBezTo>
                    <a:pt x="0" y="172212"/>
                    <a:pt x="175641" y="0"/>
                    <a:pt x="391414" y="0"/>
                  </a:cubicBezTo>
                  <a:lnTo>
                    <a:pt x="7219442" y="0"/>
                  </a:lnTo>
                  <a:lnTo>
                    <a:pt x="7219442" y="25400"/>
                  </a:lnTo>
                  <a:lnTo>
                    <a:pt x="7219442" y="0"/>
                  </a:lnTo>
                  <a:cubicBezTo>
                    <a:pt x="7435215" y="0"/>
                    <a:pt x="7610856" y="172212"/>
                    <a:pt x="7610856" y="385445"/>
                  </a:cubicBezTo>
                  <a:lnTo>
                    <a:pt x="7585456" y="385445"/>
                  </a:lnTo>
                  <a:lnTo>
                    <a:pt x="7610856" y="385445"/>
                  </a:lnTo>
                  <a:lnTo>
                    <a:pt x="7610856" y="1825371"/>
                  </a:lnTo>
                  <a:lnTo>
                    <a:pt x="7585456" y="1825371"/>
                  </a:lnTo>
                  <a:lnTo>
                    <a:pt x="7610856" y="1825371"/>
                  </a:lnTo>
                  <a:cubicBezTo>
                    <a:pt x="7610856" y="2038604"/>
                    <a:pt x="7435215" y="2210816"/>
                    <a:pt x="7219442" y="2210816"/>
                  </a:cubicBezTo>
                  <a:lnTo>
                    <a:pt x="7219442" y="2185416"/>
                  </a:lnTo>
                  <a:lnTo>
                    <a:pt x="7219442" y="2210816"/>
                  </a:lnTo>
                  <a:lnTo>
                    <a:pt x="391414" y="2210816"/>
                  </a:lnTo>
                  <a:lnTo>
                    <a:pt x="391414" y="2185416"/>
                  </a:lnTo>
                  <a:lnTo>
                    <a:pt x="391414" y="2210816"/>
                  </a:lnTo>
                  <a:cubicBezTo>
                    <a:pt x="175641" y="2210816"/>
                    <a:pt x="0" y="2038604"/>
                    <a:pt x="0" y="1825371"/>
                  </a:cubicBezTo>
                  <a:lnTo>
                    <a:pt x="0" y="385445"/>
                  </a:lnTo>
                  <a:lnTo>
                    <a:pt x="25400" y="385445"/>
                  </a:lnTo>
                  <a:lnTo>
                    <a:pt x="0" y="385445"/>
                  </a:lnTo>
                  <a:moveTo>
                    <a:pt x="50800" y="385445"/>
                  </a:moveTo>
                  <a:lnTo>
                    <a:pt x="50800" y="1825371"/>
                  </a:lnTo>
                  <a:lnTo>
                    <a:pt x="25400" y="1825371"/>
                  </a:lnTo>
                  <a:lnTo>
                    <a:pt x="50800" y="1825371"/>
                  </a:lnTo>
                  <a:cubicBezTo>
                    <a:pt x="50800" y="2009775"/>
                    <a:pt x="202946" y="2160016"/>
                    <a:pt x="391414" y="2160016"/>
                  </a:cubicBezTo>
                  <a:lnTo>
                    <a:pt x="7219442" y="2160016"/>
                  </a:lnTo>
                  <a:cubicBezTo>
                    <a:pt x="7407911" y="2160016"/>
                    <a:pt x="7560056" y="2009775"/>
                    <a:pt x="7560056" y="1825371"/>
                  </a:cubicBezTo>
                  <a:lnTo>
                    <a:pt x="7560056" y="385445"/>
                  </a:lnTo>
                  <a:cubicBezTo>
                    <a:pt x="7560056" y="201041"/>
                    <a:pt x="7407910" y="50800"/>
                    <a:pt x="7219442" y="50800"/>
                  </a:cubicBezTo>
                  <a:lnTo>
                    <a:pt x="391414" y="50800"/>
                  </a:lnTo>
                  <a:lnTo>
                    <a:pt x="391414" y="25400"/>
                  </a:lnTo>
                  <a:lnTo>
                    <a:pt x="391414" y="50800"/>
                  </a:lnTo>
                  <a:cubicBezTo>
                    <a:pt x="202946" y="50800"/>
                    <a:pt x="50800" y="201041"/>
                    <a:pt x="50800" y="385445"/>
                  </a:cubicBezTo>
                  <a:close/>
                </a:path>
              </a:pathLst>
            </a:custGeom>
            <a:solidFill>
              <a:srgbClr val="002060"/>
            </a:solidFill>
          </p:spPr>
        </p:sp>
        <p:sp>
          <p:nvSpPr>
            <p:cNvPr id="26" name="TextBox 26"/>
            <p:cNvSpPr txBox="1"/>
            <p:nvPr/>
          </p:nvSpPr>
          <p:spPr>
            <a:xfrm>
              <a:off x="0" y="-19050"/>
              <a:ext cx="7610800" cy="2229850"/>
            </a:xfrm>
            <a:prstGeom prst="rect">
              <a:avLst/>
            </a:prstGeom>
          </p:spPr>
          <p:txBody>
            <a:bodyPr lIns="50800" tIns="50800" rIns="50800" bIns="50800" rtlCol="0" anchor="ctr"/>
            <a:lstStyle/>
            <a:p>
              <a:pPr algn="ctr">
                <a:lnSpc>
                  <a:spcPts val="3060"/>
                </a:lnSpc>
              </a:pPr>
              <a:r>
                <a:rPr lang="en-US" sz="2550">
                  <a:solidFill>
                    <a:srgbClr val="FFFFFF"/>
                  </a:solidFill>
                  <a:latin typeface="Garamond"/>
                </a:rPr>
                <a:t>Engagement and support from stakeholders and community groups </a:t>
              </a:r>
            </a:p>
          </p:txBody>
        </p:sp>
      </p:grpSp>
      <p:grpSp>
        <p:nvGrpSpPr>
          <p:cNvPr id="27" name="Group 27"/>
          <p:cNvGrpSpPr/>
          <p:nvPr/>
        </p:nvGrpSpPr>
        <p:grpSpPr>
          <a:xfrm>
            <a:off x="322268" y="8648758"/>
            <a:ext cx="11506653" cy="1524560"/>
            <a:chOff x="0" y="0"/>
            <a:chExt cx="15342204" cy="2032746"/>
          </a:xfrm>
        </p:grpSpPr>
        <p:sp>
          <p:nvSpPr>
            <p:cNvPr id="28" name="Freeform 28"/>
            <p:cNvSpPr/>
            <p:nvPr/>
          </p:nvSpPr>
          <p:spPr>
            <a:xfrm>
              <a:off x="25400" y="25400"/>
              <a:ext cx="15291434" cy="1981962"/>
            </a:xfrm>
            <a:custGeom>
              <a:avLst/>
              <a:gdLst/>
              <a:ahLst/>
              <a:cxnLst/>
              <a:rect l="l" t="t" r="r" b="b"/>
              <a:pathLst>
                <a:path w="15291434" h="1981962">
                  <a:moveTo>
                    <a:pt x="0" y="330327"/>
                  </a:moveTo>
                  <a:cubicBezTo>
                    <a:pt x="0" y="147955"/>
                    <a:pt x="151130" y="0"/>
                    <a:pt x="337693" y="0"/>
                  </a:cubicBezTo>
                  <a:lnTo>
                    <a:pt x="14953742" y="0"/>
                  </a:lnTo>
                  <a:cubicBezTo>
                    <a:pt x="15140178" y="0"/>
                    <a:pt x="15291434" y="147955"/>
                    <a:pt x="15291434" y="330327"/>
                  </a:cubicBezTo>
                  <a:lnTo>
                    <a:pt x="15291434" y="1651635"/>
                  </a:lnTo>
                  <a:cubicBezTo>
                    <a:pt x="15291434" y="1834134"/>
                    <a:pt x="15140305" y="1981962"/>
                    <a:pt x="14953742" y="1981962"/>
                  </a:cubicBezTo>
                  <a:lnTo>
                    <a:pt x="337693" y="1981962"/>
                  </a:lnTo>
                  <a:cubicBezTo>
                    <a:pt x="151130" y="1981962"/>
                    <a:pt x="0" y="1834007"/>
                    <a:pt x="0" y="1651635"/>
                  </a:cubicBezTo>
                  <a:close/>
                </a:path>
              </a:pathLst>
            </a:custGeom>
            <a:solidFill>
              <a:srgbClr val="0070C0"/>
            </a:solidFill>
          </p:spPr>
        </p:sp>
        <p:sp>
          <p:nvSpPr>
            <p:cNvPr id="29" name="Freeform 29"/>
            <p:cNvSpPr/>
            <p:nvPr/>
          </p:nvSpPr>
          <p:spPr>
            <a:xfrm>
              <a:off x="0" y="0"/>
              <a:ext cx="15342234" cy="2032762"/>
            </a:xfrm>
            <a:custGeom>
              <a:avLst/>
              <a:gdLst/>
              <a:ahLst/>
              <a:cxnLst/>
              <a:rect l="l" t="t" r="r" b="b"/>
              <a:pathLst>
                <a:path w="15342234" h="2032762">
                  <a:moveTo>
                    <a:pt x="0" y="355727"/>
                  </a:moveTo>
                  <a:cubicBezTo>
                    <a:pt x="0" y="158750"/>
                    <a:pt x="163068" y="0"/>
                    <a:pt x="363093" y="0"/>
                  </a:cubicBezTo>
                  <a:lnTo>
                    <a:pt x="14979142" y="0"/>
                  </a:lnTo>
                  <a:lnTo>
                    <a:pt x="14979142" y="25400"/>
                  </a:lnTo>
                  <a:lnTo>
                    <a:pt x="14979142" y="0"/>
                  </a:lnTo>
                  <a:cubicBezTo>
                    <a:pt x="15179167" y="0"/>
                    <a:pt x="15342234" y="158750"/>
                    <a:pt x="15342234" y="355727"/>
                  </a:cubicBezTo>
                  <a:lnTo>
                    <a:pt x="15316834" y="355727"/>
                  </a:lnTo>
                  <a:lnTo>
                    <a:pt x="15342234" y="355727"/>
                  </a:lnTo>
                  <a:lnTo>
                    <a:pt x="15342234" y="1677035"/>
                  </a:lnTo>
                  <a:lnTo>
                    <a:pt x="15316834" y="1677035"/>
                  </a:lnTo>
                  <a:lnTo>
                    <a:pt x="15342234" y="1677035"/>
                  </a:lnTo>
                  <a:cubicBezTo>
                    <a:pt x="15342234" y="1874012"/>
                    <a:pt x="15179167" y="2032762"/>
                    <a:pt x="14979142" y="2032762"/>
                  </a:cubicBezTo>
                  <a:lnTo>
                    <a:pt x="14979142" y="2007362"/>
                  </a:lnTo>
                  <a:lnTo>
                    <a:pt x="14979142" y="2032762"/>
                  </a:lnTo>
                  <a:lnTo>
                    <a:pt x="363093" y="2032762"/>
                  </a:lnTo>
                  <a:lnTo>
                    <a:pt x="363093" y="2007362"/>
                  </a:lnTo>
                  <a:lnTo>
                    <a:pt x="363093" y="2032762"/>
                  </a:lnTo>
                  <a:cubicBezTo>
                    <a:pt x="163068" y="2032762"/>
                    <a:pt x="0" y="1874012"/>
                    <a:pt x="0" y="1677035"/>
                  </a:cubicBezTo>
                  <a:lnTo>
                    <a:pt x="0" y="355727"/>
                  </a:lnTo>
                  <a:lnTo>
                    <a:pt x="25400" y="355727"/>
                  </a:lnTo>
                  <a:lnTo>
                    <a:pt x="0" y="355727"/>
                  </a:lnTo>
                  <a:moveTo>
                    <a:pt x="50800" y="355727"/>
                  </a:moveTo>
                  <a:lnTo>
                    <a:pt x="50800" y="1677035"/>
                  </a:lnTo>
                  <a:lnTo>
                    <a:pt x="25400" y="1677035"/>
                  </a:lnTo>
                  <a:lnTo>
                    <a:pt x="50800" y="1677035"/>
                  </a:lnTo>
                  <a:cubicBezTo>
                    <a:pt x="50800" y="1844929"/>
                    <a:pt x="190119" y="1981962"/>
                    <a:pt x="363093" y="1981962"/>
                  </a:cubicBezTo>
                  <a:lnTo>
                    <a:pt x="14979142" y="1981962"/>
                  </a:lnTo>
                  <a:cubicBezTo>
                    <a:pt x="15152115" y="1981962"/>
                    <a:pt x="15291434" y="1844929"/>
                    <a:pt x="15291434" y="1677035"/>
                  </a:cubicBezTo>
                  <a:lnTo>
                    <a:pt x="15291434" y="355727"/>
                  </a:lnTo>
                  <a:cubicBezTo>
                    <a:pt x="15291434" y="187833"/>
                    <a:pt x="15152115" y="50800"/>
                    <a:pt x="14979142" y="50800"/>
                  </a:cubicBezTo>
                  <a:lnTo>
                    <a:pt x="363093" y="50800"/>
                  </a:lnTo>
                  <a:lnTo>
                    <a:pt x="363093" y="25400"/>
                  </a:lnTo>
                  <a:lnTo>
                    <a:pt x="363093" y="50800"/>
                  </a:lnTo>
                  <a:cubicBezTo>
                    <a:pt x="190119" y="50800"/>
                    <a:pt x="50800" y="187833"/>
                    <a:pt x="50800" y="355727"/>
                  </a:cubicBezTo>
                  <a:close/>
                </a:path>
              </a:pathLst>
            </a:custGeom>
            <a:solidFill>
              <a:srgbClr val="002060"/>
            </a:solidFill>
          </p:spPr>
        </p:sp>
        <p:sp>
          <p:nvSpPr>
            <p:cNvPr id="30" name="TextBox 30"/>
            <p:cNvSpPr txBox="1"/>
            <p:nvPr/>
          </p:nvSpPr>
          <p:spPr>
            <a:xfrm>
              <a:off x="0" y="-19050"/>
              <a:ext cx="15342204" cy="2051796"/>
            </a:xfrm>
            <a:prstGeom prst="rect">
              <a:avLst/>
            </a:prstGeom>
          </p:spPr>
          <p:txBody>
            <a:bodyPr lIns="50800" tIns="50800" rIns="50800" bIns="50800" rtlCol="0" anchor="ctr"/>
            <a:lstStyle/>
            <a:p>
              <a:pPr algn="ctr">
                <a:lnSpc>
                  <a:spcPts val="3060"/>
                </a:lnSpc>
              </a:pPr>
              <a:r>
                <a:rPr lang="en-US" sz="2550">
                  <a:solidFill>
                    <a:srgbClr val="FFFFFF"/>
                  </a:solidFill>
                  <a:latin typeface="Garamond"/>
                </a:rPr>
                <a:t>A curriculum which reflects the school’s local context by (a) addressing typical gaps in pupils’ knowledge and skills in your context and (b) supporting understanding of local, national and global communities in terms of diversity. </a:t>
              </a:r>
            </a:p>
          </p:txBody>
        </p:sp>
      </p:grpSp>
      <p:sp>
        <p:nvSpPr>
          <p:cNvPr id="31" name="TextBox 31"/>
          <p:cNvSpPr txBox="1"/>
          <p:nvPr/>
        </p:nvSpPr>
        <p:spPr>
          <a:xfrm>
            <a:off x="361748" y="1168867"/>
            <a:ext cx="17415190" cy="4130219"/>
          </a:xfrm>
          <a:prstGeom prst="rect">
            <a:avLst/>
          </a:prstGeom>
        </p:spPr>
        <p:txBody>
          <a:bodyPr lIns="0" tIns="0" rIns="0" bIns="0" rtlCol="0" anchor="t">
            <a:spAutoFit/>
          </a:bodyPr>
          <a:lstStyle/>
          <a:p>
            <a:pPr algn="l">
              <a:lnSpc>
                <a:spcPts val="3600"/>
              </a:lnSpc>
            </a:pPr>
            <a:r>
              <a:rPr lang="en-US" sz="3000">
                <a:solidFill>
                  <a:srgbClr val="564B51"/>
                </a:solidFill>
                <a:latin typeface="Arial"/>
              </a:rPr>
              <a:t>We recognise the unique context of each school and celebrates the diversity this brings to our Trust. Each school aims to play a full part in its community and develop its role in both supporting and enhancing the world view and life chances of its students. This is done by close engagement with families and other key stakeholders to ensure all students, including those needing additional support, thrive as emotionally resilient young people who achieve success. A range of enrichment activities support pupils to experience a variety of opportunities and support both emotional and physical health. Engagement with community groups and local initiatives allows for a strong community experience which increases participation and a sense of belonging; all of which are important for success. </a:t>
            </a:r>
          </a:p>
          <a:p>
            <a:pPr algn="l">
              <a:lnSpc>
                <a:spcPts val="3600"/>
              </a:lnSpc>
            </a:pPr>
            <a:endParaRPr lang="en-US" sz="3000">
              <a:solidFill>
                <a:srgbClr val="564B51"/>
              </a:solidFill>
              <a:latin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378706" y="331377"/>
            <a:ext cx="15590520" cy="1906429"/>
          </a:xfrm>
          <a:prstGeom prst="rect">
            <a:avLst/>
          </a:prstGeom>
        </p:spPr>
        <p:txBody>
          <a:bodyPr lIns="0" tIns="0" rIns="0" bIns="0" rtlCol="0" anchor="t">
            <a:spAutoFit/>
          </a:bodyPr>
          <a:lstStyle/>
          <a:p>
            <a:pPr algn="l">
              <a:lnSpc>
                <a:spcPts val="5759"/>
              </a:lnSpc>
            </a:pPr>
            <a:r>
              <a:rPr lang="en-US" sz="4800">
                <a:solidFill>
                  <a:srgbClr val="2B2629"/>
                </a:solidFill>
                <a:latin typeface="Garamond Bold"/>
              </a:rPr>
              <a:t>Be informed by evidence</a:t>
            </a:r>
          </a:p>
        </p:txBody>
      </p:sp>
      <p:grpSp>
        <p:nvGrpSpPr>
          <p:cNvPr id="3" name="Group 3"/>
          <p:cNvGrpSpPr/>
          <p:nvPr/>
        </p:nvGrpSpPr>
        <p:grpSpPr>
          <a:xfrm>
            <a:off x="6227738" y="2218383"/>
            <a:ext cx="5708100" cy="2468100"/>
            <a:chOff x="0" y="0"/>
            <a:chExt cx="7610800" cy="3290800"/>
          </a:xfrm>
        </p:grpSpPr>
        <p:sp>
          <p:nvSpPr>
            <p:cNvPr id="4" name="Freeform 4"/>
            <p:cNvSpPr/>
            <p:nvPr/>
          </p:nvSpPr>
          <p:spPr>
            <a:xfrm>
              <a:off x="25400" y="25400"/>
              <a:ext cx="7560056" cy="3240024"/>
            </a:xfrm>
            <a:custGeom>
              <a:avLst/>
              <a:gdLst/>
              <a:ahLst/>
              <a:cxnLst/>
              <a:rect l="l" t="t" r="r" b="b"/>
              <a:pathLst>
                <a:path w="7560056" h="3240024">
                  <a:moveTo>
                    <a:pt x="0" y="540004"/>
                  </a:moveTo>
                  <a:cubicBezTo>
                    <a:pt x="0" y="241808"/>
                    <a:pt x="243967" y="0"/>
                    <a:pt x="544830" y="0"/>
                  </a:cubicBezTo>
                  <a:lnTo>
                    <a:pt x="7015226" y="0"/>
                  </a:lnTo>
                  <a:cubicBezTo>
                    <a:pt x="7316089" y="0"/>
                    <a:pt x="7560056" y="241808"/>
                    <a:pt x="7560056" y="540004"/>
                  </a:cubicBezTo>
                  <a:lnTo>
                    <a:pt x="7560056" y="2700020"/>
                  </a:lnTo>
                  <a:cubicBezTo>
                    <a:pt x="7560056" y="2998216"/>
                    <a:pt x="7316089" y="3240024"/>
                    <a:pt x="7015226" y="3240024"/>
                  </a:cubicBezTo>
                  <a:lnTo>
                    <a:pt x="544830" y="3240024"/>
                  </a:lnTo>
                  <a:cubicBezTo>
                    <a:pt x="243967" y="3240024"/>
                    <a:pt x="0" y="2998216"/>
                    <a:pt x="0" y="2700020"/>
                  </a:cubicBezTo>
                  <a:close/>
                </a:path>
              </a:pathLst>
            </a:custGeom>
            <a:solidFill>
              <a:srgbClr val="FF6600"/>
            </a:solidFill>
          </p:spPr>
        </p:sp>
        <p:sp>
          <p:nvSpPr>
            <p:cNvPr id="5" name="Freeform 5"/>
            <p:cNvSpPr/>
            <p:nvPr/>
          </p:nvSpPr>
          <p:spPr>
            <a:xfrm>
              <a:off x="0" y="0"/>
              <a:ext cx="7610856" cy="3290824"/>
            </a:xfrm>
            <a:custGeom>
              <a:avLst/>
              <a:gdLst/>
              <a:ahLst/>
              <a:cxnLst/>
              <a:rect l="l" t="t" r="r" b="b"/>
              <a:pathLst>
                <a:path w="7610856" h="3290824">
                  <a:moveTo>
                    <a:pt x="0" y="565404"/>
                  </a:moveTo>
                  <a:cubicBezTo>
                    <a:pt x="0" y="252984"/>
                    <a:pt x="255524" y="0"/>
                    <a:pt x="570230" y="0"/>
                  </a:cubicBezTo>
                  <a:lnTo>
                    <a:pt x="7040626" y="0"/>
                  </a:lnTo>
                  <a:lnTo>
                    <a:pt x="7040626" y="25400"/>
                  </a:lnTo>
                  <a:lnTo>
                    <a:pt x="7040626" y="0"/>
                  </a:lnTo>
                  <a:cubicBezTo>
                    <a:pt x="7355332" y="0"/>
                    <a:pt x="7610856" y="252984"/>
                    <a:pt x="7610856" y="565404"/>
                  </a:cubicBezTo>
                  <a:lnTo>
                    <a:pt x="7585456" y="565404"/>
                  </a:lnTo>
                  <a:lnTo>
                    <a:pt x="7610856" y="565404"/>
                  </a:lnTo>
                  <a:lnTo>
                    <a:pt x="7610856" y="2725420"/>
                  </a:lnTo>
                  <a:lnTo>
                    <a:pt x="7585456" y="2725420"/>
                  </a:lnTo>
                  <a:lnTo>
                    <a:pt x="7610856" y="2725420"/>
                  </a:lnTo>
                  <a:cubicBezTo>
                    <a:pt x="7610856" y="3037840"/>
                    <a:pt x="7355332" y="3290824"/>
                    <a:pt x="7040626" y="3290824"/>
                  </a:cubicBezTo>
                  <a:lnTo>
                    <a:pt x="7040626" y="3265424"/>
                  </a:lnTo>
                  <a:lnTo>
                    <a:pt x="7040626" y="3290824"/>
                  </a:lnTo>
                  <a:lnTo>
                    <a:pt x="570230" y="3290824"/>
                  </a:lnTo>
                  <a:lnTo>
                    <a:pt x="570230" y="3265424"/>
                  </a:lnTo>
                  <a:lnTo>
                    <a:pt x="570230" y="3290824"/>
                  </a:lnTo>
                  <a:cubicBezTo>
                    <a:pt x="255524" y="3290824"/>
                    <a:pt x="0" y="3037840"/>
                    <a:pt x="0" y="2725420"/>
                  </a:cubicBezTo>
                  <a:lnTo>
                    <a:pt x="0" y="565404"/>
                  </a:lnTo>
                  <a:lnTo>
                    <a:pt x="25400" y="565404"/>
                  </a:lnTo>
                  <a:lnTo>
                    <a:pt x="0" y="565404"/>
                  </a:lnTo>
                  <a:moveTo>
                    <a:pt x="50800" y="565404"/>
                  </a:moveTo>
                  <a:lnTo>
                    <a:pt x="50800" y="2725420"/>
                  </a:lnTo>
                  <a:lnTo>
                    <a:pt x="25400" y="2725420"/>
                  </a:lnTo>
                  <a:lnTo>
                    <a:pt x="50800" y="2725420"/>
                  </a:lnTo>
                  <a:cubicBezTo>
                    <a:pt x="50800" y="3009392"/>
                    <a:pt x="283083" y="3240024"/>
                    <a:pt x="570230" y="3240024"/>
                  </a:cubicBezTo>
                  <a:lnTo>
                    <a:pt x="7040626" y="3240024"/>
                  </a:lnTo>
                  <a:cubicBezTo>
                    <a:pt x="7327646" y="3240024"/>
                    <a:pt x="7560056" y="3009392"/>
                    <a:pt x="7560056" y="2725420"/>
                  </a:cubicBezTo>
                  <a:lnTo>
                    <a:pt x="7560056" y="565404"/>
                  </a:lnTo>
                  <a:cubicBezTo>
                    <a:pt x="7560056" y="281432"/>
                    <a:pt x="7327646" y="50800"/>
                    <a:pt x="7040626" y="50800"/>
                  </a:cubicBezTo>
                  <a:lnTo>
                    <a:pt x="570230" y="50800"/>
                  </a:lnTo>
                  <a:lnTo>
                    <a:pt x="570230" y="25400"/>
                  </a:lnTo>
                  <a:lnTo>
                    <a:pt x="570230" y="50800"/>
                  </a:lnTo>
                  <a:cubicBezTo>
                    <a:pt x="283083" y="50800"/>
                    <a:pt x="50800" y="281432"/>
                    <a:pt x="50800" y="565404"/>
                  </a:cubicBezTo>
                  <a:close/>
                </a:path>
              </a:pathLst>
            </a:custGeom>
            <a:solidFill>
              <a:srgbClr val="41383D"/>
            </a:solidFill>
          </p:spPr>
        </p:sp>
        <p:sp>
          <p:nvSpPr>
            <p:cNvPr id="6" name="TextBox 6"/>
            <p:cNvSpPr txBox="1"/>
            <p:nvPr/>
          </p:nvSpPr>
          <p:spPr>
            <a:xfrm>
              <a:off x="0" y="-57150"/>
              <a:ext cx="7610800" cy="3347950"/>
            </a:xfrm>
            <a:prstGeom prst="rect">
              <a:avLst/>
            </a:prstGeom>
          </p:spPr>
          <p:txBody>
            <a:bodyPr lIns="50800" tIns="50800" rIns="50800" bIns="50800" rtlCol="0" anchor="ctr"/>
            <a:lstStyle/>
            <a:p>
              <a:pPr algn="ctr">
                <a:lnSpc>
                  <a:spcPts val="3240"/>
                </a:lnSpc>
              </a:pPr>
              <a:r>
                <a:rPr lang="en-US" sz="2700">
                  <a:solidFill>
                    <a:srgbClr val="FFFFFF"/>
                  </a:solidFill>
                  <a:latin typeface="Arial Bold"/>
                </a:rPr>
                <a:t>Assessment and Feedback</a:t>
              </a:r>
            </a:p>
            <a:p>
              <a:pPr algn="ctr">
                <a:lnSpc>
                  <a:spcPts val="2520"/>
                </a:lnSpc>
              </a:pPr>
              <a:endParaRPr lang="en-US" sz="2700">
                <a:solidFill>
                  <a:srgbClr val="FFFFFF"/>
                </a:solidFill>
                <a:latin typeface="Arial Bold"/>
              </a:endParaRPr>
            </a:p>
            <a:p>
              <a:pPr algn="ctr">
                <a:lnSpc>
                  <a:spcPts val="2520"/>
                </a:lnSpc>
              </a:pPr>
              <a:r>
                <a:rPr lang="en-US" sz="2100">
                  <a:solidFill>
                    <a:srgbClr val="FFFFFF"/>
                  </a:solidFill>
                  <a:latin typeface="Arial"/>
                </a:rPr>
                <a:t>Daisy Christodolou</a:t>
              </a:r>
            </a:p>
            <a:p>
              <a:pPr algn="ctr">
                <a:lnSpc>
                  <a:spcPts val="2520"/>
                </a:lnSpc>
              </a:pPr>
              <a:r>
                <a:rPr lang="en-US" sz="2100">
                  <a:solidFill>
                    <a:srgbClr val="FFFFFF"/>
                  </a:solidFill>
                  <a:latin typeface="Arial"/>
                </a:rPr>
                <a:t>Dylan William</a:t>
              </a:r>
            </a:p>
            <a:p>
              <a:pPr algn="ctr">
                <a:lnSpc>
                  <a:spcPts val="2520"/>
                </a:lnSpc>
              </a:pPr>
              <a:r>
                <a:rPr lang="en-US" sz="2100">
                  <a:solidFill>
                    <a:srgbClr val="FFFFFF"/>
                  </a:solidFill>
                  <a:latin typeface="Arial"/>
                </a:rPr>
                <a:t>Rob Coe</a:t>
              </a:r>
            </a:p>
            <a:p>
              <a:pPr algn="ctr">
                <a:lnSpc>
                  <a:spcPts val="2520"/>
                </a:lnSpc>
              </a:pPr>
              <a:r>
                <a:rPr lang="en-US" sz="2100">
                  <a:solidFill>
                    <a:srgbClr val="FFFFFF"/>
                  </a:solidFill>
                  <a:latin typeface="Arial"/>
                </a:rPr>
                <a:t>Harry Fletcher-Wood</a:t>
              </a:r>
            </a:p>
          </p:txBody>
        </p:sp>
      </p:grpSp>
      <p:grpSp>
        <p:nvGrpSpPr>
          <p:cNvPr id="7" name="Group 7"/>
          <p:cNvGrpSpPr/>
          <p:nvPr/>
        </p:nvGrpSpPr>
        <p:grpSpPr>
          <a:xfrm>
            <a:off x="12079238" y="2264476"/>
            <a:ext cx="5708100" cy="2468100"/>
            <a:chOff x="0" y="0"/>
            <a:chExt cx="7610800" cy="3290800"/>
          </a:xfrm>
        </p:grpSpPr>
        <p:sp>
          <p:nvSpPr>
            <p:cNvPr id="8" name="Freeform 8"/>
            <p:cNvSpPr/>
            <p:nvPr/>
          </p:nvSpPr>
          <p:spPr>
            <a:xfrm>
              <a:off x="25400" y="25400"/>
              <a:ext cx="7560056" cy="3240024"/>
            </a:xfrm>
            <a:custGeom>
              <a:avLst/>
              <a:gdLst/>
              <a:ahLst/>
              <a:cxnLst/>
              <a:rect l="l" t="t" r="r" b="b"/>
              <a:pathLst>
                <a:path w="7560056" h="3240024">
                  <a:moveTo>
                    <a:pt x="0" y="540004"/>
                  </a:moveTo>
                  <a:cubicBezTo>
                    <a:pt x="0" y="241808"/>
                    <a:pt x="243967" y="0"/>
                    <a:pt x="544830" y="0"/>
                  </a:cubicBezTo>
                  <a:lnTo>
                    <a:pt x="7015226" y="0"/>
                  </a:lnTo>
                  <a:cubicBezTo>
                    <a:pt x="7316089" y="0"/>
                    <a:pt x="7560056" y="241808"/>
                    <a:pt x="7560056" y="540004"/>
                  </a:cubicBezTo>
                  <a:lnTo>
                    <a:pt x="7560056" y="2700020"/>
                  </a:lnTo>
                  <a:cubicBezTo>
                    <a:pt x="7560056" y="2998216"/>
                    <a:pt x="7316089" y="3240024"/>
                    <a:pt x="7015226" y="3240024"/>
                  </a:cubicBezTo>
                  <a:lnTo>
                    <a:pt x="544830" y="3240024"/>
                  </a:lnTo>
                  <a:cubicBezTo>
                    <a:pt x="243967" y="3240024"/>
                    <a:pt x="0" y="2998216"/>
                    <a:pt x="0" y="2700020"/>
                  </a:cubicBezTo>
                  <a:close/>
                </a:path>
              </a:pathLst>
            </a:custGeom>
            <a:solidFill>
              <a:srgbClr val="FF6600"/>
            </a:solidFill>
          </p:spPr>
        </p:sp>
        <p:sp>
          <p:nvSpPr>
            <p:cNvPr id="9" name="Freeform 9"/>
            <p:cNvSpPr/>
            <p:nvPr/>
          </p:nvSpPr>
          <p:spPr>
            <a:xfrm>
              <a:off x="0" y="0"/>
              <a:ext cx="7610856" cy="3290824"/>
            </a:xfrm>
            <a:custGeom>
              <a:avLst/>
              <a:gdLst/>
              <a:ahLst/>
              <a:cxnLst/>
              <a:rect l="l" t="t" r="r" b="b"/>
              <a:pathLst>
                <a:path w="7610856" h="3290824">
                  <a:moveTo>
                    <a:pt x="0" y="565404"/>
                  </a:moveTo>
                  <a:cubicBezTo>
                    <a:pt x="0" y="252984"/>
                    <a:pt x="255524" y="0"/>
                    <a:pt x="570230" y="0"/>
                  </a:cubicBezTo>
                  <a:lnTo>
                    <a:pt x="7040626" y="0"/>
                  </a:lnTo>
                  <a:lnTo>
                    <a:pt x="7040626" y="25400"/>
                  </a:lnTo>
                  <a:lnTo>
                    <a:pt x="7040626" y="0"/>
                  </a:lnTo>
                  <a:cubicBezTo>
                    <a:pt x="7355332" y="0"/>
                    <a:pt x="7610856" y="252984"/>
                    <a:pt x="7610856" y="565404"/>
                  </a:cubicBezTo>
                  <a:lnTo>
                    <a:pt x="7585456" y="565404"/>
                  </a:lnTo>
                  <a:lnTo>
                    <a:pt x="7610856" y="565404"/>
                  </a:lnTo>
                  <a:lnTo>
                    <a:pt x="7610856" y="2725420"/>
                  </a:lnTo>
                  <a:lnTo>
                    <a:pt x="7585456" y="2725420"/>
                  </a:lnTo>
                  <a:lnTo>
                    <a:pt x="7610856" y="2725420"/>
                  </a:lnTo>
                  <a:cubicBezTo>
                    <a:pt x="7610856" y="3037840"/>
                    <a:pt x="7355332" y="3290824"/>
                    <a:pt x="7040626" y="3290824"/>
                  </a:cubicBezTo>
                  <a:lnTo>
                    <a:pt x="7040626" y="3265424"/>
                  </a:lnTo>
                  <a:lnTo>
                    <a:pt x="7040626" y="3290824"/>
                  </a:lnTo>
                  <a:lnTo>
                    <a:pt x="570230" y="3290824"/>
                  </a:lnTo>
                  <a:lnTo>
                    <a:pt x="570230" y="3265424"/>
                  </a:lnTo>
                  <a:lnTo>
                    <a:pt x="570230" y="3290824"/>
                  </a:lnTo>
                  <a:cubicBezTo>
                    <a:pt x="255524" y="3290824"/>
                    <a:pt x="0" y="3037840"/>
                    <a:pt x="0" y="2725420"/>
                  </a:cubicBezTo>
                  <a:lnTo>
                    <a:pt x="0" y="565404"/>
                  </a:lnTo>
                  <a:lnTo>
                    <a:pt x="25400" y="565404"/>
                  </a:lnTo>
                  <a:lnTo>
                    <a:pt x="0" y="565404"/>
                  </a:lnTo>
                  <a:moveTo>
                    <a:pt x="50800" y="565404"/>
                  </a:moveTo>
                  <a:lnTo>
                    <a:pt x="50800" y="2725420"/>
                  </a:lnTo>
                  <a:lnTo>
                    <a:pt x="25400" y="2725420"/>
                  </a:lnTo>
                  <a:lnTo>
                    <a:pt x="50800" y="2725420"/>
                  </a:lnTo>
                  <a:cubicBezTo>
                    <a:pt x="50800" y="3009392"/>
                    <a:pt x="283083" y="3240024"/>
                    <a:pt x="570230" y="3240024"/>
                  </a:cubicBezTo>
                  <a:lnTo>
                    <a:pt x="7040626" y="3240024"/>
                  </a:lnTo>
                  <a:cubicBezTo>
                    <a:pt x="7327646" y="3240024"/>
                    <a:pt x="7560056" y="3009392"/>
                    <a:pt x="7560056" y="2725420"/>
                  </a:cubicBezTo>
                  <a:lnTo>
                    <a:pt x="7560056" y="565404"/>
                  </a:lnTo>
                  <a:cubicBezTo>
                    <a:pt x="7560056" y="281432"/>
                    <a:pt x="7327646" y="50800"/>
                    <a:pt x="7040626" y="50800"/>
                  </a:cubicBezTo>
                  <a:lnTo>
                    <a:pt x="570230" y="50800"/>
                  </a:lnTo>
                  <a:lnTo>
                    <a:pt x="570230" y="25400"/>
                  </a:lnTo>
                  <a:lnTo>
                    <a:pt x="570230" y="50800"/>
                  </a:lnTo>
                  <a:cubicBezTo>
                    <a:pt x="283083" y="50800"/>
                    <a:pt x="50800" y="281432"/>
                    <a:pt x="50800" y="565404"/>
                  </a:cubicBezTo>
                  <a:close/>
                </a:path>
              </a:pathLst>
            </a:custGeom>
            <a:solidFill>
              <a:srgbClr val="41383D"/>
            </a:solidFill>
          </p:spPr>
        </p:sp>
        <p:sp>
          <p:nvSpPr>
            <p:cNvPr id="10" name="TextBox 10"/>
            <p:cNvSpPr txBox="1"/>
            <p:nvPr/>
          </p:nvSpPr>
          <p:spPr>
            <a:xfrm>
              <a:off x="0" y="-57150"/>
              <a:ext cx="7610800" cy="3347950"/>
            </a:xfrm>
            <a:prstGeom prst="rect">
              <a:avLst/>
            </a:prstGeom>
          </p:spPr>
          <p:txBody>
            <a:bodyPr lIns="50800" tIns="50800" rIns="50800" bIns="50800" rtlCol="0" anchor="ctr"/>
            <a:lstStyle/>
            <a:p>
              <a:pPr algn="ctr">
                <a:lnSpc>
                  <a:spcPts val="3240"/>
                </a:lnSpc>
              </a:pPr>
              <a:r>
                <a:rPr lang="en-US" sz="2700">
                  <a:solidFill>
                    <a:srgbClr val="FFFFFF"/>
                  </a:solidFill>
                  <a:latin typeface="Arial Bold"/>
                </a:rPr>
                <a:t>Pedagogy </a:t>
              </a:r>
            </a:p>
            <a:p>
              <a:pPr algn="ctr">
                <a:lnSpc>
                  <a:spcPts val="2520"/>
                </a:lnSpc>
              </a:pPr>
              <a:endParaRPr lang="en-US" sz="2700">
                <a:solidFill>
                  <a:srgbClr val="FFFFFF"/>
                </a:solidFill>
                <a:latin typeface="Arial Bold"/>
              </a:endParaRPr>
            </a:p>
            <a:p>
              <a:pPr algn="ctr">
                <a:lnSpc>
                  <a:spcPts val="2520"/>
                </a:lnSpc>
              </a:pPr>
              <a:r>
                <a:rPr lang="en-US" sz="2100">
                  <a:solidFill>
                    <a:srgbClr val="FFFFFF"/>
                  </a:solidFill>
                  <a:latin typeface="Arial"/>
                </a:rPr>
                <a:t>Rosenshine</a:t>
              </a:r>
            </a:p>
            <a:p>
              <a:pPr algn="ctr">
                <a:lnSpc>
                  <a:spcPts val="2520"/>
                </a:lnSpc>
              </a:pPr>
              <a:r>
                <a:rPr lang="en-US" sz="2100">
                  <a:solidFill>
                    <a:srgbClr val="FFFFFF"/>
                  </a:solidFill>
                  <a:latin typeface="Arial"/>
                </a:rPr>
                <a:t>Teaching Walkthrus</a:t>
              </a:r>
            </a:p>
            <a:p>
              <a:pPr algn="ctr">
                <a:lnSpc>
                  <a:spcPts val="2520"/>
                </a:lnSpc>
              </a:pPr>
              <a:r>
                <a:rPr lang="en-US" sz="2100">
                  <a:solidFill>
                    <a:srgbClr val="FFFFFF"/>
                  </a:solidFill>
                  <a:latin typeface="Arial"/>
                </a:rPr>
                <a:t>Doug Lemov– Teach like a Champion </a:t>
              </a:r>
            </a:p>
            <a:p>
              <a:pPr algn="ctr">
                <a:lnSpc>
                  <a:spcPts val="2520"/>
                </a:lnSpc>
              </a:pPr>
              <a:endParaRPr lang="en-US" sz="2100">
                <a:solidFill>
                  <a:srgbClr val="FFFFFF"/>
                </a:solidFill>
                <a:latin typeface="Arial"/>
              </a:endParaRPr>
            </a:p>
            <a:p>
              <a:pPr algn="ctr">
                <a:lnSpc>
                  <a:spcPts val="2520"/>
                </a:lnSpc>
              </a:pPr>
              <a:endParaRPr lang="en-US" sz="2100">
                <a:solidFill>
                  <a:srgbClr val="FFFFFF"/>
                </a:solidFill>
                <a:latin typeface="Arial"/>
              </a:endParaRPr>
            </a:p>
          </p:txBody>
        </p:sp>
      </p:grpSp>
      <p:grpSp>
        <p:nvGrpSpPr>
          <p:cNvPr id="11" name="Group 11"/>
          <p:cNvGrpSpPr/>
          <p:nvPr/>
        </p:nvGrpSpPr>
        <p:grpSpPr>
          <a:xfrm>
            <a:off x="201599" y="2264476"/>
            <a:ext cx="5708100" cy="3496617"/>
            <a:chOff x="0" y="0"/>
            <a:chExt cx="7610800" cy="4662156"/>
          </a:xfrm>
        </p:grpSpPr>
        <p:sp>
          <p:nvSpPr>
            <p:cNvPr id="12" name="Freeform 12"/>
            <p:cNvSpPr/>
            <p:nvPr/>
          </p:nvSpPr>
          <p:spPr>
            <a:xfrm>
              <a:off x="25400" y="25400"/>
              <a:ext cx="7560056" cy="4611370"/>
            </a:xfrm>
            <a:custGeom>
              <a:avLst/>
              <a:gdLst/>
              <a:ahLst/>
              <a:cxnLst/>
              <a:rect l="l" t="t" r="r" b="b"/>
              <a:pathLst>
                <a:path w="7560056" h="4611370">
                  <a:moveTo>
                    <a:pt x="0" y="768604"/>
                  </a:moveTo>
                  <a:cubicBezTo>
                    <a:pt x="0" y="344043"/>
                    <a:pt x="345567" y="0"/>
                    <a:pt x="771906" y="0"/>
                  </a:cubicBezTo>
                  <a:lnTo>
                    <a:pt x="6788150" y="0"/>
                  </a:lnTo>
                  <a:cubicBezTo>
                    <a:pt x="7214489" y="0"/>
                    <a:pt x="7560056" y="344043"/>
                    <a:pt x="7560056" y="768604"/>
                  </a:cubicBezTo>
                  <a:lnTo>
                    <a:pt x="7560056" y="3842766"/>
                  </a:lnTo>
                  <a:cubicBezTo>
                    <a:pt x="7560056" y="4267200"/>
                    <a:pt x="7214489" y="4611370"/>
                    <a:pt x="6788150" y="4611370"/>
                  </a:cubicBezTo>
                  <a:lnTo>
                    <a:pt x="771906" y="4611370"/>
                  </a:lnTo>
                  <a:cubicBezTo>
                    <a:pt x="345567" y="4611370"/>
                    <a:pt x="0" y="4267200"/>
                    <a:pt x="0" y="3842766"/>
                  </a:cubicBezTo>
                  <a:close/>
                </a:path>
              </a:pathLst>
            </a:custGeom>
            <a:solidFill>
              <a:srgbClr val="FF6600"/>
            </a:solidFill>
          </p:spPr>
        </p:sp>
        <p:sp>
          <p:nvSpPr>
            <p:cNvPr id="13" name="Freeform 13"/>
            <p:cNvSpPr/>
            <p:nvPr/>
          </p:nvSpPr>
          <p:spPr>
            <a:xfrm>
              <a:off x="0" y="0"/>
              <a:ext cx="7610856" cy="4662170"/>
            </a:xfrm>
            <a:custGeom>
              <a:avLst/>
              <a:gdLst/>
              <a:ahLst/>
              <a:cxnLst/>
              <a:rect l="l" t="t" r="r" b="b"/>
              <a:pathLst>
                <a:path w="7610856" h="4662170">
                  <a:moveTo>
                    <a:pt x="0" y="794004"/>
                  </a:moveTo>
                  <a:cubicBezTo>
                    <a:pt x="0" y="355346"/>
                    <a:pt x="356997" y="0"/>
                    <a:pt x="797306" y="0"/>
                  </a:cubicBezTo>
                  <a:lnTo>
                    <a:pt x="6813550" y="0"/>
                  </a:lnTo>
                  <a:lnTo>
                    <a:pt x="6813550" y="25400"/>
                  </a:lnTo>
                  <a:lnTo>
                    <a:pt x="6813550" y="0"/>
                  </a:lnTo>
                  <a:cubicBezTo>
                    <a:pt x="7253732" y="0"/>
                    <a:pt x="7610856" y="355346"/>
                    <a:pt x="7610856" y="794004"/>
                  </a:cubicBezTo>
                  <a:lnTo>
                    <a:pt x="7585456" y="794004"/>
                  </a:lnTo>
                  <a:lnTo>
                    <a:pt x="7610856" y="794004"/>
                  </a:lnTo>
                  <a:lnTo>
                    <a:pt x="7610856" y="3868166"/>
                  </a:lnTo>
                  <a:lnTo>
                    <a:pt x="7585456" y="3868166"/>
                  </a:lnTo>
                  <a:lnTo>
                    <a:pt x="7610856" y="3868166"/>
                  </a:lnTo>
                  <a:cubicBezTo>
                    <a:pt x="7610856" y="4306824"/>
                    <a:pt x="7253859" y="4662170"/>
                    <a:pt x="6813550" y="4662170"/>
                  </a:cubicBezTo>
                  <a:lnTo>
                    <a:pt x="6813550" y="4636770"/>
                  </a:lnTo>
                  <a:lnTo>
                    <a:pt x="6813550" y="4662170"/>
                  </a:lnTo>
                  <a:lnTo>
                    <a:pt x="797306" y="4662170"/>
                  </a:lnTo>
                  <a:lnTo>
                    <a:pt x="797306" y="4636770"/>
                  </a:lnTo>
                  <a:lnTo>
                    <a:pt x="797306" y="4662170"/>
                  </a:lnTo>
                  <a:cubicBezTo>
                    <a:pt x="356997" y="4662170"/>
                    <a:pt x="0" y="4306824"/>
                    <a:pt x="0" y="3868166"/>
                  </a:cubicBezTo>
                  <a:lnTo>
                    <a:pt x="0" y="794004"/>
                  </a:lnTo>
                  <a:lnTo>
                    <a:pt x="25400" y="794004"/>
                  </a:lnTo>
                  <a:lnTo>
                    <a:pt x="0" y="794004"/>
                  </a:lnTo>
                  <a:moveTo>
                    <a:pt x="50800" y="794004"/>
                  </a:moveTo>
                  <a:lnTo>
                    <a:pt x="50800" y="3868166"/>
                  </a:lnTo>
                  <a:lnTo>
                    <a:pt x="25400" y="3868166"/>
                  </a:lnTo>
                  <a:lnTo>
                    <a:pt x="50800" y="3868166"/>
                  </a:lnTo>
                  <a:cubicBezTo>
                    <a:pt x="50800" y="4278503"/>
                    <a:pt x="384937" y="4611370"/>
                    <a:pt x="797306" y="4611370"/>
                  </a:cubicBezTo>
                  <a:lnTo>
                    <a:pt x="6813550" y="4611370"/>
                  </a:lnTo>
                  <a:cubicBezTo>
                    <a:pt x="7225919" y="4611370"/>
                    <a:pt x="7560056" y="4278503"/>
                    <a:pt x="7560056" y="3868166"/>
                  </a:cubicBezTo>
                  <a:lnTo>
                    <a:pt x="7560056" y="794004"/>
                  </a:lnTo>
                  <a:cubicBezTo>
                    <a:pt x="7560056" y="383667"/>
                    <a:pt x="7225919" y="50800"/>
                    <a:pt x="6813550" y="50800"/>
                  </a:cubicBezTo>
                  <a:lnTo>
                    <a:pt x="797306" y="50800"/>
                  </a:lnTo>
                  <a:lnTo>
                    <a:pt x="797306" y="25400"/>
                  </a:lnTo>
                  <a:lnTo>
                    <a:pt x="797306" y="50800"/>
                  </a:lnTo>
                  <a:cubicBezTo>
                    <a:pt x="384937" y="50800"/>
                    <a:pt x="50800" y="383667"/>
                    <a:pt x="50800" y="794004"/>
                  </a:cubicBezTo>
                  <a:close/>
                </a:path>
              </a:pathLst>
            </a:custGeom>
            <a:solidFill>
              <a:srgbClr val="41383D"/>
            </a:solidFill>
          </p:spPr>
        </p:sp>
        <p:sp>
          <p:nvSpPr>
            <p:cNvPr id="14" name="TextBox 14"/>
            <p:cNvSpPr txBox="1"/>
            <p:nvPr/>
          </p:nvSpPr>
          <p:spPr>
            <a:xfrm>
              <a:off x="0" y="-66675"/>
              <a:ext cx="7610800" cy="4728831"/>
            </a:xfrm>
            <a:prstGeom prst="rect">
              <a:avLst/>
            </a:prstGeom>
          </p:spPr>
          <p:txBody>
            <a:bodyPr lIns="50800" tIns="50800" rIns="50800" bIns="50800" rtlCol="0" anchor="ctr"/>
            <a:lstStyle/>
            <a:p>
              <a:pPr algn="ctr">
                <a:lnSpc>
                  <a:spcPts val="3600"/>
                </a:lnSpc>
              </a:pPr>
              <a:r>
                <a:rPr lang="en-US" sz="3000">
                  <a:solidFill>
                    <a:srgbClr val="FFFFFF"/>
                  </a:solidFill>
                  <a:latin typeface="Arial Bold"/>
                </a:rPr>
                <a:t>Curriculum Design</a:t>
              </a:r>
            </a:p>
            <a:p>
              <a:pPr algn="ctr">
                <a:lnSpc>
                  <a:spcPts val="2520"/>
                </a:lnSpc>
              </a:pPr>
              <a:r>
                <a:rPr lang="en-US" sz="2100">
                  <a:solidFill>
                    <a:srgbClr val="FFFFFF"/>
                  </a:solidFill>
                  <a:latin typeface="Arial"/>
                </a:rPr>
                <a:t>Mary Myatt </a:t>
              </a:r>
            </a:p>
            <a:p>
              <a:pPr algn="ctr">
                <a:lnSpc>
                  <a:spcPts val="2520"/>
                </a:lnSpc>
              </a:pPr>
              <a:r>
                <a:rPr lang="en-US" sz="2100">
                  <a:solidFill>
                    <a:srgbClr val="FFFFFF"/>
                  </a:solidFill>
                  <a:latin typeface="Arial"/>
                </a:rPr>
                <a:t>Christine Counsell</a:t>
              </a:r>
            </a:p>
            <a:p>
              <a:pPr algn="ctr">
                <a:lnSpc>
                  <a:spcPts val="2520"/>
                </a:lnSpc>
              </a:pPr>
              <a:r>
                <a:rPr lang="en-US" sz="2100">
                  <a:solidFill>
                    <a:srgbClr val="FFFFFF"/>
                  </a:solidFill>
                  <a:latin typeface="Arial"/>
                </a:rPr>
                <a:t>Dylan Wiliam </a:t>
              </a:r>
            </a:p>
            <a:p>
              <a:pPr algn="ctr">
                <a:lnSpc>
                  <a:spcPts val="2520"/>
                </a:lnSpc>
              </a:pPr>
              <a:r>
                <a:rPr lang="en-US" sz="2100">
                  <a:solidFill>
                    <a:srgbClr val="FFFFFF"/>
                  </a:solidFill>
                  <a:latin typeface="Arial"/>
                </a:rPr>
                <a:t>Tom Sherrington</a:t>
              </a:r>
            </a:p>
            <a:p>
              <a:pPr algn="ctr">
                <a:lnSpc>
                  <a:spcPts val="2520"/>
                </a:lnSpc>
              </a:pPr>
              <a:r>
                <a:rPr lang="en-US" sz="2100">
                  <a:solidFill>
                    <a:srgbClr val="FFFFFF"/>
                  </a:solidFill>
                  <a:latin typeface="Arial"/>
                </a:rPr>
                <a:t>Jonathan Lear</a:t>
              </a:r>
            </a:p>
            <a:p>
              <a:pPr algn="ctr">
                <a:lnSpc>
                  <a:spcPts val="2520"/>
                </a:lnSpc>
              </a:pPr>
              <a:r>
                <a:rPr lang="en-US" sz="2100">
                  <a:solidFill>
                    <a:srgbClr val="FFFFFF"/>
                  </a:solidFill>
                  <a:latin typeface="Arial"/>
                </a:rPr>
                <a:t>Ofsted Evidence</a:t>
              </a:r>
            </a:p>
            <a:p>
              <a:pPr algn="ctr">
                <a:lnSpc>
                  <a:spcPts val="2520"/>
                </a:lnSpc>
              </a:pPr>
              <a:r>
                <a:rPr lang="en-US" sz="2100">
                  <a:solidFill>
                    <a:srgbClr val="FFFFFF"/>
                  </a:solidFill>
                  <a:latin typeface="Arial"/>
                </a:rPr>
                <a:t>Harry Fletcher-Wood</a:t>
              </a:r>
            </a:p>
            <a:p>
              <a:pPr algn="ctr">
                <a:lnSpc>
                  <a:spcPts val="2520"/>
                </a:lnSpc>
              </a:pPr>
              <a:r>
                <a:rPr lang="en-US" sz="2100">
                  <a:solidFill>
                    <a:srgbClr val="FFFFFF"/>
                  </a:solidFill>
                  <a:latin typeface="Arial"/>
                </a:rPr>
                <a:t>Barry Carpenter</a:t>
              </a:r>
            </a:p>
          </p:txBody>
        </p:sp>
      </p:grpSp>
      <p:grpSp>
        <p:nvGrpSpPr>
          <p:cNvPr id="15" name="Group 15"/>
          <p:cNvGrpSpPr/>
          <p:nvPr/>
        </p:nvGrpSpPr>
        <p:grpSpPr>
          <a:xfrm>
            <a:off x="6140418" y="4732576"/>
            <a:ext cx="5708100" cy="2468100"/>
            <a:chOff x="0" y="0"/>
            <a:chExt cx="7610800" cy="3290800"/>
          </a:xfrm>
        </p:grpSpPr>
        <p:sp>
          <p:nvSpPr>
            <p:cNvPr id="16" name="Freeform 16"/>
            <p:cNvSpPr/>
            <p:nvPr/>
          </p:nvSpPr>
          <p:spPr>
            <a:xfrm>
              <a:off x="25400" y="25400"/>
              <a:ext cx="7560056" cy="3240024"/>
            </a:xfrm>
            <a:custGeom>
              <a:avLst/>
              <a:gdLst/>
              <a:ahLst/>
              <a:cxnLst/>
              <a:rect l="l" t="t" r="r" b="b"/>
              <a:pathLst>
                <a:path w="7560056" h="3240024">
                  <a:moveTo>
                    <a:pt x="0" y="540004"/>
                  </a:moveTo>
                  <a:cubicBezTo>
                    <a:pt x="0" y="241808"/>
                    <a:pt x="243967" y="0"/>
                    <a:pt x="544830" y="0"/>
                  </a:cubicBezTo>
                  <a:lnTo>
                    <a:pt x="7015226" y="0"/>
                  </a:lnTo>
                  <a:cubicBezTo>
                    <a:pt x="7316089" y="0"/>
                    <a:pt x="7560056" y="241808"/>
                    <a:pt x="7560056" y="540004"/>
                  </a:cubicBezTo>
                  <a:lnTo>
                    <a:pt x="7560056" y="2700020"/>
                  </a:lnTo>
                  <a:cubicBezTo>
                    <a:pt x="7560056" y="2998216"/>
                    <a:pt x="7316089" y="3240024"/>
                    <a:pt x="7015226" y="3240024"/>
                  </a:cubicBezTo>
                  <a:lnTo>
                    <a:pt x="544830" y="3240024"/>
                  </a:lnTo>
                  <a:cubicBezTo>
                    <a:pt x="243967" y="3240024"/>
                    <a:pt x="0" y="2998216"/>
                    <a:pt x="0" y="2700020"/>
                  </a:cubicBezTo>
                  <a:close/>
                </a:path>
              </a:pathLst>
            </a:custGeom>
            <a:solidFill>
              <a:srgbClr val="FF6600"/>
            </a:solidFill>
          </p:spPr>
        </p:sp>
        <p:sp>
          <p:nvSpPr>
            <p:cNvPr id="17" name="Freeform 17"/>
            <p:cNvSpPr/>
            <p:nvPr/>
          </p:nvSpPr>
          <p:spPr>
            <a:xfrm>
              <a:off x="0" y="0"/>
              <a:ext cx="7610856" cy="3290824"/>
            </a:xfrm>
            <a:custGeom>
              <a:avLst/>
              <a:gdLst/>
              <a:ahLst/>
              <a:cxnLst/>
              <a:rect l="l" t="t" r="r" b="b"/>
              <a:pathLst>
                <a:path w="7610856" h="3290824">
                  <a:moveTo>
                    <a:pt x="0" y="565404"/>
                  </a:moveTo>
                  <a:cubicBezTo>
                    <a:pt x="0" y="252984"/>
                    <a:pt x="255524" y="0"/>
                    <a:pt x="570230" y="0"/>
                  </a:cubicBezTo>
                  <a:lnTo>
                    <a:pt x="7040626" y="0"/>
                  </a:lnTo>
                  <a:lnTo>
                    <a:pt x="7040626" y="25400"/>
                  </a:lnTo>
                  <a:lnTo>
                    <a:pt x="7040626" y="0"/>
                  </a:lnTo>
                  <a:cubicBezTo>
                    <a:pt x="7355332" y="0"/>
                    <a:pt x="7610856" y="252984"/>
                    <a:pt x="7610856" y="565404"/>
                  </a:cubicBezTo>
                  <a:lnTo>
                    <a:pt x="7585456" y="565404"/>
                  </a:lnTo>
                  <a:lnTo>
                    <a:pt x="7610856" y="565404"/>
                  </a:lnTo>
                  <a:lnTo>
                    <a:pt x="7610856" y="2725420"/>
                  </a:lnTo>
                  <a:lnTo>
                    <a:pt x="7585456" y="2725420"/>
                  </a:lnTo>
                  <a:lnTo>
                    <a:pt x="7610856" y="2725420"/>
                  </a:lnTo>
                  <a:cubicBezTo>
                    <a:pt x="7610856" y="3037840"/>
                    <a:pt x="7355332" y="3290824"/>
                    <a:pt x="7040626" y="3290824"/>
                  </a:cubicBezTo>
                  <a:lnTo>
                    <a:pt x="7040626" y="3265424"/>
                  </a:lnTo>
                  <a:lnTo>
                    <a:pt x="7040626" y="3290824"/>
                  </a:lnTo>
                  <a:lnTo>
                    <a:pt x="570230" y="3290824"/>
                  </a:lnTo>
                  <a:lnTo>
                    <a:pt x="570230" y="3265424"/>
                  </a:lnTo>
                  <a:lnTo>
                    <a:pt x="570230" y="3290824"/>
                  </a:lnTo>
                  <a:cubicBezTo>
                    <a:pt x="255524" y="3290824"/>
                    <a:pt x="0" y="3037840"/>
                    <a:pt x="0" y="2725420"/>
                  </a:cubicBezTo>
                  <a:lnTo>
                    <a:pt x="0" y="565404"/>
                  </a:lnTo>
                  <a:lnTo>
                    <a:pt x="25400" y="565404"/>
                  </a:lnTo>
                  <a:lnTo>
                    <a:pt x="0" y="565404"/>
                  </a:lnTo>
                  <a:moveTo>
                    <a:pt x="50800" y="565404"/>
                  </a:moveTo>
                  <a:lnTo>
                    <a:pt x="50800" y="2725420"/>
                  </a:lnTo>
                  <a:lnTo>
                    <a:pt x="25400" y="2725420"/>
                  </a:lnTo>
                  <a:lnTo>
                    <a:pt x="50800" y="2725420"/>
                  </a:lnTo>
                  <a:cubicBezTo>
                    <a:pt x="50800" y="3009392"/>
                    <a:pt x="283083" y="3240024"/>
                    <a:pt x="570230" y="3240024"/>
                  </a:cubicBezTo>
                  <a:lnTo>
                    <a:pt x="7040626" y="3240024"/>
                  </a:lnTo>
                  <a:cubicBezTo>
                    <a:pt x="7327646" y="3240024"/>
                    <a:pt x="7560056" y="3009392"/>
                    <a:pt x="7560056" y="2725420"/>
                  </a:cubicBezTo>
                  <a:lnTo>
                    <a:pt x="7560056" y="565404"/>
                  </a:lnTo>
                  <a:cubicBezTo>
                    <a:pt x="7560056" y="281432"/>
                    <a:pt x="7327646" y="50800"/>
                    <a:pt x="7040626" y="50800"/>
                  </a:cubicBezTo>
                  <a:lnTo>
                    <a:pt x="570230" y="50800"/>
                  </a:lnTo>
                  <a:lnTo>
                    <a:pt x="570230" y="25400"/>
                  </a:lnTo>
                  <a:lnTo>
                    <a:pt x="570230" y="50800"/>
                  </a:lnTo>
                  <a:cubicBezTo>
                    <a:pt x="283083" y="50800"/>
                    <a:pt x="50800" y="281432"/>
                    <a:pt x="50800" y="565404"/>
                  </a:cubicBezTo>
                  <a:close/>
                </a:path>
              </a:pathLst>
            </a:custGeom>
            <a:solidFill>
              <a:srgbClr val="41383D"/>
            </a:solidFill>
          </p:spPr>
        </p:sp>
        <p:sp>
          <p:nvSpPr>
            <p:cNvPr id="18" name="TextBox 18"/>
            <p:cNvSpPr txBox="1"/>
            <p:nvPr/>
          </p:nvSpPr>
          <p:spPr>
            <a:xfrm>
              <a:off x="0" y="-57150"/>
              <a:ext cx="7610800" cy="3347950"/>
            </a:xfrm>
            <a:prstGeom prst="rect">
              <a:avLst/>
            </a:prstGeom>
          </p:spPr>
          <p:txBody>
            <a:bodyPr lIns="50800" tIns="50800" rIns="50800" bIns="50800" rtlCol="0" anchor="ctr"/>
            <a:lstStyle/>
            <a:p>
              <a:pPr algn="ctr">
                <a:lnSpc>
                  <a:spcPts val="3240"/>
                </a:lnSpc>
              </a:pPr>
              <a:r>
                <a:rPr lang="en-US" sz="2700">
                  <a:solidFill>
                    <a:srgbClr val="FFFFFF"/>
                  </a:solidFill>
                  <a:latin typeface="Arial Bold"/>
                </a:rPr>
                <a:t>Metacognition and Self-Regulation</a:t>
              </a:r>
            </a:p>
            <a:p>
              <a:pPr algn="ctr">
                <a:lnSpc>
                  <a:spcPts val="2520"/>
                </a:lnSpc>
              </a:pPr>
              <a:r>
                <a:rPr lang="en-US" sz="2100">
                  <a:solidFill>
                    <a:srgbClr val="FFFFFF"/>
                  </a:solidFill>
                  <a:latin typeface="Arial"/>
                </a:rPr>
                <a:t>EEF Guidance Report</a:t>
              </a:r>
            </a:p>
            <a:p>
              <a:pPr algn="ctr">
                <a:lnSpc>
                  <a:spcPts val="2520"/>
                </a:lnSpc>
              </a:pPr>
              <a:r>
                <a:rPr lang="en-US" sz="2100">
                  <a:solidFill>
                    <a:srgbClr val="FFFFFF"/>
                  </a:solidFill>
                  <a:latin typeface="Arial"/>
                </a:rPr>
                <a:t>Barry Hymer</a:t>
              </a:r>
            </a:p>
          </p:txBody>
        </p:sp>
      </p:grpSp>
      <p:grpSp>
        <p:nvGrpSpPr>
          <p:cNvPr id="19" name="Group 19"/>
          <p:cNvGrpSpPr/>
          <p:nvPr/>
        </p:nvGrpSpPr>
        <p:grpSpPr>
          <a:xfrm>
            <a:off x="12163988" y="4843257"/>
            <a:ext cx="5708100" cy="2468100"/>
            <a:chOff x="0" y="0"/>
            <a:chExt cx="7610800" cy="3290800"/>
          </a:xfrm>
        </p:grpSpPr>
        <p:sp>
          <p:nvSpPr>
            <p:cNvPr id="20" name="Freeform 20"/>
            <p:cNvSpPr/>
            <p:nvPr/>
          </p:nvSpPr>
          <p:spPr>
            <a:xfrm>
              <a:off x="25400" y="25400"/>
              <a:ext cx="7560056" cy="3240024"/>
            </a:xfrm>
            <a:custGeom>
              <a:avLst/>
              <a:gdLst/>
              <a:ahLst/>
              <a:cxnLst/>
              <a:rect l="l" t="t" r="r" b="b"/>
              <a:pathLst>
                <a:path w="7560056" h="3240024">
                  <a:moveTo>
                    <a:pt x="0" y="540004"/>
                  </a:moveTo>
                  <a:cubicBezTo>
                    <a:pt x="0" y="241808"/>
                    <a:pt x="243967" y="0"/>
                    <a:pt x="544830" y="0"/>
                  </a:cubicBezTo>
                  <a:lnTo>
                    <a:pt x="7015226" y="0"/>
                  </a:lnTo>
                  <a:cubicBezTo>
                    <a:pt x="7316089" y="0"/>
                    <a:pt x="7560056" y="241808"/>
                    <a:pt x="7560056" y="540004"/>
                  </a:cubicBezTo>
                  <a:lnTo>
                    <a:pt x="7560056" y="2700020"/>
                  </a:lnTo>
                  <a:cubicBezTo>
                    <a:pt x="7560056" y="2998216"/>
                    <a:pt x="7316089" y="3240024"/>
                    <a:pt x="7015226" y="3240024"/>
                  </a:cubicBezTo>
                  <a:lnTo>
                    <a:pt x="544830" y="3240024"/>
                  </a:lnTo>
                  <a:cubicBezTo>
                    <a:pt x="243967" y="3240024"/>
                    <a:pt x="0" y="2998216"/>
                    <a:pt x="0" y="2700020"/>
                  </a:cubicBezTo>
                  <a:close/>
                </a:path>
              </a:pathLst>
            </a:custGeom>
            <a:solidFill>
              <a:srgbClr val="FF6600"/>
            </a:solidFill>
          </p:spPr>
        </p:sp>
        <p:sp>
          <p:nvSpPr>
            <p:cNvPr id="21" name="Freeform 21"/>
            <p:cNvSpPr/>
            <p:nvPr/>
          </p:nvSpPr>
          <p:spPr>
            <a:xfrm>
              <a:off x="0" y="0"/>
              <a:ext cx="7610856" cy="3290824"/>
            </a:xfrm>
            <a:custGeom>
              <a:avLst/>
              <a:gdLst/>
              <a:ahLst/>
              <a:cxnLst/>
              <a:rect l="l" t="t" r="r" b="b"/>
              <a:pathLst>
                <a:path w="7610856" h="3290824">
                  <a:moveTo>
                    <a:pt x="0" y="565404"/>
                  </a:moveTo>
                  <a:cubicBezTo>
                    <a:pt x="0" y="252984"/>
                    <a:pt x="255524" y="0"/>
                    <a:pt x="570230" y="0"/>
                  </a:cubicBezTo>
                  <a:lnTo>
                    <a:pt x="7040626" y="0"/>
                  </a:lnTo>
                  <a:lnTo>
                    <a:pt x="7040626" y="25400"/>
                  </a:lnTo>
                  <a:lnTo>
                    <a:pt x="7040626" y="0"/>
                  </a:lnTo>
                  <a:cubicBezTo>
                    <a:pt x="7355332" y="0"/>
                    <a:pt x="7610856" y="252984"/>
                    <a:pt x="7610856" y="565404"/>
                  </a:cubicBezTo>
                  <a:lnTo>
                    <a:pt x="7585456" y="565404"/>
                  </a:lnTo>
                  <a:lnTo>
                    <a:pt x="7610856" y="565404"/>
                  </a:lnTo>
                  <a:lnTo>
                    <a:pt x="7610856" y="2725420"/>
                  </a:lnTo>
                  <a:lnTo>
                    <a:pt x="7585456" y="2725420"/>
                  </a:lnTo>
                  <a:lnTo>
                    <a:pt x="7610856" y="2725420"/>
                  </a:lnTo>
                  <a:cubicBezTo>
                    <a:pt x="7610856" y="3037840"/>
                    <a:pt x="7355332" y="3290824"/>
                    <a:pt x="7040626" y="3290824"/>
                  </a:cubicBezTo>
                  <a:lnTo>
                    <a:pt x="7040626" y="3265424"/>
                  </a:lnTo>
                  <a:lnTo>
                    <a:pt x="7040626" y="3290824"/>
                  </a:lnTo>
                  <a:lnTo>
                    <a:pt x="570230" y="3290824"/>
                  </a:lnTo>
                  <a:lnTo>
                    <a:pt x="570230" y="3265424"/>
                  </a:lnTo>
                  <a:lnTo>
                    <a:pt x="570230" y="3290824"/>
                  </a:lnTo>
                  <a:cubicBezTo>
                    <a:pt x="255524" y="3290824"/>
                    <a:pt x="0" y="3037840"/>
                    <a:pt x="0" y="2725420"/>
                  </a:cubicBezTo>
                  <a:lnTo>
                    <a:pt x="0" y="565404"/>
                  </a:lnTo>
                  <a:lnTo>
                    <a:pt x="25400" y="565404"/>
                  </a:lnTo>
                  <a:lnTo>
                    <a:pt x="0" y="565404"/>
                  </a:lnTo>
                  <a:moveTo>
                    <a:pt x="50800" y="565404"/>
                  </a:moveTo>
                  <a:lnTo>
                    <a:pt x="50800" y="2725420"/>
                  </a:lnTo>
                  <a:lnTo>
                    <a:pt x="25400" y="2725420"/>
                  </a:lnTo>
                  <a:lnTo>
                    <a:pt x="50800" y="2725420"/>
                  </a:lnTo>
                  <a:cubicBezTo>
                    <a:pt x="50800" y="3009392"/>
                    <a:pt x="283083" y="3240024"/>
                    <a:pt x="570230" y="3240024"/>
                  </a:cubicBezTo>
                  <a:lnTo>
                    <a:pt x="7040626" y="3240024"/>
                  </a:lnTo>
                  <a:cubicBezTo>
                    <a:pt x="7327646" y="3240024"/>
                    <a:pt x="7560056" y="3009392"/>
                    <a:pt x="7560056" y="2725420"/>
                  </a:cubicBezTo>
                  <a:lnTo>
                    <a:pt x="7560056" y="565404"/>
                  </a:lnTo>
                  <a:cubicBezTo>
                    <a:pt x="7560056" y="281432"/>
                    <a:pt x="7327646" y="50800"/>
                    <a:pt x="7040626" y="50800"/>
                  </a:cubicBezTo>
                  <a:lnTo>
                    <a:pt x="570230" y="50800"/>
                  </a:lnTo>
                  <a:lnTo>
                    <a:pt x="570230" y="25400"/>
                  </a:lnTo>
                  <a:lnTo>
                    <a:pt x="570230" y="50800"/>
                  </a:lnTo>
                  <a:cubicBezTo>
                    <a:pt x="283083" y="50800"/>
                    <a:pt x="50800" y="281432"/>
                    <a:pt x="50800" y="565404"/>
                  </a:cubicBezTo>
                  <a:close/>
                </a:path>
              </a:pathLst>
            </a:custGeom>
            <a:solidFill>
              <a:srgbClr val="41383D"/>
            </a:solidFill>
          </p:spPr>
        </p:sp>
        <p:sp>
          <p:nvSpPr>
            <p:cNvPr id="22" name="TextBox 22"/>
            <p:cNvSpPr txBox="1"/>
            <p:nvPr/>
          </p:nvSpPr>
          <p:spPr>
            <a:xfrm>
              <a:off x="0" y="-57150"/>
              <a:ext cx="7610800" cy="3347950"/>
            </a:xfrm>
            <a:prstGeom prst="rect">
              <a:avLst/>
            </a:prstGeom>
          </p:spPr>
          <p:txBody>
            <a:bodyPr lIns="50800" tIns="50800" rIns="50800" bIns="50800" rtlCol="0" anchor="ctr"/>
            <a:lstStyle/>
            <a:p>
              <a:pPr algn="ctr">
                <a:lnSpc>
                  <a:spcPts val="3240"/>
                </a:lnSpc>
              </a:pPr>
              <a:r>
                <a:rPr lang="en-US" sz="2700">
                  <a:solidFill>
                    <a:srgbClr val="FFFFFF"/>
                  </a:solidFill>
                  <a:latin typeface="Arial Bold"/>
                </a:rPr>
                <a:t>Cognitive Theory and Memory</a:t>
              </a:r>
            </a:p>
            <a:p>
              <a:pPr algn="ctr">
                <a:lnSpc>
                  <a:spcPts val="2520"/>
                </a:lnSpc>
              </a:pPr>
              <a:endParaRPr lang="en-US" sz="2700">
                <a:solidFill>
                  <a:srgbClr val="FFFFFF"/>
                </a:solidFill>
                <a:latin typeface="Arial Bold"/>
              </a:endParaRPr>
            </a:p>
            <a:p>
              <a:pPr algn="ctr">
                <a:lnSpc>
                  <a:spcPts val="2520"/>
                </a:lnSpc>
              </a:pPr>
              <a:r>
                <a:rPr lang="en-US" sz="2100">
                  <a:solidFill>
                    <a:srgbClr val="FFFFFF"/>
                  </a:solidFill>
                  <a:latin typeface="Arial"/>
                </a:rPr>
                <a:t>Ambition Institute Documents</a:t>
              </a:r>
            </a:p>
            <a:p>
              <a:pPr algn="ctr">
                <a:lnSpc>
                  <a:spcPts val="2520"/>
                </a:lnSpc>
              </a:pPr>
              <a:r>
                <a:rPr lang="en-US" sz="2100">
                  <a:solidFill>
                    <a:srgbClr val="FFFFFF"/>
                  </a:solidFill>
                  <a:latin typeface="Arial"/>
                </a:rPr>
                <a:t>Key Psychologists (to be introduced across 2021-2022) </a:t>
              </a:r>
            </a:p>
          </p:txBody>
        </p:sp>
      </p:grpSp>
      <p:grpSp>
        <p:nvGrpSpPr>
          <p:cNvPr id="23" name="Group 23"/>
          <p:cNvGrpSpPr/>
          <p:nvPr/>
        </p:nvGrpSpPr>
        <p:grpSpPr>
          <a:xfrm>
            <a:off x="12218196" y="7422037"/>
            <a:ext cx="5708100" cy="2468100"/>
            <a:chOff x="0" y="0"/>
            <a:chExt cx="7610800" cy="3290800"/>
          </a:xfrm>
        </p:grpSpPr>
        <p:sp>
          <p:nvSpPr>
            <p:cNvPr id="24" name="Freeform 24"/>
            <p:cNvSpPr/>
            <p:nvPr/>
          </p:nvSpPr>
          <p:spPr>
            <a:xfrm>
              <a:off x="25400" y="25400"/>
              <a:ext cx="7560056" cy="3240024"/>
            </a:xfrm>
            <a:custGeom>
              <a:avLst/>
              <a:gdLst/>
              <a:ahLst/>
              <a:cxnLst/>
              <a:rect l="l" t="t" r="r" b="b"/>
              <a:pathLst>
                <a:path w="7560056" h="3240024">
                  <a:moveTo>
                    <a:pt x="0" y="540004"/>
                  </a:moveTo>
                  <a:cubicBezTo>
                    <a:pt x="0" y="241808"/>
                    <a:pt x="243967" y="0"/>
                    <a:pt x="544830" y="0"/>
                  </a:cubicBezTo>
                  <a:lnTo>
                    <a:pt x="7015226" y="0"/>
                  </a:lnTo>
                  <a:cubicBezTo>
                    <a:pt x="7316089" y="0"/>
                    <a:pt x="7560056" y="241808"/>
                    <a:pt x="7560056" y="540004"/>
                  </a:cubicBezTo>
                  <a:lnTo>
                    <a:pt x="7560056" y="2700020"/>
                  </a:lnTo>
                  <a:cubicBezTo>
                    <a:pt x="7560056" y="2998216"/>
                    <a:pt x="7316089" y="3240024"/>
                    <a:pt x="7015226" y="3240024"/>
                  </a:cubicBezTo>
                  <a:lnTo>
                    <a:pt x="544830" y="3240024"/>
                  </a:lnTo>
                  <a:cubicBezTo>
                    <a:pt x="243967" y="3240024"/>
                    <a:pt x="0" y="2998216"/>
                    <a:pt x="0" y="2700020"/>
                  </a:cubicBezTo>
                  <a:close/>
                </a:path>
              </a:pathLst>
            </a:custGeom>
            <a:solidFill>
              <a:srgbClr val="FF6600"/>
            </a:solidFill>
          </p:spPr>
        </p:sp>
        <p:sp>
          <p:nvSpPr>
            <p:cNvPr id="25" name="Freeform 25"/>
            <p:cNvSpPr/>
            <p:nvPr/>
          </p:nvSpPr>
          <p:spPr>
            <a:xfrm>
              <a:off x="0" y="0"/>
              <a:ext cx="7610856" cy="3290824"/>
            </a:xfrm>
            <a:custGeom>
              <a:avLst/>
              <a:gdLst/>
              <a:ahLst/>
              <a:cxnLst/>
              <a:rect l="l" t="t" r="r" b="b"/>
              <a:pathLst>
                <a:path w="7610856" h="3290824">
                  <a:moveTo>
                    <a:pt x="0" y="565404"/>
                  </a:moveTo>
                  <a:cubicBezTo>
                    <a:pt x="0" y="252984"/>
                    <a:pt x="255524" y="0"/>
                    <a:pt x="570230" y="0"/>
                  </a:cubicBezTo>
                  <a:lnTo>
                    <a:pt x="7040626" y="0"/>
                  </a:lnTo>
                  <a:lnTo>
                    <a:pt x="7040626" y="25400"/>
                  </a:lnTo>
                  <a:lnTo>
                    <a:pt x="7040626" y="0"/>
                  </a:lnTo>
                  <a:cubicBezTo>
                    <a:pt x="7355332" y="0"/>
                    <a:pt x="7610856" y="252984"/>
                    <a:pt x="7610856" y="565404"/>
                  </a:cubicBezTo>
                  <a:lnTo>
                    <a:pt x="7585456" y="565404"/>
                  </a:lnTo>
                  <a:lnTo>
                    <a:pt x="7610856" y="565404"/>
                  </a:lnTo>
                  <a:lnTo>
                    <a:pt x="7610856" y="2725420"/>
                  </a:lnTo>
                  <a:lnTo>
                    <a:pt x="7585456" y="2725420"/>
                  </a:lnTo>
                  <a:lnTo>
                    <a:pt x="7610856" y="2725420"/>
                  </a:lnTo>
                  <a:cubicBezTo>
                    <a:pt x="7610856" y="3037840"/>
                    <a:pt x="7355332" y="3290824"/>
                    <a:pt x="7040626" y="3290824"/>
                  </a:cubicBezTo>
                  <a:lnTo>
                    <a:pt x="7040626" y="3265424"/>
                  </a:lnTo>
                  <a:lnTo>
                    <a:pt x="7040626" y="3290824"/>
                  </a:lnTo>
                  <a:lnTo>
                    <a:pt x="570230" y="3290824"/>
                  </a:lnTo>
                  <a:lnTo>
                    <a:pt x="570230" y="3265424"/>
                  </a:lnTo>
                  <a:lnTo>
                    <a:pt x="570230" y="3290824"/>
                  </a:lnTo>
                  <a:cubicBezTo>
                    <a:pt x="255524" y="3290824"/>
                    <a:pt x="0" y="3037840"/>
                    <a:pt x="0" y="2725420"/>
                  </a:cubicBezTo>
                  <a:lnTo>
                    <a:pt x="0" y="565404"/>
                  </a:lnTo>
                  <a:lnTo>
                    <a:pt x="25400" y="565404"/>
                  </a:lnTo>
                  <a:lnTo>
                    <a:pt x="0" y="565404"/>
                  </a:lnTo>
                  <a:moveTo>
                    <a:pt x="50800" y="565404"/>
                  </a:moveTo>
                  <a:lnTo>
                    <a:pt x="50800" y="2725420"/>
                  </a:lnTo>
                  <a:lnTo>
                    <a:pt x="25400" y="2725420"/>
                  </a:lnTo>
                  <a:lnTo>
                    <a:pt x="50800" y="2725420"/>
                  </a:lnTo>
                  <a:cubicBezTo>
                    <a:pt x="50800" y="3009392"/>
                    <a:pt x="283083" y="3240024"/>
                    <a:pt x="570230" y="3240024"/>
                  </a:cubicBezTo>
                  <a:lnTo>
                    <a:pt x="7040626" y="3240024"/>
                  </a:lnTo>
                  <a:cubicBezTo>
                    <a:pt x="7327646" y="3240024"/>
                    <a:pt x="7560056" y="3009392"/>
                    <a:pt x="7560056" y="2725420"/>
                  </a:cubicBezTo>
                  <a:lnTo>
                    <a:pt x="7560056" y="565404"/>
                  </a:lnTo>
                  <a:cubicBezTo>
                    <a:pt x="7560056" y="281432"/>
                    <a:pt x="7327646" y="50800"/>
                    <a:pt x="7040626" y="50800"/>
                  </a:cubicBezTo>
                  <a:lnTo>
                    <a:pt x="570230" y="50800"/>
                  </a:lnTo>
                  <a:lnTo>
                    <a:pt x="570230" y="25400"/>
                  </a:lnTo>
                  <a:lnTo>
                    <a:pt x="570230" y="50800"/>
                  </a:lnTo>
                  <a:cubicBezTo>
                    <a:pt x="283083" y="50800"/>
                    <a:pt x="50800" y="281432"/>
                    <a:pt x="50800" y="565404"/>
                  </a:cubicBezTo>
                  <a:close/>
                </a:path>
              </a:pathLst>
            </a:custGeom>
            <a:solidFill>
              <a:srgbClr val="41383D"/>
            </a:solidFill>
          </p:spPr>
        </p:sp>
        <p:sp>
          <p:nvSpPr>
            <p:cNvPr id="26" name="TextBox 26"/>
            <p:cNvSpPr txBox="1"/>
            <p:nvPr/>
          </p:nvSpPr>
          <p:spPr>
            <a:xfrm>
              <a:off x="0" y="-57150"/>
              <a:ext cx="7610800" cy="3347950"/>
            </a:xfrm>
            <a:prstGeom prst="rect">
              <a:avLst/>
            </a:prstGeom>
          </p:spPr>
          <p:txBody>
            <a:bodyPr lIns="50800" tIns="50800" rIns="50800" bIns="50800" rtlCol="0" anchor="ctr"/>
            <a:lstStyle/>
            <a:p>
              <a:pPr algn="ctr">
                <a:lnSpc>
                  <a:spcPts val="3240"/>
                </a:lnSpc>
              </a:pPr>
              <a:r>
                <a:rPr lang="en-US" sz="2700">
                  <a:solidFill>
                    <a:srgbClr val="FFFFFF"/>
                  </a:solidFill>
                  <a:latin typeface="Arial Bold"/>
                </a:rPr>
                <a:t>Raising boys Attainment</a:t>
              </a:r>
            </a:p>
            <a:p>
              <a:pPr algn="ctr">
                <a:lnSpc>
                  <a:spcPts val="2520"/>
                </a:lnSpc>
              </a:pPr>
              <a:endParaRPr lang="en-US" sz="2700">
                <a:solidFill>
                  <a:srgbClr val="FFFFFF"/>
                </a:solidFill>
                <a:latin typeface="Arial Bold"/>
              </a:endParaRPr>
            </a:p>
            <a:p>
              <a:pPr algn="ctr">
                <a:lnSpc>
                  <a:spcPts val="2520"/>
                </a:lnSpc>
              </a:pPr>
              <a:r>
                <a:rPr lang="en-US" sz="2100">
                  <a:solidFill>
                    <a:srgbClr val="FFFFFF"/>
                  </a:solidFill>
                  <a:latin typeface="Arial"/>
                </a:rPr>
                <a:t>Matt Pinkett- Boys Don't Try </a:t>
              </a:r>
            </a:p>
            <a:p>
              <a:pPr algn="ctr">
                <a:lnSpc>
                  <a:spcPts val="2520"/>
                </a:lnSpc>
              </a:pPr>
              <a:r>
                <a:rPr lang="en-US" sz="2100">
                  <a:solidFill>
                    <a:srgbClr val="FFFFFF"/>
                  </a:solidFill>
                  <a:latin typeface="Arial"/>
                </a:rPr>
                <a:t>Let's Hear it from the Boys - Gareth Wilson</a:t>
              </a:r>
            </a:p>
          </p:txBody>
        </p:sp>
      </p:grpSp>
      <p:grpSp>
        <p:nvGrpSpPr>
          <p:cNvPr id="27" name="Group 27"/>
          <p:cNvGrpSpPr/>
          <p:nvPr/>
        </p:nvGrpSpPr>
        <p:grpSpPr>
          <a:xfrm>
            <a:off x="6140418" y="7422037"/>
            <a:ext cx="5708100" cy="2468100"/>
            <a:chOff x="0" y="0"/>
            <a:chExt cx="7610800" cy="3290800"/>
          </a:xfrm>
        </p:grpSpPr>
        <p:sp>
          <p:nvSpPr>
            <p:cNvPr id="28" name="Freeform 28"/>
            <p:cNvSpPr/>
            <p:nvPr/>
          </p:nvSpPr>
          <p:spPr>
            <a:xfrm>
              <a:off x="25400" y="25400"/>
              <a:ext cx="7560056" cy="3240024"/>
            </a:xfrm>
            <a:custGeom>
              <a:avLst/>
              <a:gdLst/>
              <a:ahLst/>
              <a:cxnLst/>
              <a:rect l="l" t="t" r="r" b="b"/>
              <a:pathLst>
                <a:path w="7560056" h="3240024">
                  <a:moveTo>
                    <a:pt x="0" y="540004"/>
                  </a:moveTo>
                  <a:cubicBezTo>
                    <a:pt x="0" y="241808"/>
                    <a:pt x="243967" y="0"/>
                    <a:pt x="544830" y="0"/>
                  </a:cubicBezTo>
                  <a:lnTo>
                    <a:pt x="7015226" y="0"/>
                  </a:lnTo>
                  <a:cubicBezTo>
                    <a:pt x="7316089" y="0"/>
                    <a:pt x="7560056" y="241808"/>
                    <a:pt x="7560056" y="540004"/>
                  </a:cubicBezTo>
                  <a:lnTo>
                    <a:pt x="7560056" y="2700020"/>
                  </a:lnTo>
                  <a:cubicBezTo>
                    <a:pt x="7560056" y="2998216"/>
                    <a:pt x="7316089" y="3240024"/>
                    <a:pt x="7015226" y="3240024"/>
                  </a:cubicBezTo>
                  <a:lnTo>
                    <a:pt x="544830" y="3240024"/>
                  </a:lnTo>
                  <a:cubicBezTo>
                    <a:pt x="243967" y="3240024"/>
                    <a:pt x="0" y="2998216"/>
                    <a:pt x="0" y="2700020"/>
                  </a:cubicBezTo>
                  <a:close/>
                </a:path>
              </a:pathLst>
            </a:custGeom>
            <a:solidFill>
              <a:srgbClr val="FF6600"/>
            </a:solidFill>
          </p:spPr>
        </p:sp>
        <p:sp>
          <p:nvSpPr>
            <p:cNvPr id="29" name="Freeform 29"/>
            <p:cNvSpPr/>
            <p:nvPr/>
          </p:nvSpPr>
          <p:spPr>
            <a:xfrm>
              <a:off x="0" y="0"/>
              <a:ext cx="7610856" cy="3290824"/>
            </a:xfrm>
            <a:custGeom>
              <a:avLst/>
              <a:gdLst/>
              <a:ahLst/>
              <a:cxnLst/>
              <a:rect l="l" t="t" r="r" b="b"/>
              <a:pathLst>
                <a:path w="7610856" h="3290824">
                  <a:moveTo>
                    <a:pt x="0" y="565404"/>
                  </a:moveTo>
                  <a:cubicBezTo>
                    <a:pt x="0" y="252984"/>
                    <a:pt x="255524" y="0"/>
                    <a:pt x="570230" y="0"/>
                  </a:cubicBezTo>
                  <a:lnTo>
                    <a:pt x="7040626" y="0"/>
                  </a:lnTo>
                  <a:lnTo>
                    <a:pt x="7040626" y="25400"/>
                  </a:lnTo>
                  <a:lnTo>
                    <a:pt x="7040626" y="0"/>
                  </a:lnTo>
                  <a:cubicBezTo>
                    <a:pt x="7355332" y="0"/>
                    <a:pt x="7610856" y="252984"/>
                    <a:pt x="7610856" y="565404"/>
                  </a:cubicBezTo>
                  <a:lnTo>
                    <a:pt x="7585456" y="565404"/>
                  </a:lnTo>
                  <a:lnTo>
                    <a:pt x="7610856" y="565404"/>
                  </a:lnTo>
                  <a:lnTo>
                    <a:pt x="7610856" y="2725420"/>
                  </a:lnTo>
                  <a:lnTo>
                    <a:pt x="7585456" y="2725420"/>
                  </a:lnTo>
                  <a:lnTo>
                    <a:pt x="7610856" y="2725420"/>
                  </a:lnTo>
                  <a:cubicBezTo>
                    <a:pt x="7610856" y="3037840"/>
                    <a:pt x="7355332" y="3290824"/>
                    <a:pt x="7040626" y="3290824"/>
                  </a:cubicBezTo>
                  <a:lnTo>
                    <a:pt x="7040626" y="3265424"/>
                  </a:lnTo>
                  <a:lnTo>
                    <a:pt x="7040626" y="3290824"/>
                  </a:lnTo>
                  <a:lnTo>
                    <a:pt x="570230" y="3290824"/>
                  </a:lnTo>
                  <a:lnTo>
                    <a:pt x="570230" y="3265424"/>
                  </a:lnTo>
                  <a:lnTo>
                    <a:pt x="570230" y="3290824"/>
                  </a:lnTo>
                  <a:cubicBezTo>
                    <a:pt x="255524" y="3290824"/>
                    <a:pt x="0" y="3037840"/>
                    <a:pt x="0" y="2725420"/>
                  </a:cubicBezTo>
                  <a:lnTo>
                    <a:pt x="0" y="565404"/>
                  </a:lnTo>
                  <a:lnTo>
                    <a:pt x="25400" y="565404"/>
                  </a:lnTo>
                  <a:lnTo>
                    <a:pt x="0" y="565404"/>
                  </a:lnTo>
                  <a:moveTo>
                    <a:pt x="50800" y="565404"/>
                  </a:moveTo>
                  <a:lnTo>
                    <a:pt x="50800" y="2725420"/>
                  </a:lnTo>
                  <a:lnTo>
                    <a:pt x="25400" y="2725420"/>
                  </a:lnTo>
                  <a:lnTo>
                    <a:pt x="50800" y="2725420"/>
                  </a:lnTo>
                  <a:cubicBezTo>
                    <a:pt x="50800" y="3009392"/>
                    <a:pt x="283083" y="3240024"/>
                    <a:pt x="570230" y="3240024"/>
                  </a:cubicBezTo>
                  <a:lnTo>
                    <a:pt x="7040626" y="3240024"/>
                  </a:lnTo>
                  <a:cubicBezTo>
                    <a:pt x="7327646" y="3240024"/>
                    <a:pt x="7560056" y="3009392"/>
                    <a:pt x="7560056" y="2725420"/>
                  </a:cubicBezTo>
                  <a:lnTo>
                    <a:pt x="7560056" y="565404"/>
                  </a:lnTo>
                  <a:cubicBezTo>
                    <a:pt x="7560056" y="281432"/>
                    <a:pt x="7327646" y="50800"/>
                    <a:pt x="7040626" y="50800"/>
                  </a:cubicBezTo>
                  <a:lnTo>
                    <a:pt x="570230" y="50800"/>
                  </a:lnTo>
                  <a:lnTo>
                    <a:pt x="570230" y="25400"/>
                  </a:lnTo>
                  <a:lnTo>
                    <a:pt x="570230" y="50800"/>
                  </a:lnTo>
                  <a:cubicBezTo>
                    <a:pt x="283083" y="50800"/>
                    <a:pt x="50800" y="281432"/>
                    <a:pt x="50800" y="565404"/>
                  </a:cubicBezTo>
                  <a:close/>
                </a:path>
              </a:pathLst>
            </a:custGeom>
            <a:solidFill>
              <a:srgbClr val="41383D"/>
            </a:solidFill>
          </p:spPr>
        </p:sp>
        <p:sp>
          <p:nvSpPr>
            <p:cNvPr id="30" name="TextBox 30"/>
            <p:cNvSpPr txBox="1"/>
            <p:nvPr/>
          </p:nvSpPr>
          <p:spPr>
            <a:xfrm>
              <a:off x="0" y="-57150"/>
              <a:ext cx="7610800" cy="3347950"/>
            </a:xfrm>
            <a:prstGeom prst="rect">
              <a:avLst/>
            </a:prstGeom>
          </p:spPr>
          <p:txBody>
            <a:bodyPr lIns="50800" tIns="50800" rIns="50800" bIns="50800" rtlCol="0" anchor="ctr"/>
            <a:lstStyle/>
            <a:p>
              <a:pPr algn="ctr">
                <a:lnSpc>
                  <a:spcPts val="3240"/>
                </a:lnSpc>
              </a:pPr>
              <a:r>
                <a:rPr lang="en-US" sz="2700">
                  <a:solidFill>
                    <a:srgbClr val="FFFFFF"/>
                  </a:solidFill>
                  <a:latin typeface="Arial Bold"/>
                </a:rPr>
                <a:t>Additional Support</a:t>
              </a:r>
            </a:p>
            <a:p>
              <a:pPr algn="ctr">
                <a:lnSpc>
                  <a:spcPts val="2520"/>
                </a:lnSpc>
              </a:pPr>
              <a:endParaRPr lang="en-US" sz="2700">
                <a:solidFill>
                  <a:srgbClr val="FFFFFF"/>
                </a:solidFill>
                <a:latin typeface="Arial Bold"/>
              </a:endParaRPr>
            </a:p>
            <a:p>
              <a:pPr algn="ctr">
                <a:lnSpc>
                  <a:spcPts val="2520"/>
                </a:lnSpc>
              </a:pPr>
              <a:r>
                <a:rPr lang="en-US" sz="2100">
                  <a:solidFill>
                    <a:srgbClr val="FFFFFF"/>
                  </a:solidFill>
                  <a:latin typeface="Arial"/>
                </a:rPr>
                <a:t>Making Best use of Teaching Assistants</a:t>
              </a:r>
            </a:p>
            <a:p>
              <a:pPr algn="ctr">
                <a:lnSpc>
                  <a:spcPts val="2520"/>
                </a:lnSpc>
              </a:pPr>
              <a:r>
                <a:rPr lang="en-US" sz="2100">
                  <a:solidFill>
                    <a:srgbClr val="FFFFFF"/>
                  </a:solidFill>
                  <a:latin typeface="Arial"/>
                </a:rPr>
                <a:t>EEF Toolkit</a:t>
              </a:r>
            </a:p>
            <a:p>
              <a:pPr algn="ctr">
                <a:lnSpc>
                  <a:spcPts val="2520"/>
                </a:lnSpc>
              </a:pPr>
              <a:r>
                <a:rPr lang="en-US" sz="2100">
                  <a:solidFill>
                    <a:srgbClr val="FFFFFF"/>
                  </a:solidFill>
                  <a:latin typeface="Arial"/>
                </a:rPr>
                <a:t>Evidence 4 Impact</a:t>
              </a:r>
            </a:p>
          </p:txBody>
        </p:sp>
      </p:grpSp>
      <p:sp>
        <p:nvSpPr>
          <p:cNvPr id="31" name="TextBox 31"/>
          <p:cNvSpPr txBox="1"/>
          <p:nvPr/>
        </p:nvSpPr>
        <p:spPr>
          <a:xfrm>
            <a:off x="444564" y="1287449"/>
            <a:ext cx="17232284" cy="417851"/>
          </a:xfrm>
          <a:prstGeom prst="rect">
            <a:avLst/>
          </a:prstGeom>
        </p:spPr>
        <p:txBody>
          <a:bodyPr lIns="0" tIns="0" rIns="0" bIns="0" rtlCol="0" anchor="t">
            <a:spAutoFit/>
          </a:bodyPr>
          <a:lstStyle/>
          <a:p>
            <a:pPr algn="l">
              <a:lnSpc>
                <a:spcPts val="2520"/>
              </a:lnSpc>
            </a:pPr>
            <a:r>
              <a:rPr lang="en-US" sz="2100">
                <a:solidFill>
                  <a:srgbClr val="564B51"/>
                </a:solidFill>
                <a:latin typeface="Arial Italics"/>
              </a:rPr>
              <a:t>Scholars school leaders and teachers draw on a range of evidence and research when designing and developing their curriculums.</a:t>
            </a:r>
          </a:p>
        </p:txBody>
      </p:sp>
      <p:grpSp>
        <p:nvGrpSpPr>
          <p:cNvPr id="32" name="Group 32"/>
          <p:cNvGrpSpPr/>
          <p:nvPr/>
        </p:nvGrpSpPr>
        <p:grpSpPr>
          <a:xfrm>
            <a:off x="201599" y="6054259"/>
            <a:ext cx="5708100" cy="3690144"/>
            <a:chOff x="0" y="0"/>
            <a:chExt cx="7610800" cy="4920192"/>
          </a:xfrm>
        </p:grpSpPr>
        <p:sp>
          <p:nvSpPr>
            <p:cNvPr id="33" name="Freeform 33"/>
            <p:cNvSpPr/>
            <p:nvPr/>
          </p:nvSpPr>
          <p:spPr>
            <a:xfrm>
              <a:off x="25400" y="25400"/>
              <a:ext cx="7560056" cy="4869434"/>
            </a:xfrm>
            <a:custGeom>
              <a:avLst/>
              <a:gdLst/>
              <a:ahLst/>
              <a:cxnLst/>
              <a:rect l="l" t="t" r="r" b="b"/>
              <a:pathLst>
                <a:path w="7560056" h="4869434">
                  <a:moveTo>
                    <a:pt x="0" y="811530"/>
                  </a:moveTo>
                  <a:cubicBezTo>
                    <a:pt x="0" y="363347"/>
                    <a:pt x="364744" y="0"/>
                    <a:pt x="814578" y="0"/>
                  </a:cubicBezTo>
                  <a:lnTo>
                    <a:pt x="6745478" y="0"/>
                  </a:lnTo>
                  <a:cubicBezTo>
                    <a:pt x="7195312" y="0"/>
                    <a:pt x="7560056" y="363347"/>
                    <a:pt x="7560056" y="811530"/>
                  </a:cubicBezTo>
                  <a:lnTo>
                    <a:pt x="7560056" y="4057777"/>
                  </a:lnTo>
                  <a:cubicBezTo>
                    <a:pt x="7560056" y="4505960"/>
                    <a:pt x="7195312" y="4869307"/>
                    <a:pt x="6745478" y="4869307"/>
                  </a:cubicBezTo>
                  <a:lnTo>
                    <a:pt x="814578" y="4869307"/>
                  </a:lnTo>
                  <a:cubicBezTo>
                    <a:pt x="364744" y="4869434"/>
                    <a:pt x="0" y="4506087"/>
                    <a:pt x="0" y="4057777"/>
                  </a:cubicBezTo>
                  <a:close/>
                </a:path>
              </a:pathLst>
            </a:custGeom>
            <a:solidFill>
              <a:srgbClr val="FF6600"/>
            </a:solidFill>
          </p:spPr>
        </p:sp>
        <p:sp>
          <p:nvSpPr>
            <p:cNvPr id="34" name="Freeform 34"/>
            <p:cNvSpPr/>
            <p:nvPr/>
          </p:nvSpPr>
          <p:spPr>
            <a:xfrm>
              <a:off x="0" y="0"/>
              <a:ext cx="7610856" cy="4920234"/>
            </a:xfrm>
            <a:custGeom>
              <a:avLst/>
              <a:gdLst/>
              <a:ahLst/>
              <a:cxnLst/>
              <a:rect l="l" t="t" r="r" b="b"/>
              <a:pathLst>
                <a:path w="7610856" h="4920234">
                  <a:moveTo>
                    <a:pt x="0" y="836930"/>
                  </a:moveTo>
                  <a:cubicBezTo>
                    <a:pt x="0" y="374650"/>
                    <a:pt x="376174" y="0"/>
                    <a:pt x="839978" y="0"/>
                  </a:cubicBezTo>
                  <a:lnTo>
                    <a:pt x="6770878" y="0"/>
                  </a:lnTo>
                  <a:lnTo>
                    <a:pt x="6770878" y="25400"/>
                  </a:lnTo>
                  <a:lnTo>
                    <a:pt x="6770878" y="0"/>
                  </a:lnTo>
                  <a:cubicBezTo>
                    <a:pt x="7234682" y="0"/>
                    <a:pt x="7610856" y="374650"/>
                    <a:pt x="7610856" y="836930"/>
                  </a:cubicBezTo>
                  <a:lnTo>
                    <a:pt x="7585456" y="836930"/>
                  </a:lnTo>
                  <a:lnTo>
                    <a:pt x="7610856" y="836930"/>
                  </a:lnTo>
                  <a:lnTo>
                    <a:pt x="7610856" y="4083177"/>
                  </a:lnTo>
                  <a:lnTo>
                    <a:pt x="7585456" y="4083177"/>
                  </a:lnTo>
                  <a:lnTo>
                    <a:pt x="7610856" y="4083177"/>
                  </a:lnTo>
                  <a:cubicBezTo>
                    <a:pt x="7610856" y="4545457"/>
                    <a:pt x="7234682" y="4920107"/>
                    <a:pt x="6770878" y="4920107"/>
                  </a:cubicBezTo>
                  <a:lnTo>
                    <a:pt x="6770878" y="4894707"/>
                  </a:lnTo>
                  <a:lnTo>
                    <a:pt x="6770878" y="4920107"/>
                  </a:lnTo>
                  <a:lnTo>
                    <a:pt x="839978" y="4920107"/>
                  </a:lnTo>
                  <a:lnTo>
                    <a:pt x="839978" y="4894707"/>
                  </a:lnTo>
                  <a:lnTo>
                    <a:pt x="839978" y="4920107"/>
                  </a:lnTo>
                  <a:cubicBezTo>
                    <a:pt x="376174" y="4920234"/>
                    <a:pt x="0" y="4545584"/>
                    <a:pt x="0" y="4083177"/>
                  </a:cubicBezTo>
                  <a:lnTo>
                    <a:pt x="0" y="836930"/>
                  </a:lnTo>
                  <a:lnTo>
                    <a:pt x="25400" y="836930"/>
                  </a:lnTo>
                  <a:lnTo>
                    <a:pt x="0" y="836930"/>
                  </a:lnTo>
                  <a:moveTo>
                    <a:pt x="50800" y="836930"/>
                  </a:moveTo>
                  <a:lnTo>
                    <a:pt x="50800" y="4083177"/>
                  </a:lnTo>
                  <a:lnTo>
                    <a:pt x="25400" y="4083177"/>
                  </a:lnTo>
                  <a:lnTo>
                    <a:pt x="50800" y="4083177"/>
                  </a:lnTo>
                  <a:cubicBezTo>
                    <a:pt x="50800" y="4517263"/>
                    <a:pt x="403987" y="4869307"/>
                    <a:pt x="839978" y="4869307"/>
                  </a:cubicBezTo>
                  <a:lnTo>
                    <a:pt x="6770878" y="4869307"/>
                  </a:lnTo>
                  <a:cubicBezTo>
                    <a:pt x="7206869" y="4869307"/>
                    <a:pt x="7560056" y="4517263"/>
                    <a:pt x="7560056" y="4083177"/>
                  </a:cubicBezTo>
                  <a:lnTo>
                    <a:pt x="7560056" y="836930"/>
                  </a:lnTo>
                  <a:cubicBezTo>
                    <a:pt x="7560056" y="402844"/>
                    <a:pt x="7206869" y="50800"/>
                    <a:pt x="6770878" y="50800"/>
                  </a:cubicBezTo>
                  <a:lnTo>
                    <a:pt x="839978" y="50800"/>
                  </a:lnTo>
                  <a:lnTo>
                    <a:pt x="839978" y="25400"/>
                  </a:lnTo>
                  <a:lnTo>
                    <a:pt x="839978" y="50800"/>
                  </a:lnTo>
                  <a:cubicBezTo>
                    <a:pt x="403987" y="50800"/>
                    <a:pt x="50800" y="402844"/>
                    <a:pt x="50800" y="836930"/>
                  </a:cubicBezTo>
                  <a:close/>
                </a:path>
              </a:pathLst>
            </a:custGeom>
            <a:solidFill>
              <a:srgbClr val="41383D"/>
            </a:solidFill>
          </p:spPr>
        </p:sp>
        <p:sp>
          <p:nvSpPr>
            <p:cNvPr id="35" name="TextBox 35"/>
            <p:cNvSpPr txBox="1"/>
            <p:nvPr/>
          </p:nvSpPr>
          <p:spPr>
            <a:xfrm>
              <a:off x="0" y="-47625"/>
              <a:ext cx="7610800" cy="4967817"/>
            </a:xfrm>
            <a:prstGeom prst="rect">
              <a:avLst/>
            </a:prstGeom>
          </p:spPr>
          <p:txBody>
            <a:bodyPr lIns="50800" tIns="50800" rIns="50800" bIns="50800" rtlCol="0" anchor="ctr"/>
            <a:lstStyle/>
            <a:p>
              <a:pPr algn="ctr">
                <a:lnSpc>
                  <a:spcPts val="2520"/>
                </a:lnSpc>
              </a:pPr>
              <a:endParaRPr/>
            </a:p>
            <a:p>
              <a:pPr algn="ctr">
                <a:lnSpc>
                  <a:spcPts val="2520"/>
                </a:lnSpc>
              </a:pPr>
              <a:endParaRPr/>
            </a:p>
            <a:p>
              <a:pPr algn="ctr">
                <a:lnSpc>
                  <a:spcPts val="2520"/>
                </a:lnSpc>
              </a:pPr>
              <a:endParaRPr/>
            </a:p>
            <a:p>
              <a:pPr algn="ctr">
                <a:lnSpc>
                  <a:spcPts val="3240"/>
                </a:lnSpc>
              </a:pPr>
              <a:r>
                <a:rPr lang="en-US" sz="2700">
                  <a:solidFill>
                    <a:srgbClr val="FFFFFF"/>
                  </a:solidFill>
                  <a:latin typeface="Arial Bold"/>
                </a:rPr>
                <a:t>Remote Education</a:t>
              </a:r>
            </a:p>
            <a:p>
              <a:pPr algn="ctr">
                <a:lnSpc>
                  <a:spcPts val="2520"/>
                </a:lnSpc>
              </a:pPr>
              <a:r>
                <a:rPr lang="en-US" sz="2100">
                  <a:solidFill>
                    <a:srgbClr val="FFFFFF"/>
                  </a:solidFill>
                  <a:latin typeface="Arial"/>
                </a:rPr>
                <a:t>Ofsted </a:t>
              </a:r>
            </a:p>
            <a:p>
              <a:pPr algn="ctr">
                <a:lnSpc>
                  <a:spcPts val="2520"/>
                </a:lnSpc>
              </a:pPr>
              <a:r>
                <a:rPr lang="en-US" sz="2100">
                  <a:solidFill>
                    <a:srgbClr val="FFFFFF"/>
                  </a:solidFill>
                  <a:latin typeface="Arial"/>
                </a:rPr>
                <a:t>Eduario </a:t>
              </a:r>
            </a:p>
            <a:p>
              <a:pPr algn="ctr">
                <a:lnSpc>
                  <a:spcPts val="2520"/>
                </a:lnSpc>
              </a:pPr>
              <a:r>
                <a:rPr lang="en-US" sz="2100">
                  <a:solidFill>
                    <a:srgbClr val="FFFFFF"/>
                  </a:solidFill>
                  <a:latin typeface="Arial"/>
                </a:rPr>
                <a:t>Doug Lemov</a:t>
              </a:r>
            </a:p>
            <a:p>
              <a:pPr algn="ctr">
                <a:lnSpc>
                  <a:spcPts val="2520"/>
                </a:lnSpc>
              </a:pPr>
              <a:r>
                <a:rPr lang="en-US" sz="2100">
                  <a:solidFill>
                    <a:srgbClr val="FFFFFF"/>
                  </a:solidFill>
                  <a:latin typeface="Arial"/>
                </a:rPr>
                <a:t>EEF Best Evidence on Supporting Students to Learn Remotely</a:t>
              </a:r>
            </a:p>
            <a:p>
              <a:pPr algn="ctr">
                <a:lnSpc>
                  <a:spcPts val="2520"/>
                </a:lnSpc>
              </a:pPr>
              <a:r>
                <a:rPr lang="en-US" sz="2100">
                  <a:solidFill>
                    <a:srgbClr val="FFFFFF"/>
                  </a:solidFill>
                  <a:latin typeface="Arial"/>
                </a:rPr>
                <a:t>The Home Learning Approaches Planning Framework</a:t>
              </a:r>
            </a:p>
            <a:p>
              <a:pPr algn="ctr">
                <a:lnSpc>
                  <a:spcPts val="2520"/>
                </a:lnSpc>
              </a:pPr>
              <a:r>
                <a:rPr lang="en-US" sz="2100">
                  <a:solidFill>
                    <a:srgbClr val="FFFFFF"/>
                  </a:solidFill>
                  <a:latin typeface="Arial"/>
                </a:rPr>
                <a:t>John Hattie</a:t>
              </a:r>
            </a:p>
            <a:p>
              <a:pPr algn="ctr">
                <a:lnSpc>
                  <a:spcPts val="2520"/>
                </a:lnSpc>
              </a:pPr>
              <a:endParaRPr lang="en-US" sz="2100">
                <a:solidFill>
                  <a:srgbClr val="FFFFFF"/>
                </a:solidFill>
                <a:latin typeface="Arial"/>
              </a:endParaRPr>
            </a:p>
            <a:p>
              <a:pPr algn="ctr">
                <a:lnSpc>
                  <a:spcPts val="2520"/>
                </a:lnSpc>
              </a:pPr>
              <a:endParaRPr lang="en-US" sz="2100">
                <a:solidFill>
                  <a:srgbClr val="FFFFFF"/>
                </a:solidFill>
                <a:latin typeface="Arial"/>
              </a:endParaRPr>
            </a:p>
            <a:p>
              <a:pPr algn="ctr">
                <a:lnSpc>
                  <a:spcPts val="2520"/>
                </a:lnSpc>
              </a:pPr>
              <a:endParaRPr lang="en-US" sz="2100">
                <a:solidFill>
                  <a:srgbClr val="FFFFFF"/>
                </a:solidFill>
                <a:latin typeface="Arial"/>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76238" y="1103988"/>
            <a:ext cx="17377296" cy="1388100"/>
            <a:chOff x="0" y="0"/>
            <a:chExt cx="23169728" cy="1850800"/>
          </a:xfrm>
        </p:grpSpPr>
        <p:sp>
          <p:nvSpPr>
            <p:cNvPr id="3" name="Freeform 3"/>
            <p:cNvSpPr/>
            <p:nvPr/>
          </p:nvSpPr>
          <p:spPr>
            <a:xfrm>
              <a:off x="25400" y="25400"/>
              <a:ext cx="23118953" cy="1799971"/>
            </a:xfrm>
            <a:custGeom>
              <a:avLst/>
              <a:gdLst/>
              <a:ahLst/>
              <a:cxnLst/>
              <a:rect l="l" t="t" r="r" b="b"/>
              <a:pathLst>
                <a:path w="23118953" h="1799971">
                  <a:moveTo>
                    <a:pt x="0" y="299974"/>
                  </a:moveTo>
                  <a:cubicBezTo>
                    <a:pt x="0" y="134366"/>
                    <a:pt x="137795" y="0"/>
                    <a:pt x="307848" y="0"/>
                  </a:cubicBezTo>
                  <a:lnTo>
                    <a:pt x="22811105" y="0"/>
                  </a:lnTo>
                  <a:cubicBezTo>
                    <a:pt x="22981158" y="0"/>
                    <a:pt x="23118953" y="134366"/>
                    <a:pt x="23118953" y="299974"/>
                  </a:cubicBezTo>
                  <a:lnTo>
                    <a:pt x="23118953" y="1499997"/>
                  </a:lnTo>
                  <a:cubicBezTo>
                    <a:pt x="23118953" y="1665732"/>
                    <a:pt x="22981158" y="1799971"/>
                    <a:pt x="22811105" y="1799971"/>
                  </a:cubicBezTo>
                  <a:lnTo>
                    <a:pt x="307848" y="1799971"/>
                  </a:lnTo>
                  <a:cubicBezTo>
                    <a:pt x="137795" y="1799971"/>
                    <a:pt x="0" y="1665732"/>
                    <a:pt x="0" y="1499997"/>
                  </a:cubicBezTo>
                  <a:close/>
                </a:path>
              </a:pathLst>
            </a:custGeom>
            <a:solidFill>
              <a:srgbClr val="FF6600"/>
            </a:solidFill>
          </p:spPr>
        </p:sp>
        <p:sp>
          <p:nvSpPr>
            <p:cNvPr id="4" name="Freeform 4"/>
            <p:cNvSpPr/>
            <p:nvPr/>
          </p:nvSpPr>
          <p:spPr>
            <a:xfrm>
              <a:off x="0" y="0"/>
              <a:ext cx="23169753" cy="1850771"/>
            </a:xfrm>
            <a:custGeom>
              <a:avLst/>
              <a:gdLst/>
              <a:ahLst/>
              <a:cxnLst/>
              <a:rect l="l" t="t" r="r" b="b"/>
              <a:pathLst>
                <a:path w="23169753" h="1850771">
                  <a:moveTo>
                    <a:pt x="0" y="325374"/>
                  </a:moveTo>
                  <a:cubicBezTo>
                    <a:pt x="0" y="145034"/>
                    <a:pt x="149733" y="0"/>
                    <a:pt x="333248" y="0"/>
                  </a:cubicBezTo>
                  <a:lnTo>
                    <a:pt x="22836505" y="0"/>
                  </a:lnTo>
                  <a:lnTo>
                    <a:pt x="22836505" y="25400"/>
                  </a:lnTo>
                  <a:lnTo>
                    <a:pt x="22836505" y="0"/>
                  </a:lnTo>
                  <a:cubicBezTo>
                    <a:pt x="23019894" y="0"/>
                    <a:pt x="23169753" y="145034"/>
                    <a:pt x="23169753" y="325374"/>
                  </a:cubicBezTo>
                  <a:lnTo>
                    <a:pt x="23144353" y="325374"/>
                  </a:lnTo>
                  <a:lnTo>
                    <a:pt x="23169753" y="325374"/>
                  </a:lnTo>
                  <a:lnTo>
                    <a:pt x="23169753" y="1525397"/>
                  </a:lnTo>
                  <a:lnTo>
                    <a:pt x="23144353" y="1525397"/>
                  </a:lnTo>
                  <a:lnTo>
                    <a:pt x="23169753" y="1525397"/>
                  </a:lnTo>
                  <a:cubicBezTo>
                    <a:pt x="23169753" y="1705737"/>
                    <a:pt x="23020020" y="1850771"/>
                    <a:pt x="22836505" y="1850771"/>
                  </a:cubicBezTo>
                  <a:lnTo>
                    <a:pt x="22836505" y="1825371"/>
                  </a:lnTo>
                  <a:lnTo>
                    <a:pt x="22836505" y="1850771"/>
                  </a:lnTo>
                  <a:lnTo>
                    <a:pt x="333248" y="1850771"/>
                  </a:lnTo>
                  <a:lnTo>
                    <a:pt x="333248" y="1825371"/>
                  </a:lnTo>
                  <a:lnTo>
                    <a:pt x="333248" y="1850771"/>
                  </a:lnTo>
                  <a:cubicBezTo>
                    <a:pt x="149733" y="1850771"/>
                    <a:pt x="0" y="1705737"/>
                    <a:pt x="0" y="1525397"/>
                  </a:cubicBezTo>
                  <a:lnTo>
                    <a:pt x="0" y="325374"/>
                  </a:lnTo>
                  <a:lnTo>
                    <a:pt x="25400" y="325374"/>
                  </a:lnTo>
                  <a:lnTo>
                    <a:pt x="0" y="325374"/>
                  </a:lnTo>
                  <a:moveTo>
                    <a:pt x="50800" y="325374"/>
                  </a:moveTo>
                  <a:lnTo>
                    <a:pt x="50800" y="1525397"/>
                  </a:lnTo>
                  <a:lnTo>
                    <a:pt x="25400" y="1525397"/>
                  </a:lnTo>
                  <a:lnTo>
                    <a:pt x="50800" y="1525397"/>
                  </a:lnTo>
                  <a:cubicBezTo>
                    <a:pt x="50800" y="1676400"/>
                    <a:pt x="176657" y="1799971"/>
                    <a:pt x="333248" y="1799971"/>
                  </a:cubicBezTo>
                  <a:lnTo>
                    <a:pt x="22836505" y="1799971"/>
                  </a:lnTo>
                  <a:cubicBezTo>
                    <a:pt x="22993096" y="1799971"/>
                    <a:pt x="23118953" y="1676400"/>
                    <a:pt x="23118953" y="1525397"/>
                  </a:cubicBezTo>
                  <a:lnTo>
                    <a:pt x="23118953" y="325374"/>
                  </a:lnTo>
                  <a:cubicBezTo>
                    <a:pt x="23118953" y="174371"/>
                    <a:pt x="22993096" y="50800"/>
                    <a:pt x="22836505" y="50800"/>
                  </a:cubicBezTo>
                  <a:lnTo>
                    <a:pt x="333248" y="50800"/>
                  </a:lnTo>
                  <a:lnTo>
                    <a:pt x="333248" y="25400"/>
                  </a:lnTo>
                  <a:lnTo>
                    <a:pt x="333248" y="50800"/>
                  </a:lnTo>
                  <a:cubicBezTo>
                    <a:pt x="176657" y="50800"/>
                    <a:pt x="50800" y="174371"/>
                    <a:pt x="50800" y="325374"/>
                  </a:cubicBezTo>
                  <a:close/>
                </a:path>
              </a:pathLst>
            </a:custGeom>
            <a:solidFill>
              <a:srgbClr val="41383D"/>
            </a:solidFill>
          </p:spPr>
        </p:sp>
        <p:sp>
          <p:nvSpPr>
            <p:cNvPr id="5" name="TextBox 5"/>
            <p:cNvSpPr txBox="1"/>
            <p:nvPr/>
          </p:nvSpPr>
          <p:spPr>
            <a:xfrm>
              <a:off x="0" y="-19050"/>
              <a:ext cx="23169728" cy="1869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Dylan William – sequenced and structured</a:t>
              </a:r>
            </a:p>
          </p:txBody>
        </p:sp>
      </p:grpSp>
      <p:sp>
        <p:nvSpPr>
          <p:cNvPr id="6" name="TextBox 6"/>
          <p:cNvSpPr txBox="1"/>
          <p:nvPr/>
        </p:nvSpPr>
        <p:spPr>
          <a:xfrm>
            <a:off x="486726" y="2805590"/>
            <a:ext cx="16985932" cy="7121516"/>
          </a:xfrm>
          <a:prstGeom prst="rect">
            <a:avLst/>
          </a:prstGeom>
        </p:spPr>
        <p:txBody>
          <a:bodyPr lIns="0" tIns="0" rIns="0" bIns="0" rtlCol="0" anchor="t">
            <a:spAutoFit/>
          </a:bodyPr>
          <a:lstStyle/>
          <a:p>
            <a:pPr algn="l">
              <a:lnSpc>
                <a:spcPts val="3240"/>
              </a:lnSpc>
            </a:pPr>
            <a:r>
              <a:rPr lang="en-US" sz="2700">
                <a:solidFill>
                  <a:srgbClr val="564B51"/>
                </a:solidFill>
                <a:latin typeface="Arial"/>
              </a:rPr>
              <a:t>In a publication by the SSAT, Dylan Wiliam outlines 7 principles for curriculum design, arguing that an effective curriculum is:</a:t>
            </a:r>
          </a:p>
          <a:p>
            <a:pPr algn="l">
              <a:lnSpc>
                <a:spcPts val="3240"/>
              </a:lnSpc>
            </a:pPr>
            <a:endParaRPr lang="en-US" sz="2700">
              <a:solidFill>
                <a:srgbClr val="564B51"/>
              </a:solidFill>
              <a:latin typeface="Arial"/>
            </a:endParaRPr>
          </a:p>
          <a:p>
            <a:pPr marL="488632" lvl="1" indent="-244316" algn="l">
              <a:lnSpc>
                <a:spcPts val="3240"/>
              </a:lnSpc>
              <a:buFont typeface="Arial"/>
              <a:buChar char="•"/>
            </a:pPr>
            <a:r>
              <a:rPr lang="en-US" sz="2700">
                <a:solidFill>
                  <a:srgbClr val="564B51"/>
                </a:solidFill>
                <a:latin typeface="Arial Bold"/>
              </a:rPr>
              <a:t>Balanced – </a:t>
            </a:r>
            <a:r>
              <a:rPr lang="en-US" sz="2700">
                <a:solidFill>
                  <a:srgbClr val="564B51"/>
                </a:solidFill>
                <a:latin typeface="Arial"/>
              </a:rPr>
              <a:t>Promotes intellectual, moral, spiritual, aesthetic, creative, emotional and physical development as equally important.</a:t>
            </a:r>
          </a:p>
          <a:p>
            <a:pPr marL="488632" lvl="1" indent="-244316" algn="l">
              <a:lnSpc>
                <a:spcPts val="3240"/>
              </a:lnSpc>
              <a:buFont typeface="Arial"/>
              <a:buChar char="•"/>
            </a:pPr>
            <a:r>
              <a:rPr lang="en-US" sz="2700">
                <a:solidFill>
                  <a:srgbClr val="564B51"/>
                </a:solidFill>
                <a:latin typeface="Arial Bold"/>
              </a:rPr>
              <a:t>Rigorous – </a:t>
            </a:r>
            <a:r>
              <a:rPr lang="en-US" sz="2700">
                <a:solidFill>
                  <a:srgbClr val="564B51"/>
                </a:solidFill>
                <a:latin typeface="Arial"/>
              </a:rPr>
              <a:t>Seeks to develop intra-disciplinary habits of mind; the subject matter is taught in a way that is faithful to its discipline.</a:t>
            </a:r>
          </a:p>
          <a:p>
            <a:pPr marL="488632" lvl="1" indent="-244316" algn="l">
              <a:lnSpc>
                <a:spcPts val="3240"/>
              </a:lnSpc>
              <a:buFont typeface="Arial"/>
              <a:buChar char="•"/>
            </a:pPr>
            <a:r>
              <a:rPr lang="en-US" sz="2700">
                <a:solidFill>
                  <a:srgbClr val="564B51"/>
                </a:solidFill>
                <a:latin typeface="Arial Bold"/>
              </a:rPr>
              <a:t>Coherent – </a:t>
            </a:r>
            <a:r>
              <a:rPr lang="en-US" sz="2700">
                <a:solidFill>
                  <a:srgbClr val="564B51"/>
                </a:solidFill>
                <a:latin typeface="Arial"/>
              </a:rPr>
              <a:t>Makes explicit connections and links between the different subjects/experiences encountered.</a:t>
            </a:r>
          </a:p>
          <a:p>
            <a:pPr marL="488632" lvl="1" indent="-244316" algn="l">
              <a:lnSpc>
                <a:spcPts val="3240"/>
              </a:lnSpc>
              <a:buFont typeface="Arial"/>
              <a:buChar char="•"/>
            </a:pPr>
            <a:r>
              <a:rPr lang="en-US" sz="2700">
                <a:solidFill>
                  <a:srgbClr val="564B51"/>
                </a:solidFill>
                <a:latin typeface="Arial Bold"/>
              </a:rPr>
              <a:t>Vertically Integrated – </a:t>
            </a:r>
            <a:r>
              <a:rPr lang="en-US" sz="2700">
                <a:solidFill>
                  <a:srgbClr val="564B51"/>
                </a:solidFill>
                <a:latin typeface="Arial"/>
              </a:rPr>
              <a:t>Focuses on progression by carefully sequencing knowledge; provides clarity about what “getting better” at the subject means.</a:t>
            </a:r>
          </a:p>
          <a:p>
            <a:pPr marL="488632" lvl="1" indent="-244316" algn="l">
              <a:lnSpc>
                <a:spcPts val="3240"/>
              </a:lnSpc>
              <a:buFont typeface="Arial"/>
              <a:buChar char="•"/>
            </a:pPr>
            <a:r>
              <a:rPr lang="en-US" sz="2700">
                <a:solidFill>
                  <a:srgbClr val="564B51"/>
                </a:solidFill>
                <a:latin typeface="Arial Bold"/>
              </a:rPr>
              <a:t>Appropriate – </a:t>
            </a:r>
            <a:r>
              <a:rPr lang="en-US" sz="2700">
                <a:solidFill>
                  <a:srgbClr val="564B51"/>
                </a:solidFill>
                <a:latin typeface="Arial"/>
              </a:rPr>
              <a:t>Looks to avoid making unreasonable demands by matching level of challenge to a pupil’s current level of maturity/knowledge.</a:t>
            </a:r>
          </a:p>
          <a:p>
            <a:pPr marL="488632" lvl="1" indent="-244316" algn="l">
              <a:lnSpc>
                <a:spcPts val="3240"/>
              </a:lnSpc>
              <a:buFont typeface="Arial"/>
              <a:buChar char="•"/>
            </a:pPr>
            <a:r>
              <a:rPr lang="en-US" sz="2700">
                <a:solidFill>
                  <a:srgbClr val="564B51"/>
                </a:solidFill>
                <a:latin typeface="Arial Bold"/>
              </a:rPr>
              <a:t>Focused – </a:t>
            </a:r>
            <a:r>
              <a:rPr lang="en-US" sz="2700">
                <a:solidFill>
                  <a:srgbClr val="564B51"/>
                </a:solidFill>
                <a:latin typeface="Arial"/>
              </a:rPr>
              <a:t>Seeks to keep the curriculum manageable by teaching the most important knowledge; identifies the big ideas or key concepts within a subject.</a:t>
            </a:r>
          </a:p>
          <a:p>
            <a:pPr marL="488632" lvl="1" indent="-244316" algn="l">
              <a:lnSpc>
                <a:spcPts val="3240"/>
              </a:lnSpc>
              <a:buFont typeface="Arial"/>
              <a:buChar char="•"/>
            </a:pPr>
            <a:r>
              <a:rPr lang="en-US" sz="2700">
                <a:solidFill>
                  <a:srgbClr val="564B51"/>
                </a:solidFill>
                <a:latin typeface="Arial Bold"/>
              </a:rPr>
              <a:t>Relevant – </a:t>
            </a:r>
            <a:r>
              <a:rPr lang="en-US" sz="2700">
                <a:solidFill>
                  <a:srgbClr val="564B51"/>
                </a:solidFill>
                <a:latin typeface="Arial"/>
              </a:rPr>
              <a:t>Seeks to connect the valued outcomes of a curriculum to the pupils being taught it; provides opportunities for pupils to make informed choices</a:t>
            </a:r>
          </a:p>
          <a:p>
            <a:pPr marL="488632" lvl="1" indent="-244316" algn="l">
              <a:lnSpc>
                <a:spcPts val="3240"/>
              </a:lnSpc>
            </a:pPr>
            <a:endParaRPr lang="en-US" sz="2700">
              <a:solidFill>
                <a:srgbClr val="564B51"/>
              </a:solidFill>
              <a:latin typeface="Arial"/>
            </a:endParaRPr>
          </a:p>
        </p:txBody>
      </p:sp>
      <p:sp>
        <p:nvSpPr>
          <p:cNvPr id="7" name="TextBox 7"/>
          <p:cNvSpPr txBox="1"/>
          <p:nvPr/>
        </p:nvSpPr>
        <p:spPr>
          <a:xfrm>
            <a:off x="327660" y="9653142"/>
            <a:ext cx="18249900" cy="417851"/>
          </a:xfrm>
          <a:prstGeom prst="rect">
            <a:avLst/>
          </a:prstGeom>
        </p:spPr>
        <p:txBody>
          <a:bodyPr lIns="0" tIns="0" rIns="0" bIns="0" rtlCol="0" anchor="t">
            <a:spAutoFit/>
          </a:bodyPr>
          <a:lstStyle/>
          <a:p>
            <a:pPr algn="l">
              <a:lnSpc>
                <a:spcPts val="2520"/>
              </a:lnSpc>
            </a:pPr>
            <a:r>
              <a:rPr lang="en-US" sz="2100" u="sng">
                <a:solidFill>
                  <a:srgbClr val="EC606C"/>
                </a:solidFill>
                <a:latin typeface="Arial"/>
                <a:hlinkClick r:id="rId2" tooltip="http://www.tauntonteachingalliance.co.uk/wp-content/uploads/2016/09/Dylan-Wiliam-Principled-curriculum-design.pdf"/>
              </a:rPr>
              <a:t>http://www.tauntonteachingalliance.co.uk/wp-content/uploads/2016/09/Dylan-Wiliam-Principled-curriculum-design.pdf</a:t>
            </a:r>
          </a:p>
        </p:txBody>
      </p:sp>
      <p:sp>
        <p:nvSpPr>
          <p:cNvPr id="8" name="TextBox 8"/>
          <p:cNvSpPr txBox="1"/>
          <p:nvPr/>
        </p:nvSpPr>
        <p:spPr>
          <a:xfrm>
            <a:off x="378706" y="331377"/>
            <a:ext cx="15590520" cy="1906429"/>
          </a:xfrm>
          <a:prstGeom prst="rect">
            <a:avLst/>
          </a:prstGeom>
        </p:spPr>
        <p:txBody>
          <a:bodyPr lIns="0" tIns="0" rIns="0" bIns="0" rtlCol="0" anchor="t">
            <a:spAutoFit/>
          </a:bodyPr>
          <a:lstStyle/>
          <a:p>
            <a:pPr algn="l">
              <a:lnSpc>
                <a:spcPts val="5759"/>
              </a:lnSpc>
            </a:pPr>
            <a:r>
              <a:rPr lang="en-US" sz="4800">
                <a:solidFill>
                  <a:srgbClr val="FF6600"/>
                </a:solidFill>
                <a:latin typeface="Garamond Bold"/>
              </a:rPr>
              <a:t>Be informed by evidence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76238" y="1103988"/>
            <a:ext cx="17377296" cy="1388100"/>
            <a:chOff x="0" y="0"/>
            <a:chExt cx="23169728" cy="1850800"/>
          </a:xfrm>
        </p:grpSpPr>
        <p:sp>
          <p:nvSpPr>
            <p:cNvPr id="3" name="Freeform 3"/>
            <p:cNvSpPr/>
            <p:nvPr/>
          </p:nvSpPr>
          <p:spPr>
            <a:xfrm>
              <a:off x="25400" y="25400"/>
              <a:ext cx="23118953" cy="1799971"/>
            </a:xfrm>
            <a:custGeom>
              <a:avLst/>
              <a:gdLst/>
              <a:ahLst/>
              <a:cxnLst/>
              <a:rect l="l" t="t" r="r" b="b"/>
              <a:pathLst>
                <a:path w="23118953" h="1799971">
                  <a:moveTo>
                    <a:pt x="0" y="299974"/>
                  </a:moveTo>
                  <a:cubicBezTo>
                    <a:pt x="0" y="134366"/>
                    <a:pt x="137795" y="0"/>
                    <a:pt x="307848" y="0"/>
                  </a:cubicBezTo>
                  <a:lnTo>
                    <a:pt x="22811105" y="0"/>
                  </a:lnTo>
                  <a:cubicBezTo>
                    <a:pt x="22981158" y="0"/>
                    <a:pt x="23118953" y="134366"/>
                    <a:pt x="23118953" y="299974"/>
                  </a:cubicBezTo>
                  <a:lnTo>
                    <a:pt x="23118953" y="1499997"/>
                  </a:lnTo>
                  <a:cubicBezTo>
                    <a:pt x="23118953" y="1665732"/>
                    <a:pt x="22981158" y="1799971"/>
                    <a:pt x="22811105" y="1799971"/>
                  </a:cubicBezTo>
                  <a:lnTo>
                    <a:pt x="307848" y="1799971"/>
                  </a:lnTo>
                  <a:cubicBezTo>
                    <a:pt x="137795" y="1799971"/>
                    <a:pt x="0" y="1665732"/>
                    <a:pt x="0" y="1499997"/>
                  </a:cubicBezTo>
                  <a:close/>
                </a:path>
              </a:pathLst>
            </a:custGeom>
            <a:solidFill>
              <a:srgbClr val="FF6600"/>
            </a:solidFill>
          </p:spPr>
        </p:sp>
        <p:sp>
          <p:nvSpPr>
            <p:cNvPr id="4" name="Freeform 4"/>
            <p:cNvSpPr/>
            <p:nvPr/>
          </p:nvSpPr>
          <p:spPr>
            <a:xfrm>
              <a:off x="0" y="0"/>
              <a:ext cx="23169753" cy="1850771"/>
            </a:xfrm>
            <a:custGeom>
              <a:avLst/>
              <a:gdLst/>
              <a:ahLst/>
              <a:cxnLst/>
              <a:rect l="l" t="t" r="r" b="b"/>
              <a:pathLst>
                <a:path w="23169753" h="1850771">
                  <a:moveTo>
                    <a:pt x="0" y="325374"/>
                  </a:moveTo>
                  <a:cubicBezTo>
                    <a:pt x="0" y="145034"/>
                    <a:pt x="149733" y="0"/>
                    <a:pt x="333248" y="0"/>
                  </a:cubicBezTo>
                  <a:lnTo>
                    <a:pt x="22836505" y="0"/>
                  </a:lnTo>
                  <a:lnTo>
                    <a:pt x="22836505" y="25400"/>
                  </a:lnTo>
                  <a:lnTo>
                    <a:pt x="22836505" y="0"/>
                  </a:lnTo>
                  <a:cubicBezTo>
                    <a:pt x="23019894" y="0"/>
                    <a:pt x="23169753" y="145034"/>
                    <a:pt x="23169753" y="325374"/>
                  </a:cubicBezTo>
                  <a:lnTo>
                    <a:pt x="23144353" y="325374"/>
                  </a:lnTo>
                  <a:lnTo>
                    <a:pt x="23169753" y="325374"/>
                  </a:lnTo>
                  <a:lnTo>
                    <a:pt x="23169753" y="1525397"/>
                  </a:lnTo>
                  <a:lnTo>
                    <a:pt x="23144353" y="1525397"/>
                  </a:lnTo>
                  <a:lnTo>
                    <a:pt x="23169753" y="1525397"/>
                  </a:lnTo>
                  <a:cubicBezTo>
                    <a:pt x="23169753" y="1705737"/>
                    <a:pt x="23020020" y="1850771"/>
                    <a:pt x="22836505" y="1850771"/>
                  </a:cubicBezTo>
                  <a:lnTo>
                    <a:pt x="22836505" y="1825371"/>
                  </a:lnTo>
                  <a:lnTo>
                    <a:pt x="22836505" y="1850771"/>
                  </a:lnTo>
                  <a:lnTo>
                    <a:pt x="333248" y="1850771"/>
                  </a:lnTo>
                  <a:lnTo>
                    <a:pt x="333248" y="1825371"/>
                  </a:lnTo>
                  <a:lnTo>
                    <a:pt x="333248" y="1850771"/>
                  </a:lnTo>
                  <a:cubicBezTo>
                    <a:pt x="149733" y="1850771"/>
                    <a:pt x="0" y="1705737"/>
                    <a:pt x="0" y="1525397"/>
                  </a:cubicBezTo>
                  <a:lnTo>
                    <a:pt x="0" y="325374"/>
                  </a:lnTo>
                  <a:lnTo>
                    <a:pt x="25400" y="325374"/>
                  </a:lnTo>
                  <a:lnTo>
                    <a:pt x="0" y="325374"/>
                  </a:lnTo>
                  <a:moveTo>
                    <a:pt x="50800" y="325374"/>
                  </a:moveTo>
                  <a:lnTo>
                    <a:pt x="50800" y="1525397"/>
                  </a:lnTo>
                  <a:lnTo>
                    <a:pt x="25400" y="1525397"/>
                  </a:lnTo>
                  <a:lnTo>
                    <a:pt x="50800" y="1525397"/>
                  </a:lnTo>
                  <a:cubicBezTo>
                    <a:pt x="50800" y="1676400"/>
                    <a:pt x="176657" y="1799971"/>
                    <a:pt x="333248" y="1799971"/>
                  </a:cubicBezTo>
                  <a:lnTo>
                    <a:pt x="22836505" y="1799971"/>
                  </a:lnTo>
                  <a:cubicBezTo>
                    <a:pt x="22993096" y="1799971"/>
                    <a:pt x="23118953" y="1676400"/>
                    <a:pt x="23118953" y="1525397"/>
                  </a:cubicBezTo>
                  <a:lnTo>
                    <a:pt x="23118953" y="325374"/>
                  </a:lnTo>
                  <a:cubicBezTo>
                    <a:pt x="23118953" y="174371"/>
                    <a:pt x="22993096" y="50800"/>
                    <a:pt x="22836505" y="50800"/>
                  </a:cubicBezTo>
                  <a:lnTo>
                    <a:pt x="333248" y="50800"/>
                  </a:lnTo>
                  <a:lnTo>
                    <a:pt x="333248" y="25400"/>
                  </a:lnTo>
                  <a:lnTo>
                    <a:pt x="333248" y="50800"/>
                  </a:lnTo>
                  <a:cubicBezTo>
                    <a:pt x="176657" y="50800"/>
                    <a:pt x="50800" y="174371"/>
                    <a:pt x="50800" y="325374"/>
                  </a:cubicBezTo>
                  <a:close/>
                </a:path>
              </a:pathLst>
            </a:custGeom>
            <a:solidFill>
              <a:srgbClr val="41383D"/>
            </a:solidFill>
          </p:spPr>
        </p:sp>
        <p:sp>
          <p:nvSpPr>
            <p:cNvPr id="5" name="TextBox 5"/>
            <p:cNvSpPr txBox="1"/>
            <p:nvPr/>
          </p:nvSpPr>
          <p:spPr>
            <a:xfrm>
              <a:off x="0" y="-19050"/>
              <a:ext cx="23169728" cy="1869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Daisy Christodolou – Assessment of Curriculum Content (1 of 2)</a:t>
              </a:r>
            </a:p>
            <a:p>
              <a:pPr algn="ctr">
                <a:lnSpc>
                  <a:spcPts val="3240"/>
                </a:lnSpc>
              </a:pPr>
              <a:r>
                <a:rPr lang="en-US" sz="2700">
                  <a:solidFill>
                    <a:srgbClr val="FFFFFF"/>
                  </a:solidFill>
                  <a:latin typeface="Garamond"/>
                </a:rPr>
                <a:t>Writing for The Chartered College, Tom Sherrington summarises Daisy Christodoulou’s book Making Good Progress?  (2017)</a:t>
              </a:r>
            </a:p>
          </p:txBody>
        </p:sp>
      </p:grpSp>
      <p:sp>
        <p:nvSpPr>
          <p:cNvPr id="6" name="TextBox 6"/>
          <p:cNvSpPr txBox="1"/>
          <p:nvPr/>
        </p:nvSpPr>
        <p:spPr>
          <a:xfrm>
            <a:off x="571918" y="2634140"/>
            <a:ext cx="16985932" cy="7583180"/>
          </a:xfrm>
          <a:prstGeom prst="rect">
            <a:avLst/>
          </a:prstGeom>
        </p:spPr>
        <p:txBody>
          <a:bodyPr lIns="0" tIns="0" rIns="0" bIns="0" rtlCol="0" anchor="t">
            <a:spAutoFit/>
          </a:bodyPr>
          <a:lstStyle/>
          <a:p>
            <a:pPr algn="l">
              <a:lnSpc>
                <a:spcPts val="3240"/>
              </a:lnSpc>
            </a:pPr>
            <a:r>
              <a:rPr lang="en-US" sz="2700">
                <a:solidFill>
                  <a:srgbClr val="564B51"/>
                </a:solidFill>
                <a:latin typeface="Arial Bold"/>
              </a:rPr>
              <a:t>Making Good Progress </a:t>
            </a:r>
            <a:r>
              <a:rPr lang="en-US" sz="2700">
                <a:solidFill>
                  <a:srgbClr val="564B51"/>
                </a:solidFill>
                <a:latin typeface="Arial"/>
              </a:rPr>
              <a:t>is an in depth exploration of the two main purposes of assessment:</a:t>
            </a:r>
          </a:p>
          <a:p>
            <a:pPr marL="488632" lvl="1" indent="-244316" algn="l">
              <a:lnSpc>
                <a:spcPts val="3240"/>
              </a:lnSpc>
              <a:buFont typeface="Arial"/>
              <a:buChar char="•"/>
            </a:pPr>
            <a:r>
              <a:rPr lang="en-US" sz="2700">
                <a:solidFill>
                  <a:srgbClr val="564B51"/>
                </a:solidFill>
                <a:latin typeface="Arial"/>
              </a:rPr>
              <a:t>Formative assessment should give us information about how students can make further progress, ‘identifying consequences’ so that teachers and students can adjust to learn even more</a:t>
            </a:r>
          </a:p>
          <a:p>
            <a:pPr marL="488632" lvl="1" indent="-244316" algn="l">
              <a:lnSpc>
                <a:spcPts val="3240"/>
              </a:lnSpc>
              <a:buFont typeface="Arial"/>
              <a:buChar char="•"/>
            </a:pPr>
            <a:r>
              <a:rPr lang="en-US" sz="2700">
                <a:solidFill>
                  <a:srgbClr val="564B51"/>
                </a:solidFill>
                <a:latin typeface="Arial"/>
              </a:rPr>
              <a:t>Summative assessment should allow us to make meaningful comparisons between a student’s and a larger cohort’s performance against a set of standards. It’s about sampling a knowledge domain without assessment itself becoming the primary focus.</a:t>
            </a:r>
          </a:p>
          <a:p>
            <a:pPr marL="488632" lvl="1" indent="-244316" algn="l">
              <a:lnSpc>
                <a:spcPts val="3240"/>
              </a:lnSpc>
              <a:buFont typeface="Arial"/>
              <a:buChar char="•"/>
            </a:pPr>
            <a:r>
              <a:rPr lang="en-US" sz="2700">
                <a:solidFill>
                  <a:srgbClr val="564B51"/>
                </a:solidFill>
                <a:latin typeface="Arial"/>
              </a:rPr>
              <a:t>Christodoulou explores the information that assessments of different kinds give us. She discusses the nature of formative and summative assessment and, with references to the findings from cognitive psychology, argues that the types of assessment we use for the two purposes above should be quite different.</a:t>
            </a:r>
          </a:p>
          <a:p>
            <a:pPr marL="488632" lvl="1" indent="-244316" algn="l">
              <a:lnSpc>
                <a:spcPts val="3240"/>
              </a:lnSpc>
              <a:buFont typeface="Arial"/>
              <a:buChar char="•"/>
            </a:pPr>
            <a:r>
              <a:rPr lang="en-US" sz="2700">
                <a:solidFill>
                  <a:srgbClr val="564B51"/>
                </a:solidFill>
                <a:latin typeface="Arial"/>
              </a:rPr>
              <a:t>She references important contributions to educational thinking in her examination of the flaws of descriptor-based assessments, which are widely used, and of the different inferences we can draw from different types of assessment. It’s helpful to understand these between a quality and a difficulty model:</a:t>
            </a:r>
          </a:p>
          <a:p>
            <a:pPr marL="488632" lvl="1" indent="-244316" algn="l">
              <a:lnSpc>
                <a:spcPts val="3240"/>
              </a:lnSpc>
              <a:buFont typeface="Arial"/>
              <a:buChar char="•"/>
            </a:pPr>
            <a:r>
              <a:rPr lang="en-US" sz="2700">
                <a:solidFill>
                  <a:srgbClr val="564B51"/>
                </a:solidFill>
                <a:latin typeface="Arial"/>
              </a:rPr>
              <a:t>The quality model covers situations where teachers judge the quality of students’ work or performance against a set of standards or criteria, for example in essays or compositions</a:t>
            </a:r>
          </a:p>
          <a:p>
            <a:pPr marL="488632" lvl="1" indent="-244316" algn="l">
              <a:lnSpc>
                <a:spcPts val="3240"/>
              </a:lnSpc>
              <a:buFont typeface="Arial"/>
              <a:buChar char="•"/>
            </a:pPr>
            <a:r>
              <a:rPr lang="en-US" sz="2700">
                <a:solidFill>
                  <a:srgbClr val="564B51"/>
                </a:solidFill>
                <a:latin typeface="Arial"/>
              </a:rPr>
              <a:t>The difficulty model is where the level of challenge is inherent in the questions that are set and students’ success in answering them determines the standards.</a:t>
            </a:r>
          </a:p>
          <a:p>
            <a:pPr marL="488632" lvl="1" indent="-244316" algn="l">
              <a:lnSpc>
                <a:spcPts val="3240"/>
              </a:lnSpc>
              <a:buFont typeface="Arial"/>
              <a:buChar char="•"/>
            </a:pPr>
            <a:r>
              <a:rPr lang="en-US" sz="2700">
                <a:solidFill>
                  <a:srgbClr val="564B51"/>
                </a:solidFill>
                <a:latin typeface="Arial"/>
              </a:rPr>
              <a:t>Each type of assessment has different implications for our sense of achievement, progress and standards, and the validity and reliability of the data that we can capture.</a:t>
            </a:r>
          </a:p>
        </p:txBody>
      </p:sp>
      <p:sp>
        <p:nvSpPr>
          <p:cNvPr id="7" name="TextBox 7"/>
          <p:cNvSpPr txBox="1"/>
          <p:nvPr/>
        </p:nvSpPr>
        <p:spPr>
          <a:xfrm>
            <a:off x="378706" y="331377"/>
            <a:ext cx="15590520" cy="553973"/>
          </a:xfrm>
          <a:prstGeom prst="rect">
            <a:avLst/>
          </a:prstGeom>
        </p:spPr>
        <p:txBody>
          <a:bodyPr lIns="0" tIns="0" rIns="0" bIns="0" rtlCol="0" anchor="t">
            <a:spAutoFit/>
          </a:bodyPr>
          <a:lstStyle/>
          <a:p>
            <a:pPr algn="l">
              <a:lnSpc>
                <a:spcPts val="5759"/>
              </a:lnSpc>
            </a:pPr>
            <a:r>
              <a:rPr lang="en-US" sz="4800">
                <a:solidFill>
                  <a:srgbClr val="FF6600"/>
                </a:solidFill>
                <a:latin typeface="Garamond Bold"/>
              </a:rPr>
              <a:t>Be informed by evidence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76238" y="1103988"/>
            <a:ext cx="17377296" cy="1388100"/>
            <a:chOff x="0" y="0"/>
            <a:chExt cx="23169728" cy="1850800"/>
          </a:xfrm>
        </p:grpSpPr>
        <p:sp>
          <p:nvSpPr>
            <p:cNvPr id="3" name="Freeform 3"/>
            <p:cNvSpPr/>
            <p:nvPr/>
          </p:nvSpPr>
          <p:spPr>
            <a:xfrm>
              <a:off x="25400" y="25400"/>
              <a:ext cx="23118953" cy="1799971"/>
            </a:xfrm>
            <a:custGeom>
              <a:avLst/>
              <a:gdLst/>
              <a:ahLst/>
              <a:cxnLst/>
              <a:rect l="l" t="t" r="r" b="b"/>
              <a:pathLst>
                <a:path w="23118953" h="1799971">
                  <a:moveTo>
                    <a:pt x="0" y="299974"/>
                  </a:moveTo>
                  <a:cubicBezTo>
                    <a:pt x="0" y="134366"/>
                    <a:pt x="137795" y="0"/>
                    <a:pt x="307848" y="0"/>
                  </a:cubicBezTo>
                  <a:lnTo>
                    <a:pt x="22811105" y="0"/>
                  </a:lnTo>
                  <a:cubicBezTo>
                    <a:pt x="22981158" y="0"/>
                    <a:pt x="23118953" y="134366"/>
                    <a:pt x="23118953" y="299974"/>
                  </a:cubicBezTo>
                  <a:lnTo>
                    <a:pt x="23118953" y="1499997"/>
                  </a:lnTo>
                  <a:cubicBezTo>
                    <a:pt x="23118953" y="1665732"/>
                    <a:pt x="22981158" y="1799971"/>
                    <a:pt x="22811105" y="1799971"/>
                  </a:cubicBezTo>
                  <a:lnTo>
                    <a:pt x="307848" y="1799971"/>
                  </a:lnTo>
                  <a:cubicBezTo>
                    <a:pt x="137795" y="1799971"/>
                    <a:pt x="0" y="1665732"/>
                    <a:pt x="0" y="1499997"/>
                  </a:cubicBezTo>
                  <a:close/>
                </a:path>
              </a:pathLst>
            </a:custGeom>
            <a:solidFill>
              <a:srgbClr val="FF6600"/>
            </a:solidFill>
          </p:spPr>
        </p:sp>
        <p:sp>
          <p:nvSpPr>
            <p:cNvPr id="4" name="Freeform 4"/>
            <p:cNvSpPr/>
            <p:nvPr/>
          </p:nvSpPr>
          <p:spPr>
            <a:xfrm>
              <a:off x="0" y="0"/>
              <a:ext cx="23169753" cy="1850771"/>
            </a:xfrm>
            <a:custGeom>
              <a:avLst/>
              <a:gdLst/>
              <a:ahLst/>
              <a:cxnLst/>
              <a:rect l="l" t="t" r="r" b="b"/>
              <a:pathLst>
                <a:path w="23169753" h="1850771">
                  <a:moveTo>
                    <a:pt x="0" y="325374"/>
                  </a:moveTo>
                  <a:cubicBezTo>
                    <a:pt x="0" y="145034"/>
                    <a:pt x="149733" y="0"/>
                    <a:pt x="333248" y="0"/>
                  </a:cubicBezTo>
                  <a:lnTo>
                    <a:pt x="22836505" y="0"/>
                  </a:lnTo>
                  <a:lnTo>
                    <a:pt x="22836505" y="25400"/>
                  </a:lnTo>
                  <a:lnTo>
                    <a:pt x="22836505" y="0"/>
                  </a:lnTo>
                  <a:cubicBezTo>
                    <a:pt x="23019894" y="0"/>
                    <a:pt x="23169753" y="145034"/>
                    <a:pt x="23169753" y="325374"/>
                  </a:cubicBezTo>
                  <a:lnTo>
                    <a:pt x="23144353" y="325374"/>
                  </a:lnTo>
                  <a:lnTo>
                    <a:pt x="23169753" y="325374"/>
                  </a:lnTo>
                  <a:lnTo>
                    <a:pt x="23169753" y="1525397"/>
                  </a:lnTo>
                  <a:lnTo>
                    <a:pt x="23144353" y="1525397"/>
                  </a:lnTo>
                  <a:lnTo>
                    <a:pt x="23169753" y="1525397"/>
                  </a:lnTo>
                  <a:cubicBezTo>
                    <a:pt x="23169753" y="1705737"/>
                    <a:pt x="23020020" y="1850771"/>
                    <a:pt x="22836505" y="1850771"/>
                  </a:cubicBezTo>
                  <a:lnTo>
                    <a:pt x="22836505" y="1825371"/>
                  </a:lnTo>
                  <a:lnTo>
                    <a:pt x="22836505" y="1850771"/>
                  </a:lnTo>
                  <a:lnTo>
                    <a:pt x="333248" y="1850771"/>
                  </a:lnTo>
                  <a:lnTo>
                    <a:pt x="333248" y="1825371"/>
                  </a:lnTo>
                  <a:lnTo>
                    <a:pt x="333248" y="1850771"/>
                  </a:lnTo>
                  <a:cubicBezTo>
                    <a:pt x="149733" y="1850771"/>
                    <a:pt x="0" y="1705737"/>
                    <a:pt x="0" y="1525397"/>
                  </a:cubicBezTo>
                  <a:lnTo>
                    <a:pt x="0" y="325374"/>
                  </a:lnTo>
                  <a:lnTo>
                    <a:pt x="25400" y="325374"/>
                  </a:lnTo>
                  <a:lnTo>
                    <a:pt x="0" y="325374"/>
                  </a:lnTo>
                  <a:moveTo>
                    <a:pt x="50800" y="325374"/>
                  </a:moveTo>
                  <a:lnTo>
                    <a:pt x="50800" y="1525397"/>
                  </a:lnTo>
                  <a:lnTo>
                    <a:pt x="25400" y="1525397"/>
                  </a:lnTo>
                  <a:lnTo>
                    <a:pt x="50800" y="1525397"/>
                  </a:lnTo>
                  <a:cubicBezTo>
                    <a:pt x="50800" y="1676400"/>
                    <a:pt x="176657" y="1799971"/>
                    <a:pt x="333248" y="1799971"/>
                  </a:cubicBezTo>
                  <a:lnTo>
                    <a:pt x="22836505" y="1799971"/>
                  </a:lnTo>
                  <a:cubicBezTo>
                    <a:pt x="22993096" y="1799971"/>
                    <a:pt x="23118953" y="1676400"/>
                    <a:pt x="23118953" y="1525397"/>
                  </a:cubicBezTo>
                  <a:lnTo>
                    <a:pt x="23118953" y="325374"/>
                  </a:lnTo>
                  <a:cubicBezTo>
                    <a:pt x="23118953" y="174371"/>
                    <a:pt x="22993096" y="50800"/>
                    <a:pt x="22836505" y="50800"/>
                  </a:cubicBezTo>
                  <a:lnTo>
                    <a:pt x="333248" y="50800"/>
                  </a:lnTo>
                  <a:lnTo>
                    <a:pt x="333248" y="25400"/>
                  </a:lnTo>
                  <a:lnTo>
                    <a:pt x="333248" y="50800"/>
                  </a:lnTo>
                  <a:cubicBezTo>
                    <a:pt x="176657" y="50800"/>
                    <a:pt x="50800" y="174371"/>
                    <a:pt x="50800" y="325374"/>
                  </a:cubicBezTo>
                  <a:close/>
                </a:path>
              </a:pathLst>
            </a:custGeom>
            <a:solidFill>
              <a:srgbClr val="41383D"/>
            </a:solidFill>
          </p:spPr>
        </p:sp>
        <p:sp>
          <p:nvSpPr>
            <p:cNvPr id="5" name="TextBox 5"/>
            <p:cNvSpPr txBox="1"/>
            <p:nvPr/>
          </p:nvSpPr>
          <p:spPr>
            <a:xfrm>
              <a:off x="0" y="-19050"/>
              <a:ext cx="23169728" cy="1869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Daisy Christodolou – Assessment of Curriculum Content (2 of 2)</a:t>
              </a:r>
            </a:p>
            <a:p>
              <a:pPr algn="ctr">
                <a:lnSpc>
                  <a:spcPts val="3240"/>
                </a:lnSpc>
              </a:pPr>
              <a:r>
                <a:rPr lang="en-US" sz="2700">
                  <a:solidFill>
                    <a:srgbClr val="FFFFFF"/>
                  </a:solidFill>
                  <a:latin typeface="Garamond"/>
                </a:rPr>
                <a:t>Writing for The Chartered College, Tom Sherrington summarises Daisy Christodoulou’s book Making Good Progress?  (2017)</a:t>
              </a:r>
            </a:p>
          </p:txBody>
        </p:sp>
      </p:grpSp>
      <p:sp>
        <p:nvSpPr>
          <p:cNvPr id="6" name="TextBox 6"/>
          <p:cNvSpPr txBox="1"/>
          <p:nvPr/>
        </p:nvSpPr>
        <p:spPr>
          <a:xfrm>
            <a:off x="571918" y="2634140"/>
            <a:ext cx="12404942" cy="6752182"/>
          </a:xfrm>
          <a:prstGeom prst="rect">
            <a:avLst/>
          </a:prstGeom>
        </p:spPr>
        <p:txBody>
          <a:bodyPr lIns="0" tIns="0" rIns="0" bIns="0" rtlCol="0" anchor="t">
            <a:spAutoFit/>
          </a:bodyPr>
          <a:lstStyle/>
          <a:p>
            <a:pPr algn="l">
              <a:lnSpc>
                <a:spcPts val="3240"/>
              </a:lnSpc>
            </a:pPr>
            <a:r>
              <a:rPr lang="en-US" sz="2700">
                <a:solidFill>
                  <a:srgbClr val="564B51"/>
                </a:solidFill>
                <a:latin typeface="Arial Bold"/>
              </a:rPr>
              <a:t>What are the main messages for teachers?</a:t>
            </a:r>
          </a:p>
          <a:p>
            <a:pPr algn="l">
              <a:lnSpc>
                <a:spcPts val="3240"/>
              </a:lnSpc>
            </a:pPr>
            <a:endParaRPr lang="en-US" sz="2700">
              <a:solidFill>
                <a:srgbClr val="564B51"/>
              </a:solidFill>
              <a:latin typeface="Arial Bold"/>
            </a:endParaRPr>
          </a:p>
          <a:p>
            <a:pPr marL="488632" lvl="1" indent="-244316" algn="l">
              <a:lnSpc>
                <a:spcPts val="3240"/>
              </a:lnSpc>
              <a:buFont typeface="Arial"/>
              <a:buChar char="•"/>
            </a:pPr>
            <a:r>
              <a:rPr lang="en-US" sz="2700">
                <a:solidFill>
                  <a:srgbClr val="564B51"/>
                </a:solidFill>
                <a:latin typeface="Arial"/>
              </a:rPr>
              <a:t>Good formative assessments should be high frequency and low stakes, focusing on specific elements of the curriculum. They should allow for repetition and practice, keeping the results in raw form to track the details of what has been learned and what the next steps might be</a:t>
            </a:r>
          </a:p>
          <a:p>
            <a:pPr marL="488632" lvl="1" indent="-244316" algn="l">
              <a:lnSpc>
                <a:spcPts val="3240"/>
              </a:lnSpc>
              <a:buFont typeface="Arial"/>
              <a:buChar char="•"/>
            </a:pPr>
            <a:r>
              <a:rPr lang="en-US" sz="2700">
                <a:solidFill>
                  <a:srgbClr val="564B51"/>
                </a:solidFill>
                <a:latin typeface="Arial"/>
              </a:rPr>
              <a:t>Good summative assessments need to be sat in standard conditions to be reliable, scan a large knowledge domain and ideally use scaled scores rather than grades to allow for meaningful comparisons. These do not need to be very frequent.</a:t>
            </a:r>
          </a:p>
          <a:p>
            <a:pPr marL="488632" lvl="1" indent="-244316" algn="l">
              <a:lnSpc>
                <a:spcPts val="3240"/>
              </a:lnSpc>
            </a:pPr>
            <a:endParaRPr lang="en-US" sz="2700">
              <a:solidFill>
                <a:srgbClr val="564B51"/>
              </a:solidFill>
              <a:latin typeface="Arial"/>
            </a:endParaRPr>
          </a:p>
          <a:p>
            <a:pPr marL="488632" lvl="1" indent="-244316" algn="l">
              <a:lnSpc>
                <a:spcPts val="3240"/>
              </a:lnSpc>
            </a:pPr>
            <a:r>
              <a:rPr lang="en-US" sz="2700">
                <a:solidFill>
                  <a:srgbClr val="564B51"/>
                </a:solidFill>
                <a:latin typeface="Arial Bold"/>
              </a:rPr>
              <a:t>Top Tip</a:t>
            </a:r>
          </a:p>
          <a:p>
            <a:pPr marL="488632" lvl="1" indent="-244316" algn="l">
              <a:lnSpc>
                <a:spcPts val="3240"/>
              </a:lnSpc>
            </a:pPr>
            <a:endParaRPr lang="en-US" sz="2700">
              <a:solidFill>
                <a:srgbClr val="564B51"/>
              </a:solidFill>
              <a:latin typeface="Arial Bold"/>
            </a:endParaRPr>
          </a:p>
          <a:p>
            <a:pPr marL="488632" lvl="1" indent="-244316" algn="l">
              <a:lnSpc>
                <a:spcPts val="3240"/>
              </a:lnSpc>
            </a:pPr>
            <a:r>
              <a:rPr lang="en-US" sz="2700">
                <a:solidFill>
                  <a:srgbClr val="564B51"/>
                </a:solidFill>
                <a:latin typeface="Arial"/>
              </a:rPr>
              <a:t>Think hard about using descriptors to guide your assessment – the chances are you’re not really getting valid information about what your students can do. Use lots of formative tests with raw marks instead.’</a:t>
            </a:r>
          </a:p>
        </p:txBody>
      </p:sp>
      <p:sp>
        <p:nvSpPr>
          <p:cNvPr id="7" name="TextBox 7"/>
          <p:cNvSpPr txBox="1"/>
          <p:nvPr/>
        </p:nvSpPr>
        <p:spPr>
          <a:xfrm>
            <a:off x="378706" y="331377"/>
            <a:ext cx="15590520" cy="553973"/>
          </a:xfrm>
          <a:prstGeom prst="rect">
            <a:avLst/>
          </a:prstGeom>
        </p:spPr>
        <p:txBody>
          <a:bodyPr lIns="0" tIns="0" rIns="0" bIns="0" rtlCol="0" anchor="t">
            <a:spAutoFit/>
          </a:bodyPr>
          <a:lstStyle/>
          <a:p>
            <a:pPr algn="l">
              <a:lnSpc>
                <a:spcPts val="5759"/>
              </a:lnSpc>
            </a:pPr>
            <a:r>
              <a:rPr lang="en-US" sz="4800">
                <a:solidFill>
                  <a:srgbClr val="FF6600"/>
                </a:solidFill>
                <a:latin typeface="Garamond Bold"/>
              </a:rPr>
              <a:t>Be informed by evidence</a:t>
            </a:r>
          </a:p>
        </p:txBody>
      </p:sp>
      <p:sp>
        <p:nvSpPr>
          <p:cNvPr id="8" name="Freeform 8"/>
          <p:cNvSpPr/>
          <p:nvPr/>
        </p:nvSpPr>
        <p:spPr>
          <a:xfrm rot="848749">
            <a:off x="13759795" y="3554775"/>
            <a:ext cx="3489711" cy="4999586"/>
          </a:xfrm>
          <a:custGeom>
            <a:avLst/>
            <a:gdLst/>
            <a:ahLst/>
            <a:cxnLst/>
            <a:rect l="l" t="t" r="r" b="b"/>
            <a:pathLst>
              <a:path w="3489711" h="4999586">
                <a:moveTo>
                  <a:pt x="0" y="0"/>
                </a:moveTo>
                <a:lnTo>
                  <a:pt x="3489711" y="0"/>
                </a:lnTo>
                <a:lnTo>
                  <a:pt x="3489711" y="4999586"/>
                </a:lnTo>
                <a:lnTo>
                  <a:pt x="0" y="4999586"/>
                </a:lnTo>
                <a:lnTo>
                  <a:pt x="0" y="0"/>
                </a:lnTo>
                <a:close/>
              </a:path>
            </a:pathLst>
          </a:custGeom>
          <a:blipFill>
            <a:blip r:embed="rId2"/>
            <a:stretch>
              <a:fillRect/>
            </a:stretch>
          </a:blipFill>
        </p:spPr>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76238" y="1103988"/>
            <a:ext cx="17377296" cy="1388100"/>
            <a:chOff x="0" y="0"/>
            <a:chExt cx="23169728" cy="1850800"/>
          </a:xfrm>
        </p:grpSpPr>
        <p:sp>
          <p:nvSpPr>
            <p:cNvPr id="3" name="Freeform 3"/>
            <p:cNvSpPr/>
            <p:nvPr/>
          </p:nvSpPr>
          <p:spPr>
            <a:xfrm>
              <a:off x="25400" y="25400"/>
              <a:ext cx="23118953" cy="1799971"/>
            </a:xfrm>
            <a:custGeom>
              <a:avLst/>
              <a:gdLst/>
              <a:ahLst/>
              <a:cxnLst/>
              <a:rect l="l" t="t" r="r" b="b"/>
              <a:pathLst>
                <a:path w="23118953" h="1799971">
                  <a:moveTo>
                    <a:pt x="0" y="299974"/>
                  </a:moveTo>
                  <a:cubicBezTo>
                    <a:pt x="0" y="134366"/>
                    <a:pt x="137795" y="0"/>
                    <a:pt x="307848" y="0"/>
                  </a:cubicBezTo>
                  <a:lnTo>
                    <a:pt x="22811105" y="0"/>
                  </a:lnTo>
                  <a:cubicBezTo>
                    <a:pt x="22981158" y="0"/>
                    <a:pt x="23118953" y="134366"/>
                    <a:pt x="23118953" y="299974"/>
                  </a:cubicBezTo>
                  <a:lnTo>
                    <a:pt x="23118953" y="1499997"/>
                  </a:lnTo>
                  <a:cubicBezTo>
                    <a:pt x="23118953" y="1665732"/>
                    <a:pt x="22981158" y="1799971"/>
                    <a:pt x="22811105" y="1799971"/>
                  </a:cubicBezTo>
                  <a:lnTo>
                    <a:pt x="307848" y="1799971"/>
                  </a:lnTo>
                  <a:cubicBezTo>
                    <a:pt x="137795" y="1799971"/>
                    <a:pt x="0" y="1665732"/>
                    <a:pt x="0" y="1499997"/>
                  </a:cubicBezTo>
                  <a:close/>
                </a:path>
              </a:pathLst>
            </a:custGeom>
            <a:solidFill>
              <a:srgbClr val="FF6600"/>
            </a:solidFill>
          </p:spPr>
        </p:sp>
        <p:sp>
          <p:nvSpPr>
            <p:cNvPr id="4" name="Freeform 4"/>
            <p:cNvSpPr/>
            <p:nvPr/>
          </p:nvSpPr>
          <p:spPr>
            <a:xfrm>
              <a:off x="0" y="0"/>
              <a:ext cx="23169753" cy="1850771"/>
            </a:xfrm>
            <a:custGeom>
              <a:avLst/>
              <a:gdLst/>
              <a:ahLst/>
              <a:cxnLst/>
              <a:rect l="l" t="t" r="r" b="b"/>
              <a:pathLst>
                <a:path w="23169753" h="1850771">
                  <a:moveTo>
                    <a:pt x="0" y="325374"/>
                  </a:moveTo>
                  <a:cubicBezTo>
                    <a:pt x="0" y="145034"/>
                    <a:pt x="149733" y="0"/>
                    <a:pt x="333248" y="0"/>
                  </a:cubicBezTo>
                  <a:lnTo>
                    <a:pt x="22836505" y="0"/>
                  </a:lnTo>
                  <a:lnTo>
                    <a:pt x="22836505" y="25400"/>
                  </a:lnTo>
                  <a:lnTo>
                    <a:pt x="22836505" y="0"/>
                  </a:lnTo>
                  <a:cubicBezTo>
                    <a:pt x="23019894" y="0"/>
                    <a:pt x="23169753" y="145034"/>
                    <a:pt x="23169753" y="325374"/>
                  </a:cubicBezTo>
                  <a:lnTo>
                    <a:pt x="23144353" y="325374"/>
                  </a:lnTo>
                  <a:lnTo>
                    <a:pt x="23169753" y="325374"/>
                  </a:lnTo>
                  <a:lnTo>
                    <a:pt x="23169753" y="1525397"/>
                  </a:lnTo>
                  <a:lnTo>
                    <a:pt x="23144353" y="1525397"/>
                  </a:lnTo>
                  <a:lnTo>
                    <a:pt x="23169753" y="1525397"/>
                  </a:lnTo>
                  <a:cubicBezTo>
                    <a:pt x="23169753" y="1705737"/>
                    <a:pt x="23020020" y="1850771"/>
                    <a:pt x="22836505" y="1850771"/>
                  </a:cubicBezTo>
                  <a:lnTo>
                    <a:pt x="22836505" y="1825371"/>
                  </a:lnTo>
                  <a:lnTo>
                    <a:pt x="22836505" y="1850771"/>
                  </a:lnTo>
                  <a:lnTo>
                    <a:pt x="333248" y="1850771"/>
                  </a:lnTo>
                  <a:lnTo>
                    <a:pt x="333248" y="1825371"/>
                  </a:lnTo>
                  <a:lnTo>
                    <a:pt x="333248" y="1850771"/>
                  </a:lnTo>
                  <a:cubicBezTo>
                    <a:pt x="149733" y="1850771"/>
                    <a:pt x="0" y="1705737"/>
                    <a:pt x="0" y="1525397"/>
                  </a:cubicBezTo>
                  <a:lnTo>
                    <a:pt x="0" y="325374"/>
                  </a:lnTo>
                  <a:lnTo>
                    <a:pt x="25400" y="325374"/>
                  </a:lnTo>
                  <a:lnTo>
                    <a:pt x="0" y="325374"/>
                  </a:lnTo>
                  <a:moveTo>
                    <a:pt x="50800" y="325374"/>
                  </a:moveTo>
                  <a:lnTo>
                    <a:pt x="50800" y="1525397"/>
                  </a:lnTo>
                  <a:lnTo>
                    <a:pt x="25400" y="1525397"/>
                  </a:lnTo>
                  <a:lnTo>
                    <a:pt x="50800" y="1525397"/>
                  </a:lnTo>
                  <a:cubicBezTo>
                    <a:pt x="50800" y="1676400"/>
                    <a:pt x="176657" y="1799971"/>
                    <a:pt x="333248" y="1799971"/>
                  </a:cubicBezTo>
                  <a:lnTo>
                    <a:pt x="22836505" y="1799971"/>
                  </a:lnTo>
                  <a:cubicBezTo>
                    <a:pt x="22993096" y="1799971"/>
                    <a:pt x="23118953" y="1676400"/>
                    <a:pt x="23118953" y="1525397"/>
                  </a:cubicBezTo>
                  <a:lnTo>
                    <a:pt x="23118953" y="325374"/>
                  </a:lnTo>
                  <a:cubicBezTo>
                    <a:pt x="23118953" y="174371"/>
                    <a:pt x="22993096" y="50800"/>
                    <a:pt x="22836505" y="50800"/>
                  </a:cubicBezTo>
                  <a:lnTo>
                    <a:pt x="333248" y="50800"/>
                  </a:lnTo>
                  <a:lnTo>
                    <a:pt x="333248" y="25400"/>
                  </a:lnTo>
                  <a:lnTo>
                    <a:pt x="333248" y="50800"/>
                  </a:lnTo>
                  <a:cubicBezTo>
                    <a:pt x="176657" y="50800"/>
                    <a:pt x="50800" y="174371"/>
                    <a:pt x="50800" y="325374"/>
                  </a:cubicBezTo>
                  <a:close/>
                </a:path>
              </a:pathLst>
            </a:custGeom>
            <a:solidFill>
              <a:srgbClr val="41383D"/>
            </a:solidFill>
          </p:spPr>
        </p:sp>
        <p:sp>
          <p:nvSpPr>
            <p:cNvPr id="5" name="TextBox 5"/>
            <p:cNvSpPr txBox="1"/>
            <p:nvPr/>
          </p:nvSpPr>
          <p:spPr>
            <a:xfrm>
              <a:off x="0" y="-19050"/>
              <a:ext cx="23169728" cy="1869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Rosenshine - evidence-informed strategies which all teachers should know (1 of 3)</a:t>
              </a:r>
            </a:p>
          </p:txBody>
        </p:sp>
      </p:grpSp>
      <p:sp>
        <p:nvSpPr>
          <p:cNvPr id="6" name="TextBox 6"/>
          <p:cNvSpPr txBox="1"/>
          <p:nvPr/>
        </p:nvSpPr>
        <p:spPr>
          <a:xfrm>
            <a:off x="571918" y="2634140"/>
            <a:ext cx="16985932" cy="6752182"/>
          </a:xfrm>
          <a:prstGeom prst="rect">
            <a:avLst/>
          </a:prstGeom>
        </p:spPr>
        <p:txBody>
          <a:bodyPr lIns="0" tIns="0" rIns="0" bIns="0" rtlCol="0" anchor="t">
            <a:spAutoFit/>
          </a:bodyPr>
          <a:lstStyle/>
          <a:p>
            <a:pPr algn="l">
              <a:lnSpc>
                <a:spcPts val="3240"/>
              </a:lnSpc>
            </a:pPr>
            <a:r>
              <a:rPr lang="en-US" sz="2700">
                <a:solidFill>
                  <a:srgbClr val="564B51"/>
                </a:solidFill>
                <a:latin typeface="Arial Bold"/>
              </a:rPr>
              <a:t>1. Begin a lesson with a short review of previous learning</a:t>
            </a:r>
          </a:p>
          <a:p>
            <a:pPr algn="l">
              <a:lnSpc>
                <a:spcPts val="3240"/>
              </a:lnSpc>
            </a:pPr>
            <a:r>
              <a:rPr lang="en-US" sz="2700">
                <a:solidFill>
                  <a:srgbClr val="564B51"/>
                </a:solidFill>
                <a:latin typeface="Arial"/>
              </a:rPr>
              <a:t>Reviewing previously learned material strengthen the connections between pieces of knowledge. That is, it enhances understanding. Rosenshine suggests a five to eight-minute review of the previously covered material, including peer marking, asking questions, checking for misconceptions, correcting homework, and others.</a:t>
            </a:r>
          </a:p>
          <a:p>
            <a:pPr algn="l">
              <a:lnSpc>
                <a:spcPts val="3240"/>
              </a:lnSpc>
            </a:pPr>
            <a:r>
              <a:rPr lang="en-US" sz="2700">
                <a:solidFill>
                  <a:srgbClr val="564B51"/>
                </a:solidFill>
                <a:latin typeface="Arial Bold"/>
              </a:rPr>
              <a:t>2. Present new material in small steps followed by student practice</a:t>
            </a:r>
          </a:p>
          <a:p>
            <a:pPr algn="l">
              <a:lnSpc>
                <a:spcPts val="3240"/>
              </a:lnSpc>
            </a:pPr>
            <a:r>
              <a:rPr lang="en-US" sz="2700">
                <a:solidFill>
                  <a:srgbClr val="564B51"/>
                </a:solidFill>
                <a:latin typeface="Arial"/>
              </a:rPr>
              <a:t>There is only so much novel information we can process at one time. If you ask students to do too much at the same time, they will probably fail.</a:t>
            </a:r>
          </a:p>
          <a:p>
            <a:pPr algn="l">
              <a:lnSpc>
                <a:spcPts val="3240"/>
              </a:lnSpc>
            </a:pPr>
            <a:r>
              <a:rPr lang="en-US" sz="2700">
                <a:solidFill>
                  <a:srgbClr val="564B51"/>
                </a:solidFill>
                <a:latin typeface="Arial Bold"/>
              </a:rPr>
              <a:t>3. Ask questions and check answers</a:t>
            </a:r>
          </a:p>
          <a:p>
            <a:pPr algn="l">
              <a:lnSpc>
                <a:spcPts val="3240"/>
              </a:lnSpc>
            </a:pPr>
            <a:r>
              <a:rPr lang="en-US" sz="2700">
                <a:solidFill>
                  <a:srgbClr val="564B51"/>
                </a:solidFill>
                <a:latin typeface="Arial"/>
              </a:rPr>
              <a:t>To learn something, students need to practice it. Every time students answer a question or solve a problem, they retrieve that information, memory for that information becomes stronger and more last-longing. The more variety of question types, the better.</a:t>
            </a:r>
          </a:p>
          <a:p>
            <a:pPr algn="l">
              <a:lnSpc>
                <a:spcPts val="3240"/>
              </a:lnSpc>
            </a:pPr>
            <a:r>
              <a:rPr lang="en-US" sz="2700">
                <a:solidFill>
                  <a:srgbClr val="564B51"/>
                </a:solidFill>
                <a:latin typeface="Arial Bold"/>
              </a:rPr>
              <a:t>4. Use models</a:t>
            </a:r>
          </a:p>
          <a:p>
            <a:pPr algn="l">
              <a:lnSpc>
                <a:spcPts val="3240"/>
              </a:lnSpc>
            </a:pPr>
            <a:r>
              <a:rPr lang="en-US" sz="2700">
                <a:solidFill>
                  <a:srgbClr val="564B51"/>
                </a:solidFill>
                <a:latin typeface="Arial"/>
              </a:rPr>
              <a:t>Concrete examples and models are a good strategy to introduce a new concept. Explicit and detailed explanations and instructions are also recommended.</a:t>
            </a:r>
          </a:p>
          <a:p>
            <a:pPr algn="l">
              <a:lnSpc>
                <a:spcPts val="3240"/>
              </a:lnSpc>
            </a:pPr>
            <a:endParaRPr lang="en-US" sz="2700">
              <a:solidFill>
                <a:srgbClr val="564B51"/>
              </a:solidFill>
              <a:latin typeface="Arial"/>
            </a:endParaRPr>
          </a:p>
        </p:txBody>
      </p:sp>
      <p:sp>
        <p:nvSpPr>
          <p:cNvPr id="7" name="TextBox 7"/>
          <p:cNvSpPr txBox="1"/>
          <p:nvPr/>
        </p:nvSpPr>
        <p:spPr>
          <a:xfrm>
            <a:off x="378706" y="331377"/>
            <a:ext cx="15590520" cy="553973"/>
          </a:xfrm>
          <a:prstGeom prst="rect">
            <a:avLst/>
          </a:prstGeom>
        </p:spPr>
        <p:txBody>
          <a:bodyPr lIns="0" tIns="0" rIns="0" bIns="0" rtlCol="0" anchor="t">
            <a:spAutoFit/>
          </a:bodyPr>
          <a:lstStyle/>
          <a:p>
            <a:pPr algn="l">
              <a:lnSpc>
                <a:spcPts val="5759"/>
              </a:lnSpc>
            </a:pPr>
            <a:r>
              <a:rPr lang="en-US" sz="4800">
                <a:solidFill>
                  <a:srgbClr val="FF6600"/>
                </a:solidFill>
                <a:latin typeface="Garamond Bold"/>
              </a:rPr>
              <a:t>Be informed by evidence</a:t>
            </a:r>
          </a:p>
        </p:txBody>
      </p:sp>
      <p:sp>
        <p:nvSpPr>
          <p:cNvPr id="8" name="TextBox 8"/>
          <p:cNvSpPr txBox="1"/>
          <p:nvPr/>
        </p:nvSpPr>
        <p:spPr>
          <a:xfrm>
            <a:off x="571917" y="9572867"/>
            <a:ext cx="16985932" cy="417851"/>
          </a:xfrm>
          <a:prstGeom prst="rect">
            <a:avLst/>
          </a:prstGeom>
        </p:spPr>
        <p:txBody>
          <a:bodyPr lIns="0" tIns="0" rIns="0" bIns="0" rtlCol="0" anchor="t">
            <a:spAutoFit/>
          </a:bodyPr>
          <a:lstStyle/>
          <a:p>
            <a:pPr algn="l">
              <a:lnSpc>
                <a:spcPts val="2520"/>
              </a:lnSpc>
            </a:pPr>
            <a:r>
              <a:rPr lang="en-US" sz="2100" u="sng">
                <a:solidFill>
                  <a:srgbClr val="EC606C"/>
                </a:solidFill>
                <a:latin typeface="Arial"/>
                <a:hlinkClick r:id="rId2" tooltip="https://www.senecalearning.com/blog/10-principles-of-instruction-helping-teachers-develop-effective-lessons/"/>
              </a:rPr>
              <a:t>https://www.senecalearning.com/blog/10-principles-of-instruction-helping-teachers-develop-effective-lessons/</a:t>
            </a:r>
          </a:p>
        </p:txBody>
      </p:sp>
      <p:sp>
        <p:nvSpPr>
          <p:cNvPr id="9" name="TextBox 9"/>
          <p:cNvSpPr txBox="1"/>
          <p:nvPr/>
        </p:nvSpPr>
        <p:spPr>
          <a:xfrm>
            <a:off x="571917" y="9132487"/>
            <a:ext cx="11504816" cy="510183"/>
          </a:xfrm>
          <a:prstGeom prst="rect">
            <a:avLst/>
          </a:prstGeom>
        </p:spPr>
        <p:txBody>
          <a:bodyPr lIns="0" tIns="0" rIns="0" bIns="0" rtlCol="0" anchor="t">
            <a:spAutoFit/>
          </a:bodyPr>
          <a:lstStyle/>
          <a:p>
            <a:pPr algn="l">
              <a:lnSpc>
                <a:spcPts val="2520"/>
              </a:lnSpc>
            </a:pPr>
            <a:r>
              <a:rPr lang="en-US" sz="2100" u="sng">
                <a:solidFill>
                  <a:srgbClr val="EC606C"/>
                </a:solidFill>
                <a:latin typeface="Arial"/>
                <a:hlinkClick r:id="rId3" tooltip="https://www.aft.org/sites/default/files/periodicals/Rosenshine.pdf"/>
              </a:rPr>
              <a:t>https://www.aft.org/sites/default/files/periodicals/Rosenshine.pdf</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76238" y="1103988"/>
            <a:ext cx="17377296" cy="1388100"/>
            <a:chOff x="0" y="0"/>
            <a:chExt cx="23169728" cy="1850800"/>
          </a:xfrm>
        </p:grpSpPr>
        <p:sp>
          <p:nvSpPr>
            <p:cNvPr id="3" name="Freeform 3"/>
            <p:cNvSpPr/>
            <p:nvPr/>
          </p:nvSpPr>
          <p:spPr>
            <a:xfrm>
              <a:off x="25400" y="25400"/>
              <a:ext cx="23118953" cy="1799971"/>
            </a:xfrm>
            <a:custGeom>
              <a:avLst/>
              <a:gdLst/>
              <a:ahLst/>
              <a:cxnLst/>
              <a:rect l="l" t="t" r="r" b="b"/>
              <a:pathLst>
                <a:path w="23118953" h="1799971">
                  <a:moveTo>
                    <a:pt x="0" y="299974"/>
                  </a:moveTo>
                  <a:cubicBezTo>
                    <a:pt x="0" y="134366"/>
                    <a:pt x="137795" y="0"/>
                    <a:pt x="307848" y="0"/>
                  </a:cubicBezTo>
                  <a:lnTo>
                    <a:pt x="22811105" y="0"/>
                  </a:lnTo>
                  <a:cubicBezTo>
                    <a:pt x="22981158" y="0"/>
                    <a:pt x="23118953" y="134366"/>
                    <a:pt x="23118953" y="299974"/>
                  </a:cubicBezTo>
                  <a:lnTo>
                    <a:pt x="23118953" y="1499997"/>
                  </a:lnTo>
                  <a:cubicBezTo>
                    <a:pt x="23118953" y="1665732"/>
                    <a:pt x="22981158" y="1799971"/>
                    <a:pt x="22811105" y="1799971"/>
                  </a:cubicBezTo>
                  <a:lnTo>
                    <a:pt x="307848" y="1799971"/>
                  </a:lnTo>
                  <a:cubicBezTo>
                    <a:pt x="137795" y="1799971"/>
                    <a:pt x="0" y="1665732"/>
                    <a:pt x="0" y="1499997"/>
                  </a:cubicBezTo>
                  <a:close/>
                </a:path>
              </a:pathLst>
            </a:custGeom>
            <a:solidFill>
              <a:srgbClr val="FF6600"/>
            </a:solidFill>
          </p:spPr>
        </p:sp>
        <p:sp>
          <p:nvSpPr>
            <p:cNvPr id="4" name="Freeform 4"/>
            <p:cNvSpPr/>
            <p:nvPr/>
          </p:nvSpPr>
          <p:spPr>
            <a:xfrm>
              <a:off x="0" y="0"/>
              <a:ext cx="23169753" cy="1850771"/>
            </a:xfrm>
            <a:custGeom>
              <a:avLst/>
              <a:gdLst/>
              <a:ahLst/>
              <a:cxnLst/>
              <a:rect l="l" t="t" r="r" b="b"/>
              <a:pathLst>
                <a:path w="23169753" h="1850771">
                  <a:moveTo>
                    <a:pt x="0" y="325374"/>
                  </a:moveTo>
                  <a:cubicBezTo>
                    <a:pt x="0" y="145034"/>
                    <a:pt x="149733" y="0"/>
                    <a:pt x="333248" y="0"/>
                  </a:cubicBezTo>
                  <a:lnTo>
                    <a:pt x="22836505" y="0"/>
                  </a:lnTo>
                  <a:lnTo>
                    <a:pt x="22836505" y="25400"/>
                  </a:lnTo>
                  <a:lnTo>
                    <a:pt x="22836505" y="0"/>
                  </a:lnTo>
                  <a:cubicBezTo>
                    <a:pt x="23019894" y="0"/>
                    <a:pt x="23169753" y="145034"/>
                    <a:pt x="23169753" y="325374"/>
                  </a:cubicBezTo>
                  <a:lnTo>
                    <a:pt x="23144353" y="325374"/>
                  </a:lnTo>
                  <a:lnTo>
                    <a:pt x="23169753" y="325374"/>
                  </a:lnTo>
                  <a:lnTo>
                    <a:pt x="23169753" y="1525397"/>
                  </a:lnTo>
                  <a:lnTo>
                    <a:pt x="23144353" y="1525397"/>
                  </a:lnTo>
                  <a:lnTo>
                    <a:pt x="23169753" y="1525397"/>
                  </a:lnTo>
                  <a:cubicBezTo>
                    <a:pt x="23169753" y="1705737"/>
                    <a:pt x="23020020" y="1850771"/>
                    <a:pt x="22836505" y="1850771"/>
                  </a:cubicBezTo>
                  <a:lnTo>
                    <a:pt x="22836505" y="1825371"/>
                  </a:lnTo>
                  <a:lnTo>
                    <a:pt x="22836505" y="1850771"/>
                  </a:lnTo>
                  <a:lnTo>
                    <a:pt x="333248" y="1850771"/>
                  </a:lnTo>
                  <a:lnTo>
                    <a:pt x="333248" y="1825371"/>
                  </a:lnTo>
                  <a:lnTo>
                    <a:pt x="333248" y="1850771"/>
                  </a:lnTo>
                  <a:cubicBezTo>
                    <a:pt x="149733" y="1850771"/>
                    <a:pt x="0" y="1705737"/>
                    <a:pt x="0" y="1525397"/>
                  </a:cubicBezTo>
                  <a:lnTo>
                    <a:pt x="0" y="325374"/>
                  </a:lnTo>
                  <a:lnTo>
                    <a:pt x="25400" y="325374"/>
                  </a:lnTo>
                  <a:lnTo>
                    <a:pt x="0" y="325374"/>
                  </a:lnTo>
                  <a:moveTo>
                    <a:pt x="50800" y="325374"/>
                  </a:moveTo>
                  <a:lnTo>
                    <a:pt x="50800" y="1525397"/>
                  </a:lnTo>
                  <a:lnTo>
                    <a:pt x="25400" y="1525397"/>
                  </a:lnTo>
                  <a:lnTo>
                    <a:pt x="50800" y="1525397"/>
                  </a:lnTo>
                  <a:cubicBezTo>
                    <a:pt x="50800" y="1676400"/>
                    <a:pt x="176657" y="1799971"/>
                    <a:pt x="333248" y="1799971"/>
                  </a:cubicBezTo>
                  <a:lnTo>
                    <a:pt x="22836505" y="1799971"/>
                  </a:lnTo>
                  <a:cubicBezTo>
                    <a:pt x="22993096" y="1799971"/>
                    <a:pt x="23118953" y="1676400"/>
                    <a:pt x="23118953" y="1525397"/>
                  </a:cubicBezTo>
                  <a:lnTo>
                    <a:pt x="23118953" y="325374"/>
                  </a:lnTo>
                  <a:cubicBezTo>
                    <a:pt x="23118953" y="174371"/>
                    <a:pt x="22993096" y="50800"/>
                    <a:pt x="22836505" y="50800"/>
                  </a:cubicBezTo>
                  <a:lnTo>
                    <a:pt x="333248" y="50800"/>
                  </a:lnTo>
                  <a:lnTo>
                    <a:pt x="333248" y="25400"/>
                  </a:lnTo>
                  <a:lnTo>
                    <a:pt x="333248" y="50800"/>
                  </a:lnTo>
                  <a:cubicBezTo>
                    <a:pt x="176657" y="50800"/>
                    <a:pt x="50800" y="174371"/>
                    <a:pt x="50800" y="325374"/>
                  </a:cubicBezTo>
                  <a:close/>
                </a:path>
              </a:pathLst>
            </a:custGeom>
            <a:solidFill>
              <a:srgbClr val="41383D"/>
            </a:solidFill>
          </p:spPr>
        </p:sp>
        <p:sp>
          <p:nvSpPr>
            <p:cNvPr id="5" name="TextBox 5"/>
            <p:cNvSpPr txBox="1"/>
            <p:nvPr/>
          </p:nvSpPr>
          <p:spPr>
            <a:xfrm>
              <a:off x="0" y="-19050"/>
              <a:ext cx="23169728" cy="1869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Rosenshine - evidence-informed strategies which all teachers should know (2 of 3)</a:t>
              </a:r>
            </a:p>
          </p:txBody>
        </p:sp>
      </p:grpSp>
      <p:sp>
        <p:nvSpPr>
          <p:cNvPr id="6" name="TextBox 6"/>
          <p:cNvSpPr txBox="1"/>
          <p:nvPr/>
        </p:nvSpPr>
        <p:spPr>
          <a:xfrm>
            <a:off x="571918" y="2634140"/>
            <a:ext cx="16985932" cy="7167681"/>
          </a:xfrm>
          <a:prstGeom prst="rect">
            <a:avLst/>
          </a:prstGeom>
        </p:spPr>
        <p:txBody>
          <a:bodyPr lIns="0" tIns="0" rIns="0" bIns="0" rtlCol="0" anchor="t">
            <a:spAutoFit/>
          </a:bodyPr>
          <a:lstStyle/>
          <a:p>
            <a:pPr algn="l">
              <a:lnSpc>
                <a:spcPts val="3240"/>
              </a:lnSpc>
            </a:pPr>
            <a:r>
              <a:rPr lang="en-US" sz="2700">
                <a:solidFill>
                  <a:srgbClr val="564B51"/>
                </a:solidFill>
                <a:latin typeface="Arial Bold"/>
              </a:rPr>
              <a:t>5. Guide practice</a:t>
            </a:r>
          </a:p>
          <a:p>
            <a:pPr algn="l">
              <a:lnSpc>
                <a:spcPts val="3240"/>
              </a:lnSpc>
            </a:pPr>
            <a:r>
              <a:rPr lang="en-US" sz="2700">
                <a:solidFill>
                  <a:srgbClr val="564B51"/>
                </a:solidFill>
                <a:latin typeface="Arial"/>
              </a:rPr>
              <a:t>Rosenshine recommends that teachers stimulate students to rephrase, elaborate and summarise new material. According to him, successful teachers spend more time asking questions, checking for understanding, correcting errors and guiding students when working out problems.</a:t>
            </a:r>
          </a:p>
          <a:p>
            <a:pPr algn="l">
              <a:lnSpc>
                <a:spcPts val="3240"/>
              </a:lnSpc>
            </a:pPr>
            <a:r>
              <a:rPr lang="en-US" sz="2700">
                <a:solidFill>
                  <a:srgbClr val="564B51"/>
                </a:solidFill>
                <a:latin typeface="Arial Bold"/>
              </a:rPr>
              <a:t>6. Check for understanding</a:t>
            </a:r>
          </a:p>
          <a:p>
            <a:pPr algn="l">
              <a:lnSpc>
                <a:spcPts val="3240"/>
              </a:lnSpc>
            </a:pPr>
            <a:r>
              <a:rPr lang="en-US" sz="2700">
                <a:solidFill>
                  <a:srgbClr val="564B51"/>
                </a:solidFill>
                <a:latin typeface="Arial"/>
              </a:rPr>
              <a:t>Constant checking is important to catch misconceptions before they harm learning. It also helps teachers notice if parts of the content need reteaching. Rosenshine suggests that teachers ask direct questions, instead of asking students if they have questions and assuming that silence means a full understanding of the topic.</a:t>
            </a:r>
          </a:p>
          <a:p>
            <a:pPr algn="l">
              <a:lnSpc>
                <a:spcPts val="3240"/>
              </a:lnSpc>
            </a:pPr>
            <a:r>
              <a:rPr lang="en-US" sz="2700">
                <a:solidFill>
                  <a:srgbClr val="564B51"/>
                </a:solidFill>
                <a:latin typeface="Arial Bold"/>
              </a:rPr>
              <a:t>7. Obtain a high success rate</a:t>
            </a:r>
          </a:p>
          <a:p>
            <a:pPr algn="l">
              <a:lnSpc>
                <a:spcPts val="3240"/>
              </a:lnSpc>
            </a:pPr>
            <a:r>
              <a:rPr lang="en-US" sz="2700">
                <a:solidFill>
                  <a:srgbClr val="564B51"/>
                </a:solidFill>
                <a:latin typeface="Arial"/>
              </a:rPr>
              <a:t>This principle relates to making sure all students have mastered the current set of lessons before moving on to the next one. It involves checking for misconceptions and asking questions.</a:t>
            </a:r>
          </a:p>
          <a:p>
            <a:pPr algn="l">
              <a:lnSpc>
                <a:spcPts val="3240"/>
              </a:lnSpc>
            </a:pPr>
            <a:r>
              <a:rPr lang="en-US" sz="2700">
                <a:solidFill>
                  <a:srgbClr val="564B51"/>
                </a:solidFill>
                <a:latin typeface="Arial Bold"/>
              </a:rPr>
              <a:t>8. Provide scaffolds in difficult tasks</a:t>
            </a:r>
          </a:p>
          <a:p>
            <a:pPr algn="l">
              <a:lnSpc>
                <a:spcPts val="3240"/>
              </a:lnSpc>
            </a:pPr>
            <a:r>
              <a:rPr lang="en-US" sz="2700">
                <a:solidFill>
                  <a:srgbClr val="564B51"/>
                </a:solidFill>
                <a:latin typeface="Arial"/>
              </a:rPr>
              <a:t>When students are completing a hard task, it is important that teachers provide temporary instructional support. These scaffolds can be gradually removed as pupils advance in their understanding and fluency on a particular topic. Rosenshine suggests using cue cards, checklists, worked examples and models as scaffolding. Teachers can also anticipate students’ errors and warn them about them beforehand.</a:t>
            </a:r>
          </a:p>
          <a:p>
            <a:pPr algn="l">
              <a:lnSpc>
                <a:spcPts val="3240"/>
              </a:lnSpc>
            </a:pPr>
            <a:endParaRPr lang="en-US" sz="2700">
              <a:solidFill>
                <a:srgbClr val="564B51"/>
              </a:solidFill>
              <a:latin typeface="Arial"/>
            </a:endParaRPr>
          </a:p>
        </p:txBody>
      </p:sp>
      <p:sp>
        <p:nvSpPr>
          <p:cNvPr id="7" name="TextBox 7"/>
          <p:cNvSpPr txBox="1"/>
          <p:nvPr/>
        </p:nvSpPr>
        <p:spPr>
          <a:xfrm>
            <a:off x="378706" y="331377"/>
            <a:ext cx="15590520" cy="553973"/>
          </a:xfrm>
          <a:prstGeom prst="rect">
            <a:avLst/>
          </a:prstGeom>
        </p:spPr>
        <p:txBody>
          <a:bodyPr lIns="0" tIns="0" rIns="0" bIns="0" rtlCol="0" anchor="t">
            <a:spAutoFit/>
          </a:bodyPr>
          <a:lstStyle/>
          <a:p>
            <a:pPr algn="l">
              <a:lnSpc>
                <a:spcPts val="5759"/>
              </a:lnSpc>
            </a:pPr>
            <a:r>
              <a:rPr lang="en-US" sz="4800">
                <a:solidFill>
                  <a:srgbClr val="FF6600"/>
                </a:solidFill>
                <a:latin typeface="Garamond Bold"/>
              </a:rPr>
              <a:t>Be informed by evidence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76238" y="1103988"/>
            <a:ext cx="17377296" cy="1388100"/>
            <a:chOff x="0" y="0"/>
            <a:chExt cx="23169728" cy="1850800"/>
          </a:xfrm>
        </p:grpSpPr>
        <p:sp>
          <p:nvSpPr>
            <p:cNvPr id="3" name="Freeform 3"/>
            <p:cNvSpPr/>
            <p:nvPr/>
          </p:nvSpPr>
          <p:spPr>
            <a:xfrm>
              <a:off x="25400" y="25400"/>
              <a:ext cx="23118953" cy="1799971"/>
            </a:xfrm>
            <a:custGeom>
              <a:avLst/>
              <a:gdLst/>
              <a:ahLst/>
              <a:cxnLst/>
              <a:rect l="l" t="t" r="r" b="b"/>
              <a:pathLst>
                <a:path w="23118953" h="1799971">
                  <a:moveTo>
                    <a:pt x="0" y="299974"/>
                  </a:moveTo>
                  <a:cubicBezTo>
                    <a:pt x="0" y="134366"/>
                    <a:pt x="137795" y="0"/>
                    <a:pt x="307848" y="0"/>
                  </a:cubicBezTo>
                  <a:lnTo>
                    <a:pt x="22811105" y="0"/>
                  </a:lnTo>
                  <a:cubicBezTo>
                    <a:pt x="22981158" y="0"/>
                    <a:pt x="23118953" y="134366"/>
                    <a:pt x="23118953" y="299974"/>
                  </a:cubicBezTo>
                  <a:lnTo>
                    <a:pt x="23118953" y="1499997"/>
                  </a:lnTo>
                  <a:cubicBezTo>
                    <a:pt x="23118953" y="1665732"/>
                    <a:pt x="22981158" y="1799971"/>
                    <a:pt x="22811105" y="1799971"/>
                  </a:cubicBezTo>
                  <a:lnTo>
                    <a:pt x="307848" y="1799971"/>
                  </a:lnTo>
                  <a:cubicBezTo>
                    <a:pt x="137795" y="1799971"/>
                    <a:pt x="0" y="1665732"/>
                    <a:pt x="0" y="1499997"/>
                  </a:cubicBezTo>
                  <a:close/>
                </a:path>
              </a:pathLst>
            </a:custGeom>
            <a:solidFill>
              <a:srgbClr val="FF6600"/>
            </a:solidFill>
          </p:spPr>
        </p:sp>
        <p:sp>
          <p:nvSpPr>
            <p:cNvPr id="4" name="Freeform 4"/>
            <p:cNvSpPr/>
            <p:nvPr/>
          </p:nvSpPr>
          <p:spPr>
            <a:xfrm>
              <a:off x="0" y="0"/>
              <a:ext cx="23169753" cy="1850771"/>
            </a:xfrm>
            <a:custGeom>
              <a:avLst/>
              <a:gdLst/>
              <a:ahLst/>
              <a:cxnLst/>
              <a:rect l="l" t="t" r="r" b="b"/>
              <a:pathLst>
                <a:path w="23169753" h="1850771">
                  <a:moveTo>
                    <a:pt x="0" y="325374"/>
                  </a:moveTo>
                  <a:cubicBezTo>
                    <a:pt x="0" y="145034"/>
                    <a:pt x="149733" y="0"/>
                    <a:pt x="333248" y="0"/>
                  </a:cubicBezTo>
                  <a:lnTo>
                    <a:pt x="22836505" y="0"/>
                  </a:lnTo>
                  <a:lnTo>
                    <a:pt x="22836505" y="25400"/>
                  </a:lnTo>
                  <a:lnTo>
                    <a:pt x="22836505" y="0"/>
                  </a:lnTo>
                  <a:cubicBezTo>
                    <a:pt x="23019894" y="0"/>
                    <a:pt x="23169753" y="145034"/>
                    <a:pt x="23169753" y="325374"/>
                  </a:cubicBezTo>
                  <a:lnTo>
                    <a:pt x="23144353" y="325374"/>
                  </a:lnTo>
                  <a:lnTo>
                    <a:pt x="23169753" y="325374"/>
                  </a:lnTo>
                  <a:lnTo>
                    <a:pt x="23169753" y="1525397"/>
                  </a:lnTo>
                  <a:lnTo>
                    <a:pt x="23144353" y="1525397"/>
                  </a:lnTo>
                  <a:lnTo>
                    <a:pt x="23169753" y="1525397"/>
                  </a:lnTo>
                  <a:cubicBezTo>
                    <a:pt x="23169753" y="1705737"/>
                    <a:pt x="23020020" y="1850771"/>
                    <a:pt x="22836505" y="1850771"/>
                  </a:cubicBezTo>
                  <a:lnTo>
                    <a:pt x="22836505" y="1825371"/>
                  </a:lnTo>
                  <a:lnTo>
                    <a:pt x="22836505" y="1850771"/>
                  </a:lnTo>
                  <a:lnTo>
                    <a:pt x="333248" y="1850771"/>
                  </a:lnTo>
                  <a:lnTo>
                    <a:pt x="333248" y="1825371"/>
                  </a:lnTo>
                  <a:lnTo>
                    <a:pt x="333248" y="1850771"/>
                  </a:lnTo>
                  <a:cubicBezTo>
                    <a:pt x="149733" y="1850771"/>
                    <a:pt x="0" y="1705737"/>
                    <a:pt x="0" y="1525397"/>
                  </a:cubicBezTo>
                  <a:lnTo>
                    <a:pt x="0" y="325374"/>
                  </a:lnTo>
                  <a:lnTo>
                    <a:pt x="25400" y="325374"/>
                  </a:lnTo>
                  <a:lnTo>
                    <a:pt x="0" y="325374"/>
                  </a:lnTo>
                  <a:moveTo>
                    <a:pt x="50800" y="325374"/>
                  </a:moveTo>
                  <a:lnTo>
                    <a:pt x="50800" y="1525397"/>
                  </a:lnTo>
                  <a:lnTo>
                    <a:pt x="25400" y="1525397"/>
                  </a:lnTo>
                  <a:lnTo>
                    <a:pt x="50800" y="1525397"/>
                  </a:lnTo>
                  <a:cubicBezTo>
                    <a:pt x="50800" y="1676400"/>
                    <a:pt x="176657" y="1799971"/>
                    <a:pt x="333248" y="1799971"/>
                  </a:cubicBezTo>
                  <a:lnTo>
                    <a:pt x="22836505" y="1799971"/>
                  </a:lnTo>
                  <a:cubicBezTo>
                    <a:pt x="22993096" y="1799971"/>
                    <a:pt x="23118953" y="1676400"/>
                    <a:pt x="23118953" y="1525397"/>
                  </a:cubicBezTo>
                  <a:lnTo>
                    <a:pt x="23118953" y="325374"/>
                  </a:lnTo>
                  <a:cubicBezTo>
                    <a:pt x="23118953" y="174371"/>
                    <a:pt x="22993096" y="50800"/>
                    <a:pt x="22836505" y="50800"/>
                  </a:cubicBezTo>
                  <a:lnTo>
                    <a:pt x="333248" y="50800"/>
                  </a:lnTo>
                  <a:lnTo>
                    <a:pt x="333248" y="25400"/>
                  </a:lnTo>
                  <a:lnTo>
                    <a:pt x="333248" y="50800"/>
                  </a:lnTo>
                  <a:cubicBezTo>
                    <a:pt x="176657" y="50800"/>
                    <a:pt x="50800" y="174371"/>
                    <a:pt x="50800" y="325374"/>
                  </a:cubicBezTo>
                  <a:close/>
                </a:path>
              </a:pathLst>
            </a:custGeom>
            <a:solidFill>
              <a:srgbClr val="41383D"/>
            </a:solidFill>
          </p:spPr>
        </p:sp>
        <p:sp>
          <p:nvSpPr>
            <p:cNvPr id="5" name="TextBox 5"/>
            <p:cNvSpPr txBox="1"/>
            <p:nvPr/>
          </p:nvSpPr>
          <p:spPr>
            <a:xfrm>
              <a:off x="0" y="-19050"/>
              <a:ext cx="23169728" cy="1869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Rosenshine - evidence-informed strategies which all teachers should know (3 of 3)</a:t>
              </a:r>
            </a:p>
          </p:txBody>
        </p:sp>
      </p:grpSp>
      <p:sp>
        <p:nvSpPr>
          <p:cNvPr id="6" name="TextBox 6"/>
          <p:cNvSpPr txBox="1"/>
          <p:nvPr/>
        </p:nvSpPr>
        <p:spPr>
          <a:xfrm>
            <a:off x="571918" y="2634140"/>
            <a:ext cx="16985932" cy="3843694"/>
          </a:xfrm>
          <a:prstGeom prst="rect">
            <a:avLst/>
          </a:prstGeom>
        </p:spPr>
        <p:txBody>
          <a:bodyPr lIns="0" tIns="0" rIns="0" bIns="0" rtlCol="0" anchor="t">
            <a:spAutoFit/>
          </a:bodyPr>
          <a:lstStyle/>
          <a:p>
            <a:pPr algn="l">
              <a:lnSpc>
                <a:spcPts val="3240"/>
              </a:lnSpc>
            </a:pPr>
            <a:r>
              <a:rPr lang="en-US" sz="2700">
                <a:solidFill>
                  <a:srgbClr val="564B51"/>
                </a:solidFill>
                <a:latin typeface="Arial Bold"/>
              </a:rPr>
              <a:t>9. Stimulate and monitor independent practice</a:t>
            </a:r>
          </a:p>
          <a:p>
            <a:pPr algn="l">
              <a:lnSpc>
                <a:spcPts val="3240"/>
              </a:lnSpc>
            </a:pPr>
            <a:r>
              <a:rPr lang="en-US" sz="2700">
                <a:solidFill>
                  <a:srgbClr val="564B51"/>
                </a:solidFill>
                <a:latin typeface="Arial"/>
              </a:rPr>
              <a:t>Independent practice should be used after guided practice. That is, when students are already very competent in a topic, they can practice independently in order to become fluent and retrieve information automatically. Rosenshine calls this process “overlearning”. Independent practice should cover the same topic covered in guided practice as students need to be fully prepared for it.</a:t>
            </a:r>
          </a:p>
          <a:p>
            <a:pPr algn="l">
              <a:lnSpc>
                <a:spcPts val="3240"/>
              </a:lnSpc>
            </a:pPr>
            <a:r>
              <a:rPr lang="en-US" sz="2700">
                <a:solidFill>
                  <a:srgbClr val="564B51"/>
                </a:solidFill>
                <a:latin typeface="Arial Bold"/>
              </a:rPr>
              <a:t>10. Conduct weekly and monthly reviews</a:t>
            </a:r>
          </a:p>
          <a:p>
            <a:pPr algn="l">
              <a:lnSpc>
                <a:spcPts val="3240"/>
              </a:lnSpc>
            </a:pPr>
            <a:r>
              <a:rPr lang="en-US" sz="2700">
                <a:solidFill>
                  <a:srgbClr val="564B51"/>
                </a:solidFill>
                <a:latin typeface="Arial"/>
              </a:rPr>
              <a:t>Similar to Principle 1, Rosenshine advocates for a frequent review of previously learned material in order to help students reconsolidate information and create stronger connections.</a:t>
            </a:r>
          </a:p>
          <a:p>
            <a:pPr algn="l">
              <a:lnSpc>
                <a:spcPts val="3240"/>
              </a:lnSpc>
            </a:pPr>
            <a:endParaRPr lang="en-US" sz="2700">
              <a:solidFill>
                <a:srgbClr val="564B51"/>
              </a:solidFill>
              <a:latin typeface="Arial"/>
            </a:endParaRPr>
          </a:p>
        </p:txBody>
      </p:sp>
      <p:sp>
        <p:nvSpPr>
          <p:cNvPr id="7" name="TextBox 7"/>
          <p:cNvSpPr txBox="1"/>
          <p:nvPr/>
        </p:nvSpPr>
        <p:spPr>
          <a:xfrm>
            <a:off x="378706" y="331377"/>
            <a:ext cx="15590520" cy="553973"/>
          </a:xfrm>
          <a:prstGeom prst="rect">
            <a:avLst/>
          </a:prstGeom>
        </p:spPr>
        <p:txBody>
          <a:bodyPr lIns="0" tIns="0" rIns="0" bIns="0" rtlCol="0" anchor="t">
            <a:spAutoFit/>
          </a:bodyPr>
          <a:lstStyle/>
          <a:p>
            <a:pPr algn="l">
              <a:lnSpc>
                <a:spcPts val="5759"/>
              </a:lnSpc>
            </a:pPr>
            <a:r>
              <a:rPr lang="en-US" sz="4800">
                <a:solidFill>
                  <a:srgbClr val="FF6600"/>
                </a:solidFill>
                <a:latin typeface="Garamond Bold"/>
              </a:rPr>
              <a:t>Be informed by evidence</a:t>
            </a:r>
          </a:p>
        </p:txBody>
      </p:sp>
      <p:sp>
        <p:nvSpPr>
          <p:cNvPr id="8" name="TextBox 8"/>
          <p:cNvSpPr txBox="1"/>
          <p:nvPr/>
        </p:nvSpPr>
        <p:spPr>
          <a:xfrm>
            <a:off x="571917" y="9572867"/>
            <a:ext cx="16985932" cy="417851"/>
          </a:xfrm>
          <a:prstGeom prst="rect">
            <a:avLst/>
          </a:prstGeom>
        </p:spPr>
        <p:txBody>
          <a:bodyPr lIns="0" tIns="0" rIns="0" bIns="0" rtlCol="0" anchor="t">
            <a:spAutoFit/>
          </a:bodyPr>
          <a:lstStyle/>
          <a:p>
            <a:pPr algn="l">
              <a:lnSpc>
                <a:spcPts val="2520"/>
              </a:lnSpc>
            </a:pPr>
            <a:r>
              <a:rPr lang="en-US" sz="2100" u="sng">
                <a:solidFill>
                  <a:srgbClr val="EC606C"/>
                </a:solidFill>
                <a:latin typeface="Arial"/>
                <a:hlinkClick r:id="rId2" tooltip="https://www.senecalearning.com/blog/10-principles-of-instruction-helping-teachers-develop-effective-lessons/"/>
              </a:rPr>
              <a:t>https://www.senecalearning.com/blog/10-principles-of-instruction-helping-teachers-develop-effective-lessons/</a:t>
            </a:r>
          </a:p>
        </p:txBody>
      </p:sp>
      <p:sp>
        <p:nvSpPr>
          <p:cNvPr id="9" name="TextBox 9"/>
          <p:cNvSpPr txBox="1"/>
          <p:nvPr/>
        </p:nvSpPr>
        <p:spPr>
          <a:xfrm>
            <a:off x="571917" y="9132487"/>
            <a:ext cx="11504816" cy="510183"/>
          </a:xfrm>
          <a:prstGeom prst="rect">
            <a:avLst/>
          </a:prstGeom>
        </p:spPr>
        <p:txBody>
          <a:bodyPr lIns="0" tIns="0" rIns="0" bIns="0" rtlCol="0" anchor="t">
            <a:spAutoFit/>
          </a:bodyPr>
          <a:lstStyle/>
          <a:p>
            <a:pPr algn="l">
              <a:lnSpc>
                <a:spcPts val="2520"/>
              </a:lnSpc>
            </a:pPr>
            <a:r>
              <a:rPr lang="en-US" sz="2100" u="sng">
                <a:solidFill>
                  <a:srgbClr val="EC606C"/>
                </a:solidFill>
                <a:latin typeface="Arial"/>
                <a:hlinkClick r:id="rId3" tooltip="https://www.aft.org/sites/default/files/periodicals/Rosenshine.pdf"/>
              </a:rPr>
              <a:t>https://www.aft.org/sites/default/files/periodicals/Rosenshine.pdf</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76238" y="1103988"/>
            <a:ext cx="17377296" cy="1388100"/>
            <a:chOff x="0" y="0"/>
            <a:chExt cx="23169728" cy="1850800"/>
          </a:xfrm>
        </p:grpSpPr>
        <p:sp>
          <p:nvSpPr>
            <p:cNvPr id="3" name="Freeform 3"/>
            <p:cNvSpPr/>
            <p:nvPr/>
          </p:nvSpPr>
          <p:spPr>
            <a:xfrm>
              <a:off x="25400" y="25400"/>
              <a:ext cx="23118953" cy="1799971"/>
            </a:xfrm>
            <a:custGeom>
              <a:avLst/>
              <a:gdLst/>
              <a:ahLst/>
              <a:cxnLst/>
              <a:rect l="l" t="t" r="r" b="b"/>
              <a:pathLst>
                <a:path w="23118953" h="1799971">
                  <a:moveTo>
                    <a:pt x="0" y="299974"/>
                  </a:moveTo>
                  <a:cubicBezTo>
                    <a:pt x="0" y="134366"/>
                    <a:pt x="137795" y="0"/>
                    <a:pt x="307848" y="0"/>
                  </a:cubicBezTo>
                  <a:lnTo>
                    <a:pt x="22811105" y="0"/>
                  </a:lnTo>
                  <a:cubicBezTo>
                    <a:pt x="22981158" y="0"/>
                    <a:pt x="23118953" y="134366"/>
                    <a:pt x="23118953" y="299974"/>
                  </a:cubicBezTo>
                  <a:lnTo>
                    <a:pt x="23118953" y="1499997"/>
                  </a:lnTo>
                  <a:cubicBezTo>
                    <a:pt x="23118953" y="1665732"/>
                    <a:pt x="22981158" y="1799971"/>
                    <a:pt x="22811105" y="1799971"/>
                  </a:cubicBezTo>
                  <a:lnTo>
                    <a:pt x="307848" y="1799971"/>
                  </a:lnTo>
                  <a:cubicBezTo>
                    <a:pt x="137795" y="1799971"/>
                    <a:pt x="0" y="1665732"/>
                    <a:pt x="0" y="1499997"/>
                  </a:cubicBezTo>
                  <a:close/>
                </a:path>
              </a:pathLst>
            </a:custGeom>
            <a:solidFill>
              <a:srgbClr val="FF6600"/>
            </a:solidFill>
          </p:spPr>
        </p:sp>
        <p:sp>
          <p:nvSpPr>
            <p:cNvPr id="4" name="Freeform 4"/>
            <p:cNvSpPr/>
            <p:nvPr/>
          </p:nvSpPr>
          <p:spPr>
            <a:xfrm>
              <a:off x="0" y="0"/>
              <a:ext cx="23169753" cy="1850771"/>
            </a:xfrm>
            <a:custGeom>
              <a:avLst/>
              <a:gdLst/>
              <a:ahLst/>
              <a:cxnLst/>
              <a:rect l="l" t="t" r="r" b="b"/>
              <a:pathLst>
                <a:path w="23169753" h="1850771">
                  <a:moveTo>
                    <a:pt x="0" y="325374"/>
                  </a:moveTo>
                  <a:cubicBezTo>
                    <a:pt x="0" y="145034"/>
                    <a:pt x="149733" y="0"/>
                    <a:pt x="333248" y="0"/>
                  </a:cubicBezTo>
                  <a:lnTo>
                    <a:pt x="22836505" y="0"/>
                  </a:lnTo>
                  <a:lnTo>
                    <a:pt x="22836505" y="25400"/>
                  </a:lnTo>
                  <a:lnTo>
                    <a:pt x="22836505" y="0"/>
                  </a:lnTo>
                  <a:cubicBezTo>
                    <a:pt x="23019894" y="0"/>
                    <a:pt x="23169753" y="145034"/>
                    <a:pt x="23169753" y="325374"/>
                  </a:cubicBezTo>
                  <a:lnTo>
                    <a:pt x="23144353" y="325374"/>
                  </a:lnTo>
                  <a:lnTo>
                    <a:pt x="23169753" y="325374"/>
                  </a:lnTo>
                  <a:lnTo>
                    <a:pt x="23169753" y="1525397"/>
                  </a:lnTo>
                  <a:lnTo>
                    <a:pt x="23144353" y="1525397"/>
                  </a:lnTo>
                  <a:lnTo>
                    <a:pt x="23169753" y="1525397"/>
                  </a:lnTo>
                  <a:cubicBezTo>
                    <a:pt x="23169753" y="1705737"/>
                    <a:pt x="23020020" y="1850771"/>
                    <a:pt x="22836505" y="1850771"/>
                  </a:cubicBezTo>
                  <a:lnTo>
                    <a:pt x="22836505" y="1825371"/>
                  </a:lnTo>
                  <a:lnTo>
                    <a:pt x="22836505" y="1850771"/>
                  </a:lnTo>
                  <a:lnTo>
                    <a:pt x="333248" y="1850771"/>
                  </a:lnTo>
                  <a:lnTo>
                    <a:pt x="333248" y="1825371"/>
                  </a:lnTo>
                  <a:lnTo>
                    <a:pt x="333248" y="1850771"/>
                  </a:lnTo>
                  <a:cubicBezTo>
                    <a:pt x="149733" y="1850771"/>
                    <a:pt x="0" y="1705737"/>
                    <a:pt x="0" y="1525397"/>
                  </a:cubicBezTo>
                  <a:lnTo>
                    <a:pt x="0" y="325374"/>
                  </a:lnTo>
                  <a:lnTo>
                    <a:pt x="25400" y="325374"/>
                  </a:lnTo>
                  <a:lnTo>
                    <a:pt x="0" y="325374"/>
                  </a:lnTo>
                  <a:moveTo>
                    <a:pt x="50800" y="325374"/>
                  </a:moveTo>
                  <a:lnTo>
                    <a:pt x="50800" y="1525397"/>
                  </a:lnTo>
                  <a:lnTo>
                    <a:pt x="25400" y="1525397"/>
                  </a:lnTo>
                  <a:lnTo>
                    <a:pt x="50800" y="1525397"/>
                  </a:lnTo>
                  <a:cubicBezTo>
                    <a:pt x="50800" y="1676400"/>
                    <a:pt x="176657" y="1799971"/>
                    <a:pt x="333248" y="1799971"/>
                  </a:cubicBezTo>
                  <a:lnTo>
                    <a:pt x="22836505" y="1799971"/>
                  </a:lnTo>
                  <a:cubicBezTo>
                    <a:pt x="22993096" y="1799971"/>
                    <a:pt x="23118953" y="1676400"/>
                    <a:pt x="23118953" y="1525397"/>
                  </a:cubicBezTo>
                  <a:lnTo>
                    <a:pt x="23118953" y="325374"/>
                  </a:lnTo>
                  <a:cubicBezTo>
                    <a:pt x="23118953" y="174371"/>
                    <a:pt x="22993096" y="50800"/>
                    <a:pt x="22836505" y="50800"/>
                  </a:cubicBezTo>
                  <a:lnTo>
                    <a:pt x="333248" y="50800"/>
                  </a:lnTo>
                  <a:lnTo>
                    <a:pt x="333248" y="25400"/>
                  </a:lnTo>
                  <a:lnTo>
                    <a:pt x="333248" y="50800"/>
                  </a:lnTo>
                  <a:cubicBezTo>
                    <a:pt x="176657" y="50800"/>
                    <a:pt x="50800" y="174371"/>
                    <a:pt x="50800" y="325374"/>
                  </a:cubicBezTo>
                  <a:close/>
                </a:path>
              </a:pathLst>
            </a:custGeom>
            <a:solidFill>
              <a:srgbClr val="41383D"/>
            </a:solidFill>
          </p:spPr>
        </p:sp>
        <p:sp>
          <p:nvSpPr>
            <p:cNvPr id="5" name="TextBox 5"/>
            <p:cNvSpPr txBox="1"/>
            <p:nvPr/>
          </p:nvSpPr>
          <p:spPr>
            <a:xfrm>
              <a:off x="0" y="-19050"/>
              <a:ext cx="23169728" cy="1869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Harry Fletcher-Wood - Formative assessment and cognitive science</a:t>
              </a:r>
            </a:p>
          </p:txBody>
        </p:sp>
      </p:grpSp>
      <p:sp>
        <p:nvSpPr>
          <p:cNvPr id="6" name="TextBox 6"/>
          <p:cNvSpPr txBox="1"/>
          <p:nvPr/>
        </p:nvSpPr>
        <p:spPr>
          <a:xfrm>
            <a:off x="378706" y="331377"/>
            <a:ext cx="15590520" cy="553973"/>
          </a:xfrm>
          <a:prstGeom prst="rect">
            <a:avLst/>
          </a:prstGeom>
        </p:spPr>
        <p:txBody>
          <a:bodyPr lIns="0" tIns="0" rIns="0" bIns="0" rtlCol="0" anchor="t">
            <a:spAutoFit/>
          </a:bodyPr>
          <a:lstStyle/>
          <a:p>
            <a:pPr algn="l">
              <a:lnSpc>
                <a:spcPts val="5759"/>
              </a:lnSpc>
            </a:pPr>
            <a:r>
              <a:rPr lang="en-US" sz="4800">
                <a:solidFill>
                  <a:srgbClr val="FF6600"/>
                </a:solidFill>
                <a:latin typeface="Garamond Bold"/>
              </a:rPr>
              <a:t>Be informed by evidence</a:t>
            </a:r>
          </a:p>
        </p:txBody>
      </p:sp>
      <p:sp>
        <p:nvSpPr>
          <p:cNvPr id="7" name="Freeform 7"/>
          <p:cNvSpPr/>
          <p:nvPr/>
        </p:nvSpPr>
        <p:spPr>
          <a:xfrm rot="547868">
            <a:off x="13500480" y="3766973"/>
            <a:ext cx="3829051" cy="5409294"/>
          </a:xfrm>
          <a:custGeom>
            <a:avLst/>
            <a:gdLst/>
            <a:ahLst/>
            <a:cxnLst/>
            <a:rect l="l" t="t" r="r" b="b"/>
            <a:pathLst>
              <a:path w="3829051" h="5409294">
                <a:moveTo>
                  <a:pt x="0" y="0"/>
                </a:moveTo>
                <a:lnTo>
                  <a:pt x="3829052" y="0"/>
                </a:lnTo>
                <a:lnTo>
                  <a:pt x="3829052" y="5409293"/>
                </a:lnTo>
                <a:lnTo>
                  <a:pt x="0" y="5409293"/>
                </a:lnTo>
                <a:lnTo>
                  <a:pt x="0" y="0"/>
                </a:lnTo>
                <a:close/>
              </a:path>
            </a:pathLst>
          </a:custGeom>
          <a:blipFill>
            <a:blip r:embed="rId2"/>
            <a:stretch>
              <a:fillRect/>
            </a:stretch>
          </a:blipFill>
        </p:spPr>
      </p:sp>
      <p:sp>
        <p:nvSpPr>
          <p:cNvPr id="8" name="TextBox 8"/>
          <p:cNvSpPr txBox="1"/>
          <p:nvPr/>
        </p:nvSpPr>
        <p:spPr>
          <a:xfrm>
            <a:off x="486728" y="2790686"/>
            <a:ext cx="11418570" cy="6336686"/>
          </a:xfrm>
          <a:prstGeom prst="rect">
            <a:avLst/>
          </a:prstGeom>
        </p:spPr>
        <p:txBody>
          <a:bodyPr lIns="0" tIns="0" rIns="0" bIns="0" rtlCol="0" anchor="t">
            <a:spAutoFit/>
          </a:bodyPr>
          <a:lstStyle/>
          <a:p>
            <a:pPr algn="l">
              <a:lnSpc>
                <a:spcPts val="3240"/>
              </a:lnSpc>
            </a:pPr>
            <a:r>
              <a:rPr lang="en-US" sz="2700">
                <a:solidFill>
                  <a:srgbClr val="564B51"/>
                </a:solidFill>
                <a:latin typeface="Arial"/>
              </a:rPr>
              <a:t>In is book </a:t>
            </a:r>
            <a:r>
              <a:rPr lang="en-US" sz="2700">
                <a:solidFill>
                  <a:srgbClr val="564B51"/>
                </a:solidFill>
                <a:latin typeface="Arial Italics"/>
              </a:rPr>
              <a:t>‘Responsive Teaching’ (2018) </a:t>
            </a:r>
            <a:r>
              <a:rPr lang="en-US" sz="2700">
                <a:solidFill>
                  <a:srgbClr val="564B51"/>
                </a:solidFill>
                <a:latin typeface="Arial"/>
              </a:rPr>
              <a:t>Harry Fletcher-Wood explores formative assessment and cognitive science, arguing that responsive teaching begins with setting clear goals and planning learning carefully; is informed by identifying what students have understood and what they are struggling with; and should always lead to us responding and adapting our teaching.</a:t>
            </a:r>
          </a:p>
          <a:p>
            <a:pPr algn="l">
              <a:lnSpc>
                <a:spcPts val="3240"/>
              </a:lnSpc>
            </a:pPr>
            <a:endParaRPr lang="en-US" sz="2700">
              <a:solidFill>
                <a:srgbClr val="564B51"/>
              </a:solidFill>
              <a:latin typeface="Arial"/>
            </a:endParaRPr>
          </a:p>
          <a:p>
            <a:pPr algn="l">
              <a:lnSpc>
                <a:spcPts val="3240"/>
              </a:lnSpc>
            </a:pPr>
            <a:r>
              <a:rPr lang="en-US" sz="2700">
                <a:solidFill>
                  <a:srgbClr val="564B51"/>
                </a:solidFill>
                <a:latin typeface="Arial"/>
              </a:rPr>
              <a:t>His book is useful for considering how careful curriculum design should be translated into effective classroom practice, and how systematic assessment can inform the way in which we adapt sequences of learning.</a:t>
            </a:r>
          </a:p>
          <a:p>
            <a:pPr algn="l">
              <a:lnSpc>
                <a:spcPts val="3240"/>
              </a:lnSpc>
            </a:pPr>
            <a:endParaRPr lang="en-US" sz="2700">
              <a:solidFill>
                <a:srgbClr val="564B51"/>
              </a:solidFill>
              <a:latin typeface="Arial"/>
            </a:endParaRPr>
          </a:p>
          <a:p>
            <a:pPr algn="l">
              <a:lnSpc>
                <a:spcPts val="3240"/>
              </a:lnSpc>
            </a:pPr>
            <a:endParaRPr lang="en-US" sz="2700">
              <a:solidFill>
                <a:srgbClr val="564B51"/>
              </a:solidFill>
              <a:latin typeface="Arial"/>
            </a:endParaRPr>
          </a:p>
          <a:p>
            <a:pPr algn="l">
              <a:lnSpc>
                <a:spcPts val="3240"/>
              </a:lnSpc>
            </a:pPr>
            <a:endParaRPr lang="en-US" sz="2700">
              <a:solidFill>
                <a:srgbClr val="564B51"/>
              </a:solidFill>
              <a:latin typeface="Arial"/>
            </a:endParaRPr>
          </a:p>
          <a:p>
            <a:pPr algn="l">
              <a:lnSpc>
                <a:spcPts val="3240"/>
              </a:lnSpc>
            </a:pPr>
            <a:endParaRPr lang="en-US" sz="2700">
              <a:solidFill>
                <a:srgbClr val="564B51"/>
              </a:solidFill>
              <a:latin typeface="Arial"/>
            </a:endParaRPr>
          </a:p>
          <a:p>
            <a:pPr algn="l">
              <a:lnSpc>
                <a:spcPts val="3240"/>
              </a:lnSpc>
            </a:pPr>
            <a:endParaRPr lang="en-US" sz="2700">
              <a:solidFill>
                <a:srgbClr val="564B51"/>
              </a:solidFill>
              <a:latin typeface="Arial"/>
            </a:endParaRPr>
          </a:p>
        </p:txBody>
      </p:sp>
      <p:sp>
        <p:nvSpPr>
          <p:cNvPr id="9" name="TextBox 9"/>
          <p:cNvSpPr txBox="1"/>
          <p:nvPr/>
        </p:nvSpPr>
        <p:spPr>
          <a:xfrm>
            <a:off x="486728" y="9500265"/>
            <a:ext cx="8776785" cy="741015"/>
          </a:xfrm>
          <a:prstGeom prst="rect">
            <a:avLst/>
          </a:prstGeom>
        </p:spPr>
        <p:txBody>
          <a:bodyPr lIns="0" tIns="0" rIns="0" bIns="0" rtlCol="0" anchor="t">
            <a:spAutoFit/>
          </a:bodyPr>
          <a:lstStyle/>
          <a:p>
            <a:pPr algn="l">
              <a:lnSpc>
                <a:spcPts val="2520"/>
              </a:lnSpc>
            </a:pPr>
            <a:r>
              <a:rPr lang="en-US" sz="2100" u="sng">
                <a:solidFill>
                  <a:srgbClr val="EC606C"/>
                </a:solidFill>
                <a:latin typeface="Arial"/>
                <a:hlinkClick r:id="rId3" tooltip="https://improvingteaching.co.uk/2018/06/03/what-is-responsive-teaching/"/>
              </a:rPr>
              <a:t>https://improvingteaching.co.uk/2018/06/03/what-is-responsive-teaching/</a:t>
            </a:r>
            <a:r>
              <a:rPr lang="en-US" sz="2100">
                <a:solidFill>
                  <a:srgbClr val="EC606C"/>
                </a:solidFill>
                <a:latin typeface="Arial"/>
              </a:rPr>
              <a:t> </a:t>
            </a:r>
          </a:p>
          <a:p>
            <a:pPr algn="l">
              <a:lnSpc>
                <a:spcPts val="2520"/>
              </a:lnSpc>
            </a:pPr>
            <a:endParaRPr lang="en-US" sz="2100">
              <a:solidFill>
                <a:srgbClr val="EC606C"/>
              </a:solidFill>
              <a:latin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76238" y="1103988"/>
            <a:ext cx="17377296" cy="1388100"/>
            <a:chOff x="0" y="0"/>
            <a:chExt cx="23169728" cy="1850800"/>
          </a:xfrm>
        </p:grpSpPr>
        <p:sp>
          <p:nvSpPr>
            <p:cNvPr id="3" name="Freeform 3"/>
            <p:cNvSpPr/>
            <p:nvPr/>
          </p:nvSpPr>
          <p:spPr>
            <a:xfrm>
              <a:off x="25400" y="25400"/>
              <a:ext cx="23118953" cy="1799971"/>
            </a:xfrm>
            <a:custGeom>
              <a:avLst/>
              <a:gdLst/>
              <a:ahLst/>
              <a:cxnLst/>
              <a:rect l="l" t="t" r="r" b="b"/>
              <a:pathLst>
                <a:path w="23118953" h="1799971">
                  <a:moveTo>
                    <a:pt x="0" y="299974"/>
                  </a:moveTo>
                  <a:cubicBezTo>
                    <a:pt x="0" y="134366"/>
                    <a:pt x="137795" y="0"/>
                    <a:pt x="307848" y="0"/>
                  </a:cubicBezTo>
                  <a:lnTo>
                    <a:pt x="22811105" y="0"/>
                  </a:lnTo>
                  <a:cubicBezTo>
                    <a:pt x="22981158" y="0"/>
                    <a:pt x="23118953" y="134366"/>
                    <a:pt x="23118953" y="299974"/>
                  </a:cubicBezTo>
                  <a:lnTo>
                    <a:pt x="23118953" y="1499997"/>
                  </a:lnTo>
                  <a:cubicBezTo>
                    <a:pt x="23118953" y="1665732"/>
                    <a:pt x="22981158" y="1799971"/>
                    <a:pt x="22811105" y="1799971"/>
                  </a:cubicBezTo>
                  <a:lnTo>
                    <a:pt x="307848" y="1799971"/>
                  </a:lnTo>
                  <a:cubicBezTo>
                    <a:pt x="137795" y="1799971"/>
                    <a:pt x="0" y="1665732"/>
                    <a:pt x="0" y="1499997"/>
                  </a:cubicBezTo>
                  <a:close/>
                </a:path>
              </a:pathLst>
            </a:custGeom>
            <a:solidFill>
              <a:srgbClr val="FF6600"/>
            </a:solidFill>
          </p:spPr>
        </p:sp>
        <p:sp>
          <p:nvSpPr>
            <p:cNvPr id="4" name="Freeform 4"/>
            <p:cNvSpPr/>
            <p:nvPr/>
          </p:nvSpPr>
          <p:spPr>
            <a:xfrm>
              <a:off x="0" y="0"/>
              <a:ext cx="23169753" cy="1850771"/>
            </a:xfrm>
            <a:custGeom>
              <a:avLst/>
              <a:gdLst/>
              <a:ahLst/>
              <a:cxnLst/>
              <a:rect l="l" t="t" r="r" b="b"/>
              <a:pathLst>
                <a:path w="23169753" h="1850771">
                  <a:moveTo>
                    <a:pt x="0" y="325374"/>
                  </a:moveTo>
                  <a:cubicBezTo>
                    <a:pt x="0" y="145034"/>
                    <a:pt x="149733" y="0"/>
                    <a:pt x="333248" y="0"/>
                  </a:cubicBezTo>
                  <a:lnTo>
                    <a:pt x="22836505" y="0"/>
                  </a:lnTo>
                  <a:lnTo>
                    <a:pt x="22836505" y="25400"/>
                  </a:lnTo>
                  <a:lnTo>
                    <a:pt x="22836505" y="0"/>
                  </a:lnTo>
                  <a:cubicBezTo>
                    <a:pt x="23019894" y="0"/>
                    <a:pt x="23169753" y="145034"/>
                    <a:pt x="23169753" y="325374"/>
                  </a:cubicBezTo>
                  <a:lnTo>
                    <a:pt x="23144353" y="325374"/>
                  </a:lnTo>
                  <a:lnTo>
                    <a:pt x="23169753" y="325374"/>
                  </a:lnTo>
                  <a:lnTo>
                    <a:pt x="23169753" y="1525397"/>
                  </a:lnTo>
                  <a:lnTo>
                    <a:pt x="23144353" y="1525397"/>
                  </a:lnTo>
                  <a:lnTo>
                    <a:pt x="23169753" y="1525397"/>
                  </a:lnTo>
                  <a:cubicBezTo>
                    <a:pt x="23169753" y="1705737"/>
                    <a:pt x="23020020" y="1850771"/>
                    <a:pt x="22836505" y="1850771"/>
                  </a:cubicBezTo>
                  <a:lnTo>
                    <a:pt x="22836505" y="1825371"/>
                  </a:lnTo>
                  <a:lnTo>
                    <a:pt x="22836505" y="1850771"/>
                  </a:lnTo>
                  <a:lnTo>
                    <a:pt x="333248" y="1850771"/>
                  </a:lnTo>
                  <a:lnTo>
                    <a:pt x="333248" y="1825371"/>
                  </a:lnTo>
                  <a:lnTo>
                    <a:pt x="333248" y="1850771"/>
                  </a:lnTo>
                  <a:cubicBezTo>
                    <a:pt x="149733" y="1850771"/>
                    <a:pt x="0" y="1705737"/>
                    <a:pt x="0" y="1525397"/>
                  </a:cubicBezTo>
                  <a:lnTo>
                    <a:pt x="0" y="325374"/>
                  </a:lnTo>
                  <a:lnTo>
                    <a:pt x="25400" y="325374"/>
                  </a:lnTo>
                  <a:lnTo>
                    <a:pt x="0" y="325374"/>
                  </a:lnTo>
                  <a:moveTo>
                    <a:pt x="50800" y="325374"/>
                  </a:moveTo>
                  <a:lnTo>
                    <a:pt x="50800" y="1525397"/>
                  </a:lnTo>
                  <a:lnTo>
                    <a:pt x="25400" y="1525397"/>
                  </a:lnTo>
                  <a:lnTo>
                    <a:pt x="50800" y="1525397"/>
                  </a:lnTo>
                  <a:cubicBezTo>
                    <a:pt x="50800" y="1676400"/>
                    <a:pt x="176657" y="1799971"/>
                    <a:pt x="333248" y="1799971"/>
                  </a:cubicBezTo>
                  <a:lnTo>
                    <a:pt x="22836505" y="1799971"/>
                  </a:lnTo>
                  <a:cubicBezTo>
                    <a:pt x="22993096" y="1799971"/>
                    <a:pt x="23118953" y="1676400"/>
                    <a:pt x="23118953" y="1525397"/>
                  </a:cubicBezTo>
                  <a:lnTo>
                    <a:pt x="23118953" y="325374"/>
                  </a:lnTo>
                  <a:cubicBezTo>
                    <a:pt x="23118953" y="174371"/>
                    <a:pt x="22993096" y="50800"/>
                    <a:pt x="22836505" y="50800"/>
                  </a:cubicBezTo>
                  <a:lnTo>
                    <a:pt x="333248" y="50800"/>
                  </a:lnTo>
                  <a:lnTo>
                    <a:pt x="333248" y="25400"/>
                  </a:lnTo>
                  <a:lnTo>
                    <a:pt x="333248" y="50800"/>
                  </a:lnTo>
                  <a:cubicBezTo>
                    <a:pt x="176657" y="50800"/>
                    <a:pt x="50800" y="174371"/>
                    <a:pt x="50800" y="325374"/>
                  </a:cubicBezTo>
                  <a:close/>
                </a:path>
              </a:pathLst>
            </a:custGeom>
            <a:solidFill>
              <a:srgbClr val="41383D"/>
            </a:solidFill>
          </p:spPr>
        </p:sp>
        <p:sp>
          <p:nvSpPr>
            <p:cNvPr id="5" name="TextBox 5"/>
            <p:cNvSpPr txBox="1"/>
            <p:nvPr/>
          </p:nvSpPr>
          <p:spPr>
            <a:xfrm>
              <a:off x="0" y="-19050"/>
              <a:ext cx="23169728" cy="1869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Ofsted</a:t>
              </a:r>
            </a:p>
          </p:txBody>
        </p:sp>
      </p:grpSp>
      <p:sp>
        <p:nvSpPr>
          <p:cNvPr id="6" name="TextBox 6"/>
          <p:cNvSpPr txBox="1"/>
          <p:nvPr/>
        </p:nvSpPr>
        <p:spPr>
          <a:xfrm>
            <a:off x="378706" y="331377"/>
            <a:ext cx="15590520" cy="553973"/>
          </a:xfrm>
          <a:prstGeom prst="rect">
            <a:avLst/>
          </a:prstGeom>
        </p:spPr>
        <p:txBody>
          <a:bodyPr lIns="0" tIns="0" rIns="0" bIns="0" rtlCol="0" anchor="t">
            <a:spAutoFit/>
          </a:bodyPr>
          <a:lstStyle/>
          <a:p>
            <a:pPr algn="l">
              <a:lnSpc>
                <a:spcPts val="5759"/>
              </a:lnSpc>
            </a:pPr>
            <a:r>
              <a:rPr lang="en-US" sz="4800">
                <a:solidFill>
                  <a:srgbClr val="FF6600"/>
                </a:solidFill>
                <a:latin typeface="Garamond Bold"/>
              </a:rPr>
              <a:t>Be informed by evidence</a:t>
            </a:r>
          </a:p>
        </p:txBody>
      </p:sp>
      <p:sp>
        <p:nvSpPr>
          <p:cNvPr id="7" name="TextBox 7"/>
          <p:cNvSpPr txBox="1"/>
          <p:nvPr/>
        </p:nvSpPr>
        <p:spPr>
          <a:xfrm>
            <a:off x="486728" y="2790686"/>
            <a:ext cx="11418570" cy="3012698"/>
          </a:xfrm>
          <a:prstGeom prst="rect">
            <a:avLst/>
          </a:prstGeom>
        </p:spPr>
        <p:txBody>
          <a:bodyPr lIns="0" tIns="0" rIns="0" bIns="0" rtlCol="0" anchor="t">
            <a:spAutoFit/>
          </a:bodyPr>
          <a:lstStyle/>
          <a:p>
            <a:pPr algn="l">
              <a:lnSpc>
                <a:spcPts val="3240"/>
              </a:lnSpc>
            </a:pPr>
            <a:r>
              <a:rPr lang="en-US" sz="2700">
                <a:solidFill>
                  <a:srgbClr val="564B51"/>
                </a:solidFill>
                <a:latin typeface="Arial"/>
              </a:rPr>
              <a:t>This document is useful for exploring the research, evidence and thinking behind the new Ofsted framework. </a:t>
            </a:r>
          </a:p>
          <a:p>
            <a:pPr algn="l">
              <a:lnSpc>
                <a:spcPts val="3240"/>
              </a:lnSpc>
            </a:pPr>
            <a:endParaRPr lang="en-US" sz="2700">
              <a:solidFill>
                <a:srgbClr val="564B51"/>
              </a:solidFill>
              <a:latin typeface="Arial"/>
            </a:endParaRPr>
          </a:p>
          <a:p>
            <a:pPr algn="l">
              <a:lnSpc>
                <a:spcPts val="3240"/>
              </a:lnSpc>
            </a:pPr>
            <a:endParaRPr lang="en-US" sz="2700">
              <a:solidFill>
                <a:srgbClr val="564B51"/>
              </a:solidFill>
              <a:latin typeface="Arial"/>
            </a:endParaRPr>
          </a:p>
          <a:p>
            <a:pPr algn="l">
              <a:lnSpc>
                <a:spcPts val="3240"/>
              </a:lnSpc>
            </a:pPr>
            <a:endParaRPr lang="en-US" sz="2700">
              <a:solidFill>
                <a:srgbClr val="564B51"/>
              </a:solidFill>
              <a:latin typeface="Arial"/>
            </a:endParaRPr>
          </a:p>
          <a:p>
            <a:pPr algn="l">
              <a:lnSpc>
                <a:spcPts val="3240"/>
              </a:lnSpc>
            </a:pPr>
            <a:endParaRPr lang="en-US" sz="2700">
              <a:solidFill>
                <a:srgbClr val="564B51"/>
              </a:solidFill>
              <a:latin typeface="Arial"/>
            </a:endParaRPr>
          </a:p>
          <a:p>
            <a:pPr algn="l">
              <a:lnSpc>
                <a:spcPts val="3240"/>
              </a:lnSpc>
            </a:pPr>
            <a:endParaRPr lang="en-US" sz="2700">
              <a:solidFill>
                <a:srgbClr val="564B51"/>
              </a:solidFill>
              <a:latin typeface="Arial"/>
            </a:endParaRPr>
          </a:p>
        </p:txBody>
      </p:sp>
      <p:sp>
        <p:nvSpPr>
          <p:cNvPr id="8" name="TextBox 8"/>
          <p:cNvSpPr txBox="1"/>
          <p:nvPr/>
        </p:nvSpPr>
        <p:spPr>
          <a:xfrm>
            <a:off x="486728" y="3931289"/>
            <a:ext cx="11213783" cy="741015"/>
          </a:xfrm>
          <a:prstGeom prst="rect">
            <a:avLst/>
          </a:prstGeom>
        </p:spPr>
        <p:txBody>
          <a:bodyPr lIns="0" tIns="0" rIns="0" bIns="0" rtlCol="0" anchor="t">
            <a:spAutoFit/>
          </a:bodyPr>
          <a:lstStyle/>
          <a:p>
            <a:pPr algn="l">
              <a:lnSpc>
                <a:spcPts val="2520"/>
              </a:lnSpc>
            </a:pPr>
            <a:r>
              <a:rPr lang="en-US" sz="2100" u="sng">
                <a:solidFill>
                  <a:srgbClr val="EC606C"/>
                </a:solidFill>
                <a:latin typeface="Arial"/>
                <a:hlinkClick r:id="rId3" tooltip="https://assets.publishing.service.gov.uk/government/uploads/system/uploads/attachment_data/file/813228/Research_for_EIF_framework_100619__16_.pdf"/>
              </a:rPr>
              <a:t>https://assets.publishing.service.gov.uk/government/uploads/system/uploads/attachment_data/file/813228/Research_for_EIF_framework_100619__16_.pdf</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76238" y="1103988"/>
            <a:ext cx="17377296" cy="1388100"/>
            <a:chOff x="0" y="0"/>
            <a:chExt cx="23169728" cy="1850800"/>
          </a:xfrm>
        </p:grpSpPr>
        <p:sp>
          <p:nvSpPr>
            <p:cNvPr id="3" name="Freeform 3"/>
            <p:cNvSpPr/>
            <p:nvPr/>
          </p:nvSpPr>
          <p:spPr>
            <a:xfrm>
              <a:off x="25400" y="25400"/>
              <a:ext cx="23118953" cy="1799971"/>
            </a:xfrm>
            <a:custGeom>
              <a:avLst/>
              <a:gdLst/>
              <a:ahLst/>
              <a:cxnLst/>
              <a:rect l="l" t="t" r="r" b="b"/>
              <a:pathLst>
                <a:path w="23118953" h="1799971">
                  <a:moveTo>
                    <a:pt x="0" y="299974"/>
                  </a:moveTo>
                  <a:cubicBezTo>
                    <a:pt x="0" y="134366"/>
                    <a:pt x="137795" y="0"/>
                    <a:pt x="307848" y="0"/>
                  </a:cubicBezTo>
                  <a:lnTo>
                    <a:pt x="22811105" y="0"/>
                  </a:lnTo>
                  <a:cubicBezTo>
                    <a:pt x="22981158" y="0"/>
                    <a:pt x="23118953" y="134366"/>
                    <a:pt x="23118953" y="299974"/>
                  </a:cubicBezTo>
                  <a:lnTo>
                    <a:pt x="23118953" y="1499997"/>
                  </a:lnTo>
                  <a:cubicBezTo>
                    <a:pt x="23118953" y="1665732"/>
                    <a:pt x="22981158" y="1799971"/>
                    <a:pt x="22811105" y="1799971"/>
                  </a:cubicBezTo>
                  <a:lnTo>
                    <a:pt x="307848" y="1799971"/>
                  </a:lnTo>
                  <a:cubicBezTo>
                    <a:pt x="137795" y="1799971"/>
                    <a:pt x="0" y="1665732"/>
                    <a:pt x="0" y="1499997"/>
                  </a:cubicBezTo>
                  <a:close/>
                </a:path>
              </a:pathLst>
            </a:custGeom>
            <a:solidFill>
              <a:srgbClr val="FF6600"/>
            </a:solidFill>
          </p:spPr>
        </p:sp>
        <p:sp>
          <p:nvSpPr>
            <p:cNvPr id="4" name="Freeform 4"/>
            <p:cNvSpPr/>
            <p:nvPr/>
          </p:nvSpPr>
          <p:spPr>
            <a:xfrm>
              <a:off x="0" y="0"/>
              <a:ext cx="23169753" cy="1850771"/>
            </a:xfrm>
            <a:custGeom>
              <a:avLst/>
              <a:gdLst/>
              <a:ahLst/>
              <a:cxnLst/>
              <a:rect l="l" t="t" r="r" b="b"/>
              <a:pathLst>
                <a:path w="23169753" h="1850771">
                  <a:moveTo>
                    <a:pt x="0" y="325374"/>
                  </a:moveTo>
                  <a:cubicBezTo>
                    <a:pt x="0" y="145034"/>
                    <a:pt x="149733" y="0"/>
                    <a:pt x="333248" y="0"/>
                  </a:cubicBezTo>
                  <a:lnTo>
                    <a:pt x="22836505" y="0"/>
                  </a:lnTo>
                  <a:lnTo>
                    <a:pt x="22836505" y="25400"/>
                  </a:lnTo>
                  <a:lnTo>
                    <a:pt x="22836505" y="0"/>
                  </a:lnTo>
                  <a:cubicBezTo>
                    <a:pt x="23019894" y="0"/>
                    <a:pt x="23169753" y="145034"/>
                    <a:pt x="23169753" y="325374"/>
                  </a:cubicBezTo>
                  <a:lnTo>
                    <a:pt x="23144353" y="325374"/>
                  </a:lnTo>
                  <a:lnTo>
                    <a:pt x="23169753" y="325374"/>
                  </a:lnTo>
                  <a:lnTo>
                    <a:pt x="23169753" y="1525397"/>
                  </a:lnTo>
                  <a:lnTo>
                    <a:pt x="23144353" y="1525397"/>
                  </a:lnTo>
                  <a:lnTo>
                    <a:pt x="23169753" y="1525397"/>
                  </a:lnTo>
                  <a:cubicBezTo>
                    <a:pt x="23169753" y="1705737"/>
                    <a:pt x="23020020" y="1850771"/>
                    <a:pt x="22836505" y="1850771"/>
                  </a:cubicBezTo>
                  <a:lnTo>
                    <a:pt x="22836505" y="1825371"/>
                  </a:lnTo>
                  <a:lnTo>
                    <a:pt x="22836505" y="1850771"/>
                  </a:lnTo>
                  <a:lnTo>
                    <a:pt x="333248" y="1850771"/>
                  </a:lnTo>
                  <a:lnTo>
                    <a:pt x="333248" y="1825371"/>
                  </a:lnTo>
                  <a:lnTo>
                    <a:pt x="333248" y="1850771"/>
                  </a:lnTo>
                  <a:cubicBezTo>
                    <a:pt x="149733" y="1850771"/>
                    <a:pt x="0" y="1705737"/>
                    <a:pt x="0" y="1525397"/>
                  </a:cubicBezTo>
                  <a:lnTo>
                    <a:pt x="0" y="325374"/>
                  </a:lnTo>
                  <a:lnTo>
                    <a:pt x="25400" y="325374"/>
                  </a:lnTo>
                  <a:lnTo>
                    <a:pt x="0" y="325374"/>
                  </a:lnTo>
                  <a:moveTo>
                    <a:pt x="50800" y="325374"/>
                  </a:moveTo>
                  <a:lnTo>
                    <a:pt x="50800" y="1525397"/>
                  </a:lnTo>
                  <a:lnTo>
                    <a:pt x="25400" y="1525397"/>
                  </a:lnTo>
                  <a:lnTo>
                    <a:pt x="50800" y="1525397"/>
                  </a:lnTo>
                  <a:cubicBezTo>
                    <a:pt x="50800" y="1676400"/>
                    <a:pt x="176657" y="1799971"/>
                    <a:pt x="333248" y="1799971"/>
                  </a:cubicBezTo>
                  <a:lnTo>
                    <a:pt x="22836505" y="1799971"/>
                  </a:lnTo>
                  <a:cubicBezTo>
                    <a:pt x="22993096" y="1799971"/>
                    <a:pt x="23118953" y="1676400"/>
                    <a:pt x="23118953" y="1525397"/>
                  </a:cubicBezTo>
                  <a:lnTo>
                    <a:pt x="23118953" y="325374"/>
                  </a:lnTo>
                  <a:cubicBezTo>
                    <a:pt x="23118953" y="174371"/>
                    <a:pt x="22993096" y="50800"/>
                    <a:pt x="22836505" y="50800"/>
                  </a:cubicBezTo>
                  <a:lnTo>
                    <a:pt x="333248" y="50800"/>
                  </a:lnTo>
                  <a:lnTo>
                    <a:pt x="333248" y="25400"/>
                  </a:lnTo>
                  <a:lnTo>
                    <a:pt x="333248" y="50800"/>
                  </a:lnTo>
                  <a:cubicBezTo>
                    <a:pt x="176657" y="50800"/>
                    <a:pt x="50800" y="174371"/>
                    <a:pt x="50800" y="325374"/>
                  </a:cubicBezTo>
                  <a:close/>
                </a:path>
              </a:pathLst>
            </a:custGeom>
            <a:solidFill>
              <a:srgbClr val="41383D"/>
            </a:solidFill>
          </p:spPr>
        </p:sp>
        <p:sp>
          <p:nvSpPr>
            <p:cNvPr id="5" name="TextBox 5"/>
            <p:cNvSpPr txBox="1"/>
            <p:nvPr/>
          </p:nvSpPr>
          <p:spPr>
            <a:xfrm>
              <a:off x="0" y="-19050"/>
              <a:ext cx="23169728" cy="1869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Education Endowment Foundation (EEF)</a:t>
              </a:r>
            </a:p>
          </p:txBody>
        </p:sp>
      </p:grpSp>
      <p:sp>
        <p:nvSpPr>
          <p:cNvPr id="6" name="TextBox 6"/>
          <p:cNvSpPr txBox="1"/>
          <p:nvPr/>
        </p:nvSpPr>
        <p:spPr>
          <a:xfrm>
            <a:off x="378706" y="331377"/>
            <a:ext cx="15590520" cy="553973"/>
          </a:xfrm>
          <a:prstGeom prst="rect">
            <a:avLst/>
          </a:prstGeom>
        </p:spPr>
        <p:txBody>
          <a:bodyPr lIns="0" tIns="0" rIns="0" bIns="0" rtlCol="0" anchor="t">
            <a:spAutoFit/>
          </a:bodyPr>
          <a:lstStyle/>
          <a:p>
            <a:pPr algn="l">
              <a:lnSpc>
                <a:spcPts val="5759"/>
              </a:lnSpc>
            </a:pPr>
            <a:r>
              <a:rPr lang="en-US" sz="4800">
                <a:solidFill>
                  <a:srgbClr val="FF6600"/>
                </a:solidFill>
                <a:latin typeface="Garamond Bold"/>
              </a:rPr>
              <a:t>Be informed by evidence</a:t>
            </a:r>
          </a:p>
        </p:txBody>
      </p:sp>
      <p:sp>
        <p:nvSpPr>
          <p:cNvPr id="7" name="TextBox 7"/>
          <p:cNvSpPr txBox="1"/>
          <p:nvPr/>
        </p:nvSpPr>
        <p:spPr>
          <a:xfrm>
            <a:off x="486726" y="2790686"/>
            <a:ext cx="17004982" cy="4259193"/>
          </a:xfrm>
          <a:prstGeom prst="rect">
            <a:avLst/>
          </a:prstGeom>
        </p:spPr>
        <p:txBody>
          <a:bodyPr lIns="0" tIns="0" rIns="0" bIns="0" rtlCol="0" anchor="t">
            <a:spAutoFit/>
          </a:bodyPr>
          <a:lstStyle/>
          <a:p>
            <a:pPr algn="l">
              <a:lnSpc>
                <a:spcPts val="3240"/>
              </a:lnSpc>
            </a:pPr>
            <a:r>
              <a:rPr lang="en-US" sz="2700">
                <a:solidFill>
                  <a:srgbClr val="000000"/>
                </a:solidFill>
                <a:latin typeface="Arial"/>
              </a:rPr>
              <a:t>This website provides a series of useful tools:</a:t>
            </a:r>
          </a:p>
          <a:p>
            <a:pPr algn="l">
              <a:lnSpc>
                <a:spcPts val="3240"/>
              </a:lnSpc>
            </a:pPr>
            <a:r>
              <a:rPr lang="en-US" sz="2700">
                <a:solidFill>
                  <a:srgbClr val="000000"/>
                </a:solidFill>
                <a:latin typeface="Arial"/>
              </a:rPr>
              <a:t>Guidance reports on topics such as improving literacy, developing meta-cognition and improving KS2 and KS3 mathematics which can be used to inform curriculum design. </a:t>
            </a:r>
            <a:r>
              <a:rPr lang="en-US" sz="2700" u="sng">
                <a:solidFill>
                  <a:srgbClr val="EC606C"/>
                </a:solidFill>
                <a:latin typeface="Arial"/>
                <a:hlinkClick r:id="rId3" tooltip="https://educationendowmentfoundation.org.uk/tools/guidance-reports/"/>
              </a:rPr>
              <a:t>https://educationendowmentfoundation.org.uk/tools/guidance-reports/</a:t>
            </a:r>
          </a:p>
          <a:p>
            <a:pPr algn="l">
              <a:lnSpc>
                <a:spcPts val="3240"/>
              </a:lnSpc>
            </a:pPr>
            <a:endParaRPr lang="en-US" sz="2700" u="sng">
              <a:solidFill>
                <a:srgbClr val="EC606C"/>
              </a:solidFill>
              <a:latin typeface="Arial"/>
              <a:hlinkClick r:id="rId3" tooltip="https://educationendowmentfoundation.org.uk/tools/guidance-reports/"/>
            </a:endParaRPr>
          </a:p>
          <a:p>
            <a:pPr algn="l">
              <a:lnSpc>
                <a:spcPts val="3240"/>
              </a:lnSpc>
            </a:pPr>
            <a:r>
              <a:rPr lang="en-US" sz="2700">
                <a:solidFill>
                  <a:srgbClr val="000000"/>
                </a:solidFill>
                <a:latin typeface="Arial"/>
              </a:rPr>
              <a:t>The Teaching and Learning Toolkit, which provides accessible summaries of international educational research, comparing the cost of different approaches against the measurable impact.</a:t>
            </a:r>
          </a:p>
          <a:p>
            <a:pPr algn="l">
              <a:lnSpc>
                <a:spcPts val="3240"/>
              </a:lnSpc>
            </a:pPr>
            <a:r>
              <a:rPr lang="en-US" sz="2700" u="sng">
                <a:solidFill>
                  <a:srgbClr val="EC606C"/>
                </a:solidFill>
                <a:latin typeface="Arial"/>
                <a:hlinkClick r:id="rId4" tooltip="https://educationendowmentfoundation.org.uk/evidence-summaries/teaching-learning-toolkit/"/>
              </a:rPr>
              <a:t>https://educationendowmentfoundation.org.uk/evidence-summaries/teaching-learning-toolkit/</a:t>
            </a:r>
          </a:p>
          <a:p>
            <a:pPr algn="l">
              <a:lnSpc>
                <a:spcPts val="3240"/>
              </a:lnSpc>
            </a:pPr>
            <a:endParaRPr lang="en-US" sz="2700" u="sng">
              <a:solidFill>
                <a:srgbClr val="EC606C"/>
              </a:solidFill>
              <a:latin typeface="Arial"/>
              <a:hlinkClick r:id="rId4" tooltip="https://educationendowmentfoundation.org.uk/evidence-summaries/teaching-learning-toolkit/"/>
            </a:endParaRPr>
          </a:p>
          <a:p>
            <a:pPr algn="l">
              <a:lnSpc>
                <a:spcPts val="3240"/>
              </a:lnSpc>
            </a:pPr>
            <a:endParaRPr lang="en-US" sz="2700" u="sng">
              <a:solidFill>
                <a:srgbClr val="EC606C"/>
              </a:solidFill>
              <a:latin typeface="Arial"/>
              <a:hlinkClick r:id="rId4" tooltip="https://educationendowmentfoundation.org.uk/evidence-summaries/teaching-learning-toolkit/"/>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76238" y="1103988"/>
            <a:ext cx="17377296" cy="1388100"/>
            <a:chOff x="0" y="0"/>
            <a:chExt cx="23169728" cy="1850800"/>
          </a:xfrm>
        </p:grpSpPr>
        <p:sp>
          <p:nvSpPr>
            <p:cNvPr id="3" name="Freeform 3"/>
            <p:cNvSpPr/>
            <p:nvPr/>
          </p:nvSpPr>
          <p:spPr>
            <a:xfrm>
              <a:off x="25400" y="25400"/>
              <a:ext cx="23118953" cy="1799971"/>
            </a:xfrm>
            <a:custGeom>
              <a:avLst/>
              <a:gdLst/>
              <a:ahLst/>
              <a:cxnLst/>
              <a:rect l="l" t="t" r="r" b="b"/>
              <a:pathLst>
                <a:path w="23118953" h="1799971">
                  <a:moveTo>
                    <a:pt x="0" y="299974"/>
                  </a:moveTo>
                  <a:cubicBezTo>
                    <a:pt x="0" y="134366"/>
                    <a:pt x="137795" y="0"/>
                    <a:pt x="307848" y="0"/>
                  </a:cubicBezTo>
                  <a:lnTo>
                    <a:pt x="22811105" y="0"/>
                  </a:lnTo>
                  <a:cubicBezTo>
                    <a:pt x="22981158" y="0"/>
                    <a:pt x="23118953" y="134366"/>
                    <a:pt x="23118953" y="299974"/>
                  </a:cubicBezTo>
                  <a:lnTo>
                    <a:pt x="23118953" y="1499997"/>
                  </a:lnTo>
                  <a:cubicBezTo>
                    <a:pt x="23118953" y="1665732"/>
                    <a:pt x="22981158" y="1799971"/>
                    <a:pt x="22811105" y="1799971"/>
                  </a:cubicBezTo>
                  <a:lnTo>
                    <a:pt x="307848" y="1799971"/>
                  </a:lnTo>
                  <a:cubicBezTo>
                    <a:pt x="137795" y="1799971"/>
                    <a:pt x="0" y="1665732"/>
                    <a:pt x="0" y="1499997"/>
                  </a:cubicBezTo>
                  <a:close/>
                </a:path>
              </a:pathLst>
            </a:custGeom>
            <a:solidFill>
              <a:srgbClr val="FF6600"/>
            </a:solidFill>
          </p:spPr>
        </p:sp>
        <p:sp>
          <p:nvSpPr>
            <p:cNvPr id="4" name="Freeform 4"/>
            <p:cNvSpPr/>
            <p:nvPr/>
          </p:nvSpPr>
          <p:spPr>
            <a:xfrm>
              <a:off x="0" y="0"/>
              <a:ext cx="23169753" cy="1850771"/>
            </a:xfrm>
            <a:custGeom>
              <a:avLst/>
              <a:gdLst/>
              <a:ahLst/>
              <a:cxnLst/>
              <a:rect l="l" t="t" r="r" b="b"/>
              <a:pathLst>
                <a:path w="23169753" h="1850771">
                  <a:moveTo>
                    <a:pt x="0" y="325374"/>
                  </a:moveTo>
                  <a:cubicBezTo>
                    <a:pt x="0" y="145034"/>
                    <a:pt x="149733" y="0"/>
                    <a:pt x="333248" y="0"/>
                  </a:cubicBezTo>
                  <a:lnTo>
                    <a:pt x="22836505" y="0"/>
                  </a:lnTo>
                  <a:lnTo>
                    <a:pt x="22836505" y="25400"/>
                  </a:lnTo>
                  <a:lnTo>
                    <a:pt x="22836505" y="0"/>
                  </a:lnTo>
                  <a:cubicBezTo>
                    <a:pt x="23019894" y="0"/>
                    <a:pt x="23169753" y="145034"/>
                    <a:pt x="23169753" y="325374"/>
                  </a:cubicBezTo>
                  <a:lnTo>
                    <a:pt x="23144353" y="325374"/>
                  </a:lnTo>
                  <a:lnTo>
                    <a:pt x="23169753" y="325374"/>
                  </a:lnTo>
                  <a:lnTo>
                    <a:pt x="23169753" y="1525397"/>
                  </a:lnTo>
                  <a:lnTo>
                    <a:pt x="23144353" y="1525397"/>
                  </a:lnTo>
                  <a:lnTo>
                    <a:pt x="23169753" y="1525397"/>
                  </a:lnTo>
                  <a:cubicBezTo>
                    <a:pt x="23169753" y="1705737"/>
                    <a:pt x="23020020" y="1850771"/>
                    <a:pt x="22836505" y="1850771"/>
                  </a:cubicBezTo>
                  <a:lnTo>
                    <a:pt x="22836505" y="1825371"/>
                  </a:lnTo>
                  <a:lnTo>
                    <a:pt x="22836505" y="1850771"/>
                  </a:lnTo>
                  <a:lnTo>
                    <a:pt x="333248" y="1850771"/>
                  </a:lnTo>
                  <a:lnTo>
                    <a:pt x="333248" y="1825371"/>
                  </a:lnTo>
                  <a:lnTo>
                    <a:pt x="333248" y="1850771"/>
                  </a:lnTo>
                  <a:cubicBezTo>
                    <a:pt x="149733" y="1850771"/>
                    <a:pt x="0" y="1705737"/>
                    <a:pt x="0" y="1525397"/>
                  </a:cubicBezTo>
                  <a:lnTo>
                    <a:pt x="0" y="325374"/>
                  </a:lnTo>
                  <a:lnTo>
                    <a:pt x="25400" y="325374"/>
                  </a:lnTo>
                  <a:lnTo>
                    <a:pt x="0" y="325374"/>
                  </a:lnTo>
                  <a:moveTo>
                    <a:pt x="50800" y="325374"/>
                  </a:moveTo>
                  <a:lnTo>
                    <a:pt x="50800" y="1525397"/>
                  </a:lnTo>
                  <a:lnTo>
                    <a:pt x="25400" y="1525397"/>
                  </a:lnTo>
                  <a:lnTo>
                    <a:pt x="50800" y="1525397"/>
                  </a:lnTo>
                  <a:cubicBezTo>
                    <a:pt x="50800" y="1676400"/>
                    <a:pt x="176657" y="1799971"/>
                    <a:pt x="333248" y="1799971"/>
                  </a:cubicBezTo>
                  <a:lnTo>
                    <a:pt x="22836505" y="1799971"/>
                  </a:lnTo>
                  <a:cubicBezTo>
                    <a:pt x="22993096" y="1799971"/>
                    <a:pt x="23118953" y="1676400"/>
                    <a:pt x="23118953" y="1525397"/>
                  </a:cubicBezTo>
                  <a:lnTo>
                    <a:pt x="23118953" y="325374"/>
                  </a:lnTo>
                  <a:cubicBezTo>
                    <a:pt x="23118953" y="174371"/>
                    <a:pt x="22993096" y="50800"/>
                    <a:pt x="22836505" y="50800"/>
                  </a:cubicBezTo>
                  <a:lnTo>
                    <a:pt x="333248" y="50800"/>
                  </a:lnTo>
                  <a:lnTo>
                    <a:pt x="333248" y="25400"/>
                  </a:lnTo>
                  <a:lnTo>
                    <a:pt x="333248" y="50800"/>
                  </a:lnTo>
                  <a:cubicBezTo>
                    <a:pt x="176657" y="50800"/>
                    <a:pt x="50800" y="174371"/>
                    <a:pt x="50800" y="325374"/>
                  </a:cubicBezTo>
                  <a:close/>
                </a:path>
              </a:pathLst>
            </a:custGeom>
            <a:solidFill>
              <a:srgbClr val="41383D"/>
            </a:solidFill>
          </p:spPr>
        </p:sp>
        <p:sp>
          <p:nvSpPr>
            <p:cNvPr id="5" name="TextBox 5"/>
            <p:cNvSpPr txBox="1"/>
            <p:nvPr/>
          </p:nvSpPr>
          <p:spPr>
            <a:xfrm>
              <a:off x="0" y="-19050"/>
              <a:ext cx="23169728" cy="18698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Pedagogy and metacognition - how learners learn/how teachers teach</a:t>
              </a:r>
            </a:p>
          </p:txBody>
        </p:sp>
      </p:grpSp>
      <p:sp>
        <p:nvSpPr>
          <p:cNvPr id="6" name="TextBox 6"/>
          <p:cNvSpPr txBox="1"/>
          <p:nvPr/>
        </p:nvSpPr>
        <p:spPr>
          <a:xfrm>
            <a:off x="378706" y="331377"/>
            <a:ext cx="15590520" cy="553973"/>
          </a:xfrm>
          <a:prstGeom prst="rect">
            <a:avLst/>
          </a:prstGeom>
        </p:spPr>
        <p:txBody>
          <a:bodyPr lIns="0" tIns="0" rIns="0" bIns="0" rtlCol="0" anchor="t">
            <a:spAutoFit/>
          </a:bodyPr>
          <a:lstStyle/>
          <a:p>
            <a:pPr algn="l">
              <a:lnSpc>
                <a:spcPts val="5759"/>
              </a:lnSpc>
            </a:pPr>
            <a:r>
              <a:rPr lang="en-US" sz="4800">
                <a:solidFill>
                  <a:srgbClr val="FF6600"/>
                </a:solidFill>
                <a:latin typeface="Garamond Bold"/>
              </a:rPr>
              <a:t>Be informed by evidence</a:t>
            </a:r>
          </a:p>
        </p:txBody>
      </p:sp>
      <p:sp>
        <p:nvSpPr>
          <p:cNvPr id="7" name="TextBox 7"/>
          <p:cNvSpPr txBox="1"/>
          <p:nvPr/>
        </p:nvSpPr>
        <p:spPr>
          <a:xfrm>
            <a:off x="486726" y="2790686"/>
            <a:ext cx="17004982" cy="7167681"/>
          </a:xfrm>
          <a:prstGeom prst="rect">
            <a:avLst/>
          </a:prstGeom>
        </p:spPr>
        <p:txBody>
          <a:bodyPr lIns="0" tIns="0" rIns="0" bIns="0" rtlCol="0" anchor="t">
            <a:spAutoFit/>
          </a:bodyPr>
          <a:lstStyle/>
          <a:p>
            <a:pPr algn="l">
              <a:lnSpc>
                <a:spcPts val="3240"/>
              </a:lnSpc>
            </a:pPr>
            <a:r>
              <a:rPr lang="en-US" sz="2700">
                <a:solidFill>
                  <a:srgbClr val="564B51"/>
                </a:solidFill>
                <a:latin typeface="Arial Bold"/>
              </a:rPr>
              <a:t>The Learning Curriculum </a:t>
            </a:r>
          </a:p>
          <a:p>
            <a:pPr algn="l">
              <a:lnSpc>
                <a:spcPts val="3240"/>
              </a:lnSpc>
            </a:pPr>
            <a:r>
              <a:rPr lang="en-US" sz="2700">
                <a:solidFill>
                  <a:srgbClr val="564B51"/>
                </a:solidFill>
                <a:latin typeface="Arial"/>
              </a:rPr>
              <a:t>This document was written by a team of teacher educators and provides guidance on how best to educate teachers about the science of learning, and its implications for lesson and curriculum design. It can be downloaded here: </a:t>
            </a:r>
            <a:r>
              <a:rPr lang="en-US" sz="2700" u="sng">
                <a:solidFill>
                  <a:srgbClr val="EC606C"/>
                </a:solidFill>
                <a:latin typeface="Arial"/>
                <a:hlinkClick r:id="rId3" tooltip="https://www.ambition.org.uk/research-and-insight/learning-curriculum/"/>
              </a:rPr>
              <a:t>https://www.ambition.org.uk/research-and-insight/learning-curriculum/</a:t>
            </a:r>
          </a:p>
          <a:p>
            <a:pPr algn="l">
              <a:lnSpc>
                <a:spcPts val="3240"/>
              </a:lnSpc>
            </a:pPr>
            <a:endParaRPr lang="en-US" sz="2700" u="sng">
              <a:solidFill>
                <a:srgbClr val="EC606C"/>
              </a:solidFill>
              <a:latin typeface="Arial"/>
              <a:hlinkClick r:id="rId3" tooltip="https://www.ambition.org.uk/research-and-insight/learning-curriculum/"/>
            </a:endParaRPr>
          </a:p>
          <a:p>
            <a:pPr algn="l">
              <a:lnSpc>
                <a:spcPts val="3240"/>
              </a:lnSpc>
            </a:pPr>
            <a:r>
              <a:rPr lang="en-US" sz="2700">
                <a:solidFill>
                  <a:srgbClr val="564B51"/>
                </a:solidFill>
                <a:latin typeface="Arial Bold"/>
              </a:rPr>
              <a:t>Learning What is it, and how might we catalyse it? </a:t>
            </a:r>
          </a:p>
          <a:p>
            <a:pPr algn="l">
              <a:lnSpc>
                <a:spcPts val="3240"/>
              </a:lnSpc>
            </a:pPr>
            <a:r>
              <a:rPr lang="en-US" sz="2700">
                <a:solidFill>
                  <a:srgbClr val="564B51"/>
                </a:solidFill>
                <a:latin typeface="Arial"/>
              </a:rPr>
              <a:t>Provides an overview of how learners learn and how teachers should teach and plan their curriculums. It can be downloaded here: </a:t>
            </a:r>
            <a:r>
              <a:rPr lang="en-US" sz="2700" u="sng">
                <a:solidFill>
                  <a:srgbClr val="EC606C"/>
                </a:solidFill>
                <a:latin typeface="Arial"/>
                <a:hlinkClick r:id="rId4" tooltip="https://www.ambition.org.uk/research-and-insight/learning-what-is-it/"/>
              </a:rPr>
              <a:t>https://www.ambition.org.uk/research-and-insight/learning-what-is-it/</a:t>
            </a:r>
          </a:p>
          <a:p>
            <a:pPr algn="l">
              <a:lnSpc>
                <a:spcPts val="3240"/>
              </a:lnSpc>
            </a:pPr>
            <a:endParaRPr lang="en-US" sz="2700" u="sng">
              <a:solidFill>
                <a:srgbClr val="EC606C"/>
              </a:solidFill>
              <a:latin typeface="Arial"/>
              <a:hlinkClick r:id="rId4" tooltip="https://www.ambition.org.uk/research-and-insight/learning-what-is-it/"/>
            </a:endParaRPr>
          </a:p>
          <a:p>
            <a:pPr algn="l">
              <a:lnSpc>
                <a:spcPts val="3240"/>
              </a:lnSpc>
            </a:pPr>
            <a:r>
              <a:rPr lang="en-US" sz="2700">
                <a:solidFill>
                  <a:srgbClr val="564B51"/>
                </a:solidFill>
                <a:latin typeface="Arial Bold"/>
              </a:rPr>
              <a:t>Metacognition and self-regulation</a:t>
            </a:r>
          </a:p>
          <a:p>
            <a:pPr algn="l">
              <a:lnSpc>
                <a:spcPts val="3240"/>
              </a:lnSpc>
            </a:pPr>
            <a:r>
              <a:rPr lang="en-US" sz="2700">
                <a:solidFill>
                  <a:srgbClr val="564B51"/>
                </a:solidFill>
                <a:latin typeface="Arial"/>
              </a:rPr>
              <a:t>This project by the EEF explores how to explicitly teach students to explore how they learn, and develop their metacognition and self-regulation skills: </a:t>
            </a:r>
            <a:r>
              <a:rPr lang="en-US" sz="2700" u="sng">
                <a:solidFill>
                  <a:srgbClr val="EC606C"/>
                </a:solidFill>
                <a:latin typeface="Arial"/>
                <a:hlinkClick r:id="rId5" tooltip="https://educationendowmentfoundation.org.uk/evidence-summaries/teaching-learning-toolkit/meta-cognition-and-self-regulation/"/>
              </a:rPr>
              <a:t>https://educationendowmentfoundation.org.uk/evidence-summaries/teaching-learning-toolkit/meta-cognition-and-self-regulation/</a:t>
            </a:r>
          </a:p>
          <a:p>
            <a:pPr algn="l">
              <a:lnSpc>
                <a:spcPts val="3240"/>
              </a:lnSpc>
            </a:pPr>
            <a:endParaRPr lang="en-US" sz="2700" u="sng">
              <a:solidFill>
                <a:srgbClr val="EC606C"/>
              </a:solidFill>
              <a:latin typeface="Arial"/>
              <a:hlinkClick r:id="rId5" tooltip="https://educationendowmentfoundation.org.uk/evidence-summaries/teaching-learning-toolkit/meta-cognition-and-self-regulation/"/>
            </a:endParaRPr>
          </a:p>
          <a:p>
            <a:pPr algn="l">
              <a:lnSpc>
                <a:spcPts val="3240"/>
              </a:lnSpc>
            </a:pPr>
            <a:endParaRPr lang="en-US" sz="2700" u="sng">
              <a:solidFill>
                <a:srgbClr val="EC606C"/>
              </a:solidFill>
              <a:latin typeface="Arial"/>
              <a:hlinkClick r:id="rId5" tooltip="https://educationendowmentfoundation.org.uk/evidence-summaries/teaching-learning-toolkit/meta-cognition-and-self-regulation/"/>
            </a:endParaRPr>
          </a:p>
          <a:p>
            <a:pPr algn="l">
              <a:lnSpc>
                <a:spcPts val="3240"/>
              </a:lnSpc>
            </a:pPr>
            <a:endParaRPr lang="en-US" sz="2700" u="sng">
              <a:solidFill>
                <a:srgbClr val="EC606C"/>
              </a:solidFill>
              <a:latin typeface="Arial"/>
              <a:hlinkClick r:id="rId5" tooltip="https://educationendowmentfoundation.org.uk/evidence-summaries/teaching-learning-toolkit/meta-cognition-and-self-regulation/"/>
            </a:endParaRPr>
          </a:p>
          <a:p>
            <a:pPr algn="l">
              <a:lnSpc>
                <a:spcPts val="3240"/>
              </a:lnSpc>
            </a:pPr>
            <a:endParaRPr lang="en-US" sz="2700" u="sng">
              <a:solidFill>
                <a:srgbClr val="EC606C"/>
              </a:solidFill>
              <a:latin typeface="Arial"/>
              <a:hlinkClick r:id="rId5" tooltip="https://educationendowmentfoundation.org.uk/evidence-summaries/teaching-learning-toolkit/meta-cognition-and-self-regulation/"/>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981098" y="6634804"/>
            <a:ext cx="3272700" cy="2354700"/>
            <a:chOff x="0" y="0"/>
            <a:chExt cx="4363600" cy="3139600"/>
          </a:xfrm>
        </p:grpSpPr>
        <p:sp>
          <p:nvSpPr>
            <p:cNvPr id="3" name="Freeform 3"/>
            <p:cNvSpPr/>
            <p:nvPr/>
          </p:nvSpPr>
          <p:spPr>
            <a:xfrm>
              <a:off x="25400" y="25400"/>
              <a:ext cx="4312793" cy="3088894"/>
            </a:xfrm>
            <a:custGeom>
              <a:avLst/>
              <a:gdLst/>
              <a:ahLst/>
              <a:cxnLst/>
              <a:rect l="l" t="t" r="r" b="b"/>
              <a:pathLst>
                <a:path w="4312793" h="3088894">
                  <a:moveTo>
                    <a:pt x="0" y="514858"/>
                  </a:moveTo>
                  <a:cubicBezTo>
                    <a:pt x="0" y="230505"/>
                    <a:pt x="231521" y="0"/>
                    <a:pt x="517144" y="0"/>
                  </a:cubicBezTo>
                  <a:lnTo>
                    <a:pt x="3795649" y="0"/>
                  </a:lnTo>
                  <a:cubicBezTo>
                    <a:pt x="4081272" y="0"/>
                    <a:pt x="4312793" y="230505"/>
                    <a:pt x="4312793" y="514858"/>
                  </a:cubicBezTo>
                  <a:lnTo>
                    <a:pt x="4312793" y="2574036"/>
                  </a:lnTo>
                  <a:cubicBezTo>
                    <a:pt x="4312793" y="2858389"/>
                    <a:pt x="4081272" y="3088894"/>
                    <a:pt x="3795649" y="3088894"/>
                  </a:cubicBezTo>
                  <a:lnTo>
                    <a:pt x="517144" y="3088894"/>
                  </a:lnTo>
                  <a:cubicBezTo>
                    <a:pt x="231521" y="3088767"/>
                    <a:pt x="0" y="2858262"/>
                    <a:pt x="0" y="2574036"/>
                  </a:cubicBezTo>
                  <a:close/>
                </a:path>
              </a:pathLst>
            </a:custGeom>
            <a:solidFill>
              <a:srgbClr val="FFC000"/>
            </a:solidFill>
          </p:spPr>
        </p:sp>
        <p:sp>
          <p:nvSpPr>
            <p:cNvPr id="4" name="Freeform 4"/>
            <p:cNvSpPr/>
            <p:nvPr/>
          </p:nvSpPr>
          <p:spPr>
            <a:xfrm>
              <a:off x="0" y="0"/>
              <a:ext cx="4363593" cy="3139694"/>
            </a:xfrm>
            <a:custGeom>
              <a:avLst/>
              <a:gdLst/>
              <a:ahLst/>
              <a:cxnLst/>
              <a:rect l="l" t="t" r="r" b="b"/>
              <a:pathLst>
                <a:path w="4363593" h="3139694">
                  <a:moveTo>
                    <a:pt x="0" y="540258"/>
                  </a:moveTo>
                  <a:cubicBezTo>
                    <a:pt x="0" y="241808"/>
                    <a:pt x="243078" y="0"/>
                    <a:pt x="542544" y="0"/>
                  </a:cubicBezTo>
                  <a:lnTo>
                    <a:pt x="3821049" y="0"/>
                  </a:lnTo>
                  <a:lnTo>
                    <a:pt x="3821049" y="25400"/>
                  </a:lnTo>
                  <a:lnTo>
                    <a:pt x="3821049" y="0"/>
                  </a:lnTo>
                  <a:cubicBezTo>
                    <a:pt x="4120642" y="0"/>
                    <a:pt x="4363593" y="241808"/>
                    <a:pt x="4363593" y="540258"/>
                  </a:cubicBezTo>
                  <a:lnTo>
                    <a:pt x="4338193" y="540258"/>
                  </a:lnTo>
                  <a:lnTo>
                    <a:pt x="4363593" y="540258"/>
                  </a:lnTo>
                  <a:lnTo>
                    <a:pt x="4363593" y="2599436"/>
                  </a:lnTo>
                  <a:lnTo>
                    <a:pt x="4338193" y="2599436"/>
                  </a:lnTo>
                  <a:lnTo>
                    <a:pt x="4363593" y="2599436"/>
                  </a:lnTo>
                  <a:cubicBezTo>
                    <a:pt x="4363593" y="2897886"/>
                    <a:pt x="4120515" y="3139694"/>
                    <a:pt x="3821049" y="3139694"/>
                  </a:cubicBezTo>
                  <a:lnTo>
                    <a:pt x="3821049" y="3114294"/>
                  </a:lnTo>
                  <a:lnTo>
                    <a:pt x="3821049" y="3139694"/>
                  </a:lnTo>
                  <a:lnTo>
                    <a:pt x="542544" y="3139694"/>
                  </a:lnTo>
                  <a:lnTo>
                    <a:pt x="542544" y="3114294"/>
                  </a:lnTo>
                  <a:lnTo>
                    <a:pt x="542544" y="3139694"/>
                  </a:lnTo>
                  <a:cubicBezTo>
                    <a:pt x="243078" y="3139567"/>
                    <a:pt x="0" y="2897886"/>
                    <a:pt x="0" y="2599436"/>
                  </a:cubicBezTo>
                  <a:lnTo>
                    <a:pt x="0" y="540258"/>
                  </a:lnTo>
                  <a:lnTo>
                    <a:pt x="25400" y="540258"/>
                  </a:lnTo>
                  <a:lnTo>
                    <a:pt x="0" y="540258"/>
                  </a:lnTo>
                  <a:moveTo>
                    <a:pt x="50800" y="540258"/>
                  </a:moveTo>
                  <a:lnTo>
                    <a:pt x="50800" y="2599436"/>
                  </a:lnTo>
                  <a:lnTo>
                    <a:pt x="25400" y="2599436"/>
                  </a:lnTo>
                  <a:lnTo>
                    <a:pt x="50800" y="2599436"/>
                  </a:lnTo>
                  <a:cubicBezTo>
                    <a:pt x="50800" y="2869565"/>
                    <a:pt x="270891" y="3088894"/>
                    <a:pt x="542544" y="3088894"/>
                  </a:cubicBezTo>
                  <a:lnTo>
                    <a:pt x="3821049" y="3088894"/>
                  </a:lnTo>
                  <a:cubicBezTo>
                    <a:pt x="4092702" y="3088894"/>
                    <a:pt x="4312793" y="2869692"/>
                    <a:pt x="4312793" y="2599436"/>
                  </a:cubicBezTo>
                  <a:lnTo>
                    <a:pt x="4312793" y="540258"/>
                  </a:lnTo>
                  <a:cubicBezTo>
                    <a:pt x="4312793" y="270002"/>
                    <a:pt x="4092702" y="50800"/>
                    <a:pt x="3821049" y="50800"/>
                  </a:cubicBezTo>
                  <a:lnTo>
                    <a:pt x="542544" y="50800"/>
                  </a:lnTo>
                  <a:lnTo>
                    <a:pt x="542544" y="25400"/>
                  </a:lnTo>
                  <a:lnTo>
                    <a:pt x="542544" y="50800"/>
                  </a:lnTo>
                  <a:cubicBezTo>
                    <a:pt x="270891" y="50800"/>
                    <a:pt x="50800" y="270002"/>
                    <a:pt x="50800" y="540258"/>
                  </a:cubicBezTo>
                  <a:close/>
                </a:path>
              </a:pathLst>
            </a:custGeom>
            <a:solidFill>
              <a:srgbClr val="9D8F97"/>
            </a:solidFill>
          </p:spPr>
        </p:sp>
        <p:sp>
          <p:nvSpPr>
            <p:cNvPr id="5" name="TextBox 5"/>
            <p:cNvSpPr txBox="1"/>
            <p:nvPr/>
          </p:nvSpPr>
          <p:spPr>
            <a:xfrm>
              <a:off x="0" y="-19050"/>
              <a:ext cx="4363600" cy="31586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Scholars Developing Great People</a:t>
              </a:r>
            </a:p>
          </p:txBody>
        </p:sp>
      </p:grpSp>
      <p:grpSp>
        <p:nvGrpSpPr>
          <p:cNvPr id="6" name="Group 6"/>
          <p:cNvGrpSpPr/>
          <p:nvPr/>
        </p:nvGrpSpPr>
        <p:grpSpPr>
          <a:xfrm>
            <a:off x="10981098" y="4098069"/>
            <a:ext cx="3272700" cy="2354700"/>
            <a:chOff x="0" y="0"/>
            <a:chExt cx="4363600" cy="3139600"/>
          </a:xfrm>
        </p:grpSpPr>
        <p:sp>
          <p:nvSpPr>
            <p:cNvPr id="7" name="Freeform 7"/>
            <p:cNvSpPr/>
            <p:nvPr/>
          </p:nvSpPr>
          <p:spPr>
            <a:xfrm>
              <a:off x="25400" y="25400"/>
              <a:ext cx="4312793" cy="3088894"/>
            </a:xfrm>
            <a:custGeom>
              <a:avLst/>
              <a:gdLst/>
              <a:ahLst/>
              <a:cxnLst/>
              <a:rect l="l" t="t" r="r" b="b"/>
              <a:pathLst>
                <a:path w="4312793" h="3088894">
                  <a:moveTo>
                    <a:pt x="0" y="514858"/>
                  </a:moveTo>
                  <a:cubicBezTo>
                    <a:pt x="0" y="230505"/>
                    <a:pt x="231521" y="0"/>
                    <a:pt x="517144" y="0"/>
                  </a:cubicBezTo>
                  <a:lnTo>
                    <a:pt x="3795649" y="0"/>
                  </a:lnTo>
                  <a:cubicBezTo>
                    <a:pt x="4081272" y="0"/>
                    <a:pt x="4312793" y="230505"/>
                    <a:pt x="4312793" y="514858"/>
                  </a:cubicBezTo>
                  <a:lnTo>
                    <a:pt x="4312793" y="2574036"/>
                  </a:lnTo>
                  <a:cubicBezTo>
                    <a:pt x="4312793" y="2858389"/>
                    <a:pt x="4081272" y="3088894"/>
                    <a:pt x="3795649" y="3088894"/>
                  </a:cubicBezTo>
                  <a:lnTo>
                    <a:pt x="517144" y="3088894"/>
                  </a:lnTo>
                  <a:cubicBezTo>
                    <a:pt x="231521" y="3088767"/>
                    <a:pt x="0" y="2858262"/>
                    <a:pt x="0" y="2574036"/>
                  </a:cubicBezTo>
                  <a:close/>
                </a:path>
              </a:pathLst>
            </a:custGeom>
            <a:solidFill>
              <a:srgbClr val="FFC000"/>
            </a:solidFill>
          </p:spPr>
        </p:sp>
        <p:sp>
          <p:nvSpPr>
            <p:cNvPr id="8" name="Freeform 8"/>
            <p:cNvSpPr/>
            <p:nvPr/>
          </p:nvSpPr>
          <p:spPr>
            <a:xfrm>
              <a:off x="0" y="0"/>
              <a:ext cx="4363593" cy="3139694"/>
            </a:xfrm>
            <a:custGeom>
              <a:avLst/>
              <a:gdLst/>
              <a:ahLst/>
              <a:cxnLst/>
              <a:rect l="l" t="t" r="r" b="b"/>
              <a:pathLst>
                <a:path w="4363593" h="3139694">
                  <a:moveTo>
                    <a:pt x="0" y="540258"/>
                  </a:moveTo>
                  <a:cubicBezTo>
                    <a:pt x="0" y="241808"/>
                    <a:pt x="243078" y="0"/>
                    <a:pt x="542544" y="0"/>
                  </a:cubicBezTo>
                  <a:lnTo>
                    <a:pt x="3821049" y="0"/>
                  </a:lnTo>
                  <a:lnTo>
                    <a:pt x="3821049" y="25400"/>
                  </a:lnTo>
                  <a:lnTo>
                    <a:pt x="3821049" y="0"/>
                  </a:lnTo>
                  <a:cubicBezTo>
                    <a:pt x="4120642" y="0"/>
                    <a:pt x="4363593" y="241808"/>
                    <a:pt x="4363593" y="540258"/>
                  </a:cubicBezTo>
                  <a:lnTo>
                    <a:pt x="4338193" y="540258"/>
                  </a:lnTo>
                  <a:lnTo>
                    <a:pt x="4363593" y="540258"/>
                  </a:lnTo>
                  <a:lnTo>
                    <a:pt x="4363593" y="2599436"/>
                  </a:lnTo>
                  <a:lnTo>
                    <a:pt x="4338193" y="2599436"/>
                  </a:lnTo>
                  <a:lnTo>
                    <a:pt x="4363593" y="2599436"/>
                  </a:lnTo>
                  <a:cubicBezTo>
                    <a:pt x="4363593" y="2897886"/>
                    <a:pt x="4120515" y="3139694"/>
                    <a:pt x="3821049" y="3139694"/>
                  </a:cubicBezTo>
                  <a:lnTo>
                    <a:pt x="3821049" y="3114294"/>
                  </a:lnTo>
                  <a:lnTo>
                    <a:pt x="3821049" y="3139694"/>
                  </a:lnTo>
                  <a:lnTo>
                    <a:pt x="542544" y="3139694"/>
                  </a:lnTo>
                  <a:lnTo>
                    <a:pt x="542544" y="3114294"/>
                  </a:lnTo>
                  <a:lnTo>
                    <a:pt x="542544" y="3139694"/>
                  </a:lnTo>
                  <a:cubicBezTo>
                    <a:pt x="243078" y="3139567"/>
                    <a:pt x="0" y="2897886"/>
                    <a:pt x="0" y="2599436"/>
                  </a:cubicBezTo>
                  <a:lnTo>
                    <a:pt x="0" y="540258"/>
                  </a:lnTo>
                  <a:lnTo>
                    <a:pt x="25400" y="540258"/>
                  </a:lnTo>
                  <a:lnTo>
                    <a:pt x="0" y="540258"/>
                  </a:lnTo>
                  <a:moveTo>
                    <a:pt x="50800" y="540258"/>
                  </a:moveTo>
                  <a:lnTo>
                    <a:pt x="50800" y="2599436"/>
                  </a:lnTo>
                  <a:lnTo>
                    <a:pt x="25400" y="2599436"/>
                  </a:lnTo>
                  <a:lnTo>
                    <a:pt x="50800" y="2599436"/>
                  </a:lnTo>
                  <a:cubicBezTo>
                    <a:pt x="50800" y="2869565"/>
                    <a:pt x="270891" y="3088894"/>
                    <a:pt x="542544" y="3088894"/>
                  </a:cubicBezTo>
                  <a:lnTo>
                    <a:pt x="3821049" y="3088894"/>
                  </a:lnTo>
                  <a:cubicBezTo>
                    <a:pt x="4092702" y="3088894"/>
                    <a:pt x="4312793" y="2869692"/>
                    <a:pt x="4312793" y="2599436"/>
                  </a:cubicBezTo>
                  <a:lnTo>
                    <a:pt x="4312793" y="540258"/>
                  </a:lnTo>
                  <a:cubicBezTo>
                    <a:pt x="4312793" y="270002"/>
                    <a:pt x="4092702" y="50800"/>
                    <a:pt x="3821049" y="50800"/>
                  </a:cubicBezTo>
                  <a:lnTo>
                    <a:pt x="542544" y="50800"/>
                  </a:lnTo>
                  <a:lnTo>
                    <a:pt x="542544" y="25400"/>
                  </a:lnTo>
                  <a:lnTo>
                    <a:pt x="542544" y="50800"/>
                  </a:lnTo>
                  <a:cubicBezTo>
                    <a:pt x="270891" y="50800"/>
                    <a:pt x="50800" y="270002"/>
                    <a:pt x="50800" y="540258"/>
                  </a:cubicBezTo>
                  <a:close/>
                </a:path>
              </a:pathLst>
            </a:custGeom>
            <a:solidFill>
              <a:srgbClr val="9D8F97"/>
            </a:solidFill>
          </p:spPr>
        </p:sp>
        <p:sp>
          <p:nvSpPr>
            <p:cNvPr id="9" name="TextBox 9"/>
            <p:cNvSpPr txBox="1"/>
            <p:nvPr/>
          </p:nvSpPr>
          <p:spPr>
            <a:xfrm>
              <a:off x="0" y="-19050"/>
              <a:ext cx="4363600" cy="31586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Specialist School Improvement Groups</a:t>
              </a:r>
            </a:p>
          </p:txBody>
        </p:sp>
      </p:grpSp>
      <p:grpSp>
        <p:nvGrpSpPr>
          <p:cNvPr id="10" name="Group 10"/>
          <p:cNvGrpSpPr/>
          <p:nvPr/>
        </p:nvGrpSpPr>
        <p:grpSpPr>
          <a:xfrm>
            <a:off x="14511712" y="6634804"/>
            <a:ext cx="3272700" cy="2354700"/>
            <a:chOff x="0" y="0"/>
            <a:chExt cx="4363600" cy="3139600"/>
          </a:xfrm>
        </p:grpSpPr>
        <p:sp>
          <p:nvSpPr>
            <p:cNvPr id="11" name="Freeform 11"/>
            <p:cNvSpPr/>
            <p:nvPr/>
          </p:nvSpPr>
          <p:spPr>
            <a:xfrm>
              <a:off x="25400" y="25400"/>
              <a:ext cx="4312793" cy="3088894"/>
            </a:xfrm>
            <a:custGeom>
              <a:avLst/>
              <a:gdLst/>
              <a:ahLst/>
              <a:cxnLst/>
              <a:rect l="l" t="t" r="r" b="b"/>
              <a:pathLst>
                <a:path w="4312793" h="3088894">
                  <a:moveTo>
                    <a:pt x="0" y="514858"/>
                  </a:moveTo>
                  <a:cubicBezTo>
                    <a:pt x="0" y="230505"/>
                    <a:pt x="231521" y="0"/>
                    <a:pt x="517144" y="0"/>
                  </a:cubicBezTo>
                  <a:lnTo>
                    <a:pt x="3795649" y="0"/>
                  </a:lnTo>
                  <a:cubicBezTo>
                    <a:pt x="4081272" y="0"/>
                    <a:pt x="4312793" y="230505"/>
                    <a:pt x="4312793" y="514858"/>
                  </a:cubicBezTo>
                  <a:lnTo>
                    <a:pt x="4312793" y="2574036"/>
                  </a:lnTo>
                  <a:cubicBezTo>
                    <a:pt x="4312793" y="2858389"/>
                    <a:pt x="4081272" y="3088894"/>
                    <a:pt x="3795649" y="3088894"/>
                  </a:cubicBezTo>
                  <a:lnTo>
                    <a:pt x="517144" y="3088894"/>
                  </a:lnTo>
                  <a:cubicBezTo>
                    <a:pt x="231521" y="3088767"/>
                    <a:pt x="0" y="2858262"/>
                    <a:pt x="0" y="2574036"/>
                  </a:cubicBezTo>
                  <a:close/>
                </a:path>
              </a:pathLst>
            </a:custGeom>
            <a:solidFill>
              <a:srgbClr val="FFC000"/>
            </a:solidFill>
          </p:spPr>
        </p:sp>
        <p:sp>
          <p:nvSpPr>
            <p:cNvPr id="12" name="Freeform 12"/>
            <p:cNvSpPr/>
            <p:nvPr/>
          </p:nvSpPr>
          <p:spPr>
            <a:xfrm>
              <a:off x="0" y="0"/>
              <a:ext cx="4363593" cy="3139694"/>
            </a:xfrm>
            <a:custGeom>
              <a:avLst/>
              <a:gdLst/>
              <a:ahLst/>
              <a:cxnLst/>
              <a:rect l="l" t="t" r="r" b="b"/>
              <a:pathLst>
                <a:path w="4363593" h="3139694">
                  <a:moveTo>
                    <a:pt x="0" y="540258"/>
                  </a:moveTo>
                  <a:cubicBezTo>
                    <a:pt x="0" y="241808"/>
                    <a:pt x="243078" y="0"/>
                    <a:pt x="542544" y="0"/>
                  </a:cubicBezTo>
                  <a:lnTo>
                    <a:pt x="3821049" y="0"/>
                  </a:lnTo>
                  <a:lnTo>
                    <a:pt x="3821049" y="25400"/>
                  </a:lnTo>
                  <a:lnTo>
                    <a:pt x="3821049" y="0"/>
                  </a:lnTo>
                  <a:cubicBezTo>
                    <a:pt x="4120642" y="0"/>
                    <a:pt x="4363593" y="241808"/>
                    <a:pt x="4363593" y="540258"/>
                  </a:cubicBezTo>
                  <a:lnTo>
                    <a:pt x="4338193" y="540258"/>
                  </a:lnTo>
                  <a:lnTo>
                    <a:pt x="4363593" y="540258"/>
                  </a:lnTo>
                  <a:lnTo>
                    <a:pt x="4363593" y="2599436"/>
                  </a:lnTo>
                  <a:lnTo>
                    <a:pt x="4338193" y="2599436"/>
                  </a:lnTo>
                  <a:lnTo>
                    <a:pt x="4363593" y="2599436"/>
                  </a:lnTo>
                  <a:cubicBezTo>
                    <a:pt x="4363593" y="2897886"/>
                    <a:pt x="4120515" y="3139694"/>
                    <a:pt x="3821049" y="3139694"/>
                  </a:cubicBezTo>
                  <a:lnTo>
                    <a:pt x="3821049" y="3114294"/>
                  </a:lnTo>
                  <a:lnTo>
                    <a:pt x="3821049" y="3139694"/>
                  </a:lnTo>
                  <a:lnTo>
                    <a:pt x="542544" y="3139694"/>
                  </a:lnTo>
                  <a:lnTo>
                    <a:pt x="542544" y="3114294"/>
                  </a:lnTo>
                  <a:lnTo>
                    <a:pt x="542544" y="3139694"/>
                  </a:lnTo>
                  <a:cubicBezTo>
                    <a:pt x="243078" y="3139567"/>
                    <a:pt x="0" y="2897886"/>
                    <a:pt x="0" y="2599436"/>
                  </a:cubicBezTo>
                  <a:lnTo>
                    <a:pt x="0" y="540258"/>
                  </a:lnTo>
                  <a:lnTo>
                    <a:pt x="25400" y="540258"/>
                  </a:lnTo>
                  <a:lnTo>
                    <a:pt x="0" y="540258"/>
                  </a:lnTo>
                  <a:moveTo>
                    <a:pt x="50800" y="540258"/>
                  </a:moveTo>
                  <a:lnTo>
                    <a:pt x="50800" y="2599436"/>
                  </a:lnTo>
                  <a:lnTo>
                    <a:pt x="25400" y="2599436"/>
                  </a:lnTo>
                  <a:lnTo>
                    <a:pt x="50800" y="2599436"/>
                  </a:lnTo>
                  <a:cubicBezTo>
                    <a:pt x="50800" y="2869565"/>
                    <a:pt x="270891" y="3088894"/>
                    <a:pt x="542544" y="3088894"/>
                  </a:cubicBezTo>
                  <a:lnTo>
                    <a:pt x="3821049" y="3088894"/>
                  </a:lnTo>
                  <a:cubicBezTo>
                    <a:pt x="4092702" y="3088894"/>
                    <a:pt x="4312793" y="2869692"/>
                    <a:pt x="4312793" y="2599436"/>
                  </a:cubicBezTo>
                  <a:lnTo>
                    <a:pt x="4312793" y="540258"/>
                  </a:lnTo>
                  <a:cubicBezTo>
                    <a:pt x="4312793" y="270002"/>
                    <a:pt x="4092702" y="50800"/>
                    <a:pt x="3821049" y="50800"/>
                  </a:cubicBezTo>
                  <a:lnTo>
                    <a:pt x="542544" y="50800"/>
                  </a:lnTo>
                  <a:lnTo>
                    <a:pt x="542544" y="25400"/>
                  </a:lnTo>
                  <a:lnTo>
                    <a:pt x="542544" y="50800"/>
                  </a:lnTo>
                  <a:cubicBezTo>
                    <a:pt x="270891" y="50800"/>
                    <a:pt x="50800" y="270002"/>
                    <a:pt x="50800" y="540258"/>
                  </a:cubicBezTo>
                  <a:close/>
                </a:path>
              </a:pathLst>
            </a:custGeom>
            <a:solidFill>
              <a:srgbClr val="9D8F97"/>
            </a:solidFill>
          </p:spPr>
        </p:sp>
        <p:sp>
          <p:nvSpPr>
            <p:cNvPr id="13" name="TextBox 13"/>
            <p:cNvSpPr txBox="1"/>
            <p:nvPr/>
          </p:nvSpPr>
          <p:spPr>
            <a:xfrm>
              <a:off x="0" y="-19050"/>
              <a:ext cx="4363600" cy="31586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 Coaching (instructional and facilitative)</a:t>
              </a:r>
            </a:p>
          </p:txBody>
        </p:sp>
      </p:grpSp>
      <p:grpSp>
        <p:nvGrpSpPr>
          <p:cNvPr id="14" name="Group 14"/>
          <p:cNvGrpSpPr/>
          <p:nvPr/>
        </p:nvGrpSpPr>
        <p:grpSpPr>
          <a:xfrm>
            <a:off x="14482510" y="4095750"/>
            <a:ext cx="3272700" cy="2354700"/>
            <a:chOff x="0" y="0"/>
            <a:chExt cx="4363600" cy="3139600"/>
          </a:xfrm>
        </p:grpSpPr>
        <p:sp>
          <p:nvSpPr>
            <p:cNvPr id="15" name="Freeform 15"/>
            <p:cNvSpPr/>
            <p:nvPr/>
          </p:nvSpPr>
          <p:spPr>
            <a:xfrm>
              <a:off x="25400" y="25400"/>
              <a:ext cx="4312793" cy="3088894"/>
            </a:xfrm>
            <a:custGeom>
              <a:avLst/>
              <a:gdLst/>
              <a:ahLst/>
              <a:cxnLst/>
              <a:rect l="l" t="t" r="r" b="b"/>
              <a:pathLst>
                <a:path w="4312793" h="3088894">
                  <a:moveTo>
                    <a:pt x="0" y="514858"/>
                  </a:moveTo>
                  <a:cubicBezTo>
                    <a:pt x="0" y="230505"/>
                    <a:pt x="231521" y="0"/>
                    <a:pt x="517144" y="0"/>
                  </a:cubicBezTo>
                  <a:lnTo>
                    <a:pt x="3795649" y="0"/>
                  </a:lnTo>
                  <a:cubicBezTo>
                    <a:pt x="4081272" y="0"/>
                    <a:pt x="4312793" y="230505"/>
                    <a:pt x="4312793" y="514858"/>
                  </a:cubicBezTo>
                  <a:lnTo>
                    <a:pt x="4312793" y="2574036"/>
                  </a:lnTo>
                  <a:cubicBezTo>
                    <a:pt x="4312793" y="2858389"/>
                    <a:pt x="4081272" y="3088894"/>
                    <a:pt x="3795649" y="3088894"/>
                  </a:cubicBezTo>
                  <a:lnTo>
                    <a:pt x="517144" y="3088894"/>
                  </a:lnTo>
                  <a:cubicBezTo>
                    <a:pt x="231521" y="3088767"/>
                    <a:pt x="0" y="2858262"/>
                    <a:pt x="0" y="2574036"/>
                  </a:cubicBezTo>
                  <a:close/>
                </a:path>
              </a:pathLst>
            </a:custGeom>
            <a:solidFill>
              <a:srgbClr val="FFC000"/>
            </a:solidFill>
          </p:spPr>
        </p:sp>
        <p:sp>
          <p:nvSpPr>
            <p:cNvPr id="16" name="Freeform 16"/>
            <p:cNvSpPr/>
            <p:nvPr/>
          </p:nvSpPr>
          <p:spPr>
            <a:xfrm>
              <a:off x="0" y="0"/>
              <a:ext cx="4363593" cy="3139694"/>
            </a:xfrm>
            <a:custGeom>
              <a:avLst/>
              <a:gdLst/>
              <a:ahLst/>
              <a:cxnLst/>
              <a:rect l="l" t="t" r="r" b="b"/>
              <a:pathLst>
                <a:path w="4363593" h="3139694">
                  <a:moveTo>
                    <a:pt x="0" y="540258"/>
                  </a:moveTo>
                  <a:cubicBezTo>
                    <a:pt x="0" y="241808"/>
                    <a:pt x="243078" y="0"/>
                    <a:pt x="542544" y="0"/>
                  </a:cubicBezTo>
                  <a:lnTo>
                    <a:pt x="3821049" y="0"/>
                  </a:lnTo>
                  <a:lnTo>
                    <a:pt x="3821049" y="25400"/>
                  </a:lnTo>
                  <a:lnTo>
                    <a:pt x="3821049" y="0"/>
                  </a:lnTo>
                  <a:cubicBezTo>
                    <a:pt x="4120642" y="0"/>
                    <a:pt x="4363593" y="241808"/>
                    <a:pt x="4363593" y="540258"/>
                  </a:cubicBezTo>
                  <a:lnTo>
                    <a:pt x="4338193" y="540258"/>
                  </a:lnTo>
                  <a:lnTo>
                    <a:pt x="4363593" y="540258"/>
                  </a:lnTo>
                  <a:lnTo>
                    <a:pt x="4363593" y="2599436"/>
                  </a:lnTo>
                  <a:lnTo>
                    <a:pt x="4338193" y="2599436"/>
                  </a:lnTo>
                  <a:lnTo>
                    <a:pt x="4363593" y="2599436"/>
                  </a:lnTo>
                  <a:cubicBezTo>
                    <a:pt x="4363593" y="2897886"/>
                    <a:pt x="4120515" y="3139694"/>
                    <a:pt x="3821049" y="3139694"/>
                  </a:cubicBezTo>
                  <a:lnTo>
                    <a:pt x="3821049" y="3114294"/>
                  </a:lnTo>
                  <a:lnTo>
                    <a:pt x="3821049" y="3139694"/>
                  </a:lnTo>
                  <a:lnTo>
                    <a:pt x="542544" y="3139694"/>
                  </a:lnTo>
                  <a:lnTo>
                    <a:pt x="542544" y="3114294"/>
                  </a:lnTo>
                  <a:lnTo>
                    <a:pt x="542544" y="3139694"/>
                  </a:lnTo>
                  <a:cubicBezTo>
                    <a:pt x="243078" y="3139567"/>
                    <a:pt x="0" y="2897886"/>
                    <a:pt x="0" y="2599436"/>
                  </a:cubicBezTo>
                  <a:lnTo>
                    <a:pt x="0" y="540258"/>
                  </a:lnTo>
                  <a:lnTo>
                    <a:pt x="25400" y="540258"/>
                  </a:lnTo>
                  <a:lnTo>
                    <a:pt x="0" y="540258"/>
                  </a:lnTo>
                  <a:moveTo>
                    <a:pt x="50800" y="540258"/>
                  </a:moveTo>
                  <a:lnTo>
                    <a:pt x="50800" y="2599436"/>
                  </a:lnTo>
                  <a:lnTo>
                    <a:pt x="25400" y="2599436"/>
                  </a:lnTo>
                  <a:lnTo>
                    <a:pt x="50800" y="2599436"/>
                  </a:lnTo>
                  <a:cubicBezTo>
                    <a:pt x="50800" y="2869565"/>
                    <a:pt x="270891" y="3088894"/>
                    <a:pt x="542544" y="3088894"/>
                  </a:cubicBezTo>
                  <a:lnTo>
                    <a:pt x="3821049" y="3088894"/>
                  </a:lnTo>
                  <a:cubicBezTo>
                    <a:pt x="4092702" y="3088894"/>
                    <a:pt x="4312793" y="2869692"/>
                    <a:pt x="4312793" y="2599436"/>
                  </a:cubicBezTo>
                  <a:lnTo>
                    <a:pt x="4312793" y="540258"/>
                  </a:lnTo>
                  <a:cubicBezTo>
                    <a:pt x="4312793" y="270002"/>
                    <a:pt x="4092702" y="50800"/>
                    <a:pt x="3821049" y="50800"/>
                  </a:cubicBezTo>
                  <a:lnTo>
                    <a:pt x="542544" y="50800"/>
                  </a:lnTo>
                  <a:lnTo>
                    <a:pt x="542544" y="25400"/>
                  </a:lnTo>
                  <a:lnTo>
                    <a:pt x="542544" y="50800"/>
                  </a:lnTo>
                  <a:cubicBezTo>
                    <a:pt x="270891" y="50800"/>
                    <a:pt x="50800" y="270002"/>
                    <a:pt x="50800" y="540258"/>
                  </a:cubicBezTo>
                  <a:close/>
                </a:path>
              </a:pathLst>
            </a:custGeom>
            <a:solidFill>
              <a:srgbClr val="9D8F97"/>
            </a:solidFill>
          </p:spPr>
        </p:sp>
        <p:sp>
          <p:nvSpPr>
            <p:cNvPr id="17" name="TextBox 17"/>
            <p:cNvSpPr txBox="1"/>
            <p:nvPr/>
          </p:nvSpPr>
          <p:spPr>
            <a:xfrm>
              <a:off x="0" y="-9525"/>
              <a:ext cx="4363600" cy="3149125"/>
            </a:xfrm>
            <a:prstGeom prst="rect">
              <a:avLst/>
            </a:prstGeom>
          </p:spPr>
          <p:txBody>
            <a:bodyPr lIns="50800" tIns="50800" rIns="50800" bIns="50800" rtlCol="0" anchor="ctr"/>
            <a:lstStyle/>
            <a:p>
              <a:pPr algn="ctr">
                <a:lnSpc>
                  <a:spcPts val="2879"/>
                </a:lnSpc>
              </a:pPr>
              <a:r>
                <a:rPr lang="en-US" sz="2400">
                  <a:solidFill>
                    <a:srgbClr val="FFFFFF"/>
                  </a:solidFill>
                  <a:latin typeface="Garamond Bold"/>
                </a:rPr>
                <a:t>On request or by invitation, bespoke, central team or externally commissioned support</a:t>
              </a:r>
            </a:p>
          </p:txBody>
        </p:sp>
      </p:grpSp>
      <p:grpSp>
        <p:nvGrpSpPr>
          <p:cNvPr id="18" name="Group 18"/>
          <p:cNvGrpSpPr/>
          <p:nvPr/>
        </p:nvGrpSpPr>
        <p:grpSpPr>
          <a:xfrm>
            <a:off x="7479686" y="4095750"/>
            <a:ext cx="3272700" cy="2354700"/>
            <a:chOff x="0" y="0"/>
            <a:chExt cx="4363600" cy="3139600"/>
          </a:xfrm>
        </p:grpSpPr>
        <p:sp>
          <p:nvSpPr>
            <p:cNvPr id="19" name="Freeform 19"/>
            <p:cNvSpPr/>
            <p:nvPr/>
          </p:nvSpPr>
          <p:spPr>
            <a:xfrm>
              <a:off x="25400" y="25400"/>
              <a:ext cx="4312793" cy="3088894"/>
            </a:xfrm>
            <a:custGeom>
              <a:avLst/>
              <a:gdLst/>
              <a:ahLst/>
              <a:cxnLst/>
              <a:rect l="l" t="t" r="r" b="b"/>
              <a:pathLst>
                <a:path w="4312793" h="3088894">
                  <a:moveTo>
                    <a:pt x="0" y="514858"/>
                  </a:moveTo>
                  <a:cubicBezTo>
                    <a:pt x="0" y="230505"/>
                    <a:pt x="231521" y="0"/>
                    <a:pt x="517144" y="0"/>
                  </a:cubicBezTo>
                  <a:lnTo>
                    <a:pt x="3795649" y="0"/>
                  </a:lnTo>
                  <a:cubicBezTo>
                    <a:pt x="4081272" y="0"/>
                    <a:pt x="4312793" y="230505"/>
                    <a:pt x="4312793" y="514858"/>
                  </a:cubicBezTo>
                  <a:lnTo>
                    <a:pt x="4312793" y="2574036"/>
                  </a:lnTo>
                  <a:cubicBezTo>
                    <a:pt x="4312793" y="2858389"/>
                    <a:pt x="4081272" y="3088894"/>
                    <a:pt x="3795649" y="3088894"/>
                  </a:cubicBezTo>
                  <a:lnTo>
                    <a:pt x="517144" y="3088894"/>
                  </a:lnTo>
                  <a:cubicBezTo>
                    <a:pt x="231521" y="3088767"/>
                    <a:pt x="0" y="2858262"/>
                    <a:pt x="0" y="2574036"/>
                  </a:cubicBezTo>
                  <a:close/>
                </a:path>
              </a:pathLst>
            </a:custGeom>
            <a:solidFill>
              <a:srgbClr val="FFC000"/>
            </a:solidFill>
          </p:spPr>
        </p:sp>
        <p:sp>
          <p:nvSpPr>
            <p:cNvPr id="20" name="Freeform 20"/>
            <p:cNvSpPr/>
            <p:nvPr/>
          </p:nvSpPr>
          <p:spPr>
            <a:xfrm>
              <a:off x="0" y="0"/>
              <a:ext cx="4363593" cy="3139694"/>
            </a:xfrm>
            <a:custGeom>
              <a:avLst/>
              <a:gdLst/>
              <a:ahLst/>
              <a:cxnLst/>
              <a:rect l="l" t="t" r="r" b="b"/>
              <a:pathLst>
                <a:path w="4363593" h="3139694">
                  <a:moveTo>
                    <a:pt x="0" y="540258"/>
                  </a:moveTo>
                  <a:cubicBezTo>
                    <a:pt x="0" y="241808"/>
                    <a:pt x="243078" y="0"/>
                    <a:pt x="542544" y="0"/>
                  </a:cubicBezTo>
                  <a:lnTo>
                    <a:pt x="3821049" y="0"/>
                  </a:lnTo>
                  <a:lnTo>
                    <a:pt x="3821049" y="25400"/>
                  </a:lnTo>
                  <a:lnTo>
                    <a:pt x="3821049" y="0"/>
                  </a:lnTo>
                  <a:cubicBezTo>
                    <a:pt x="4120642" y="0"/>
                    <a:pt x="4363593" y="241808"/>
                    <a:pt x="4363593" y="540258"/>
                  </a:cubicBezTo>
                  <a:lnTo>
                    <a:pt x="4338193" y="540258"/>
                  </a:lnTo>
                  <a:lnTo>
                    <a:pt x="4363593" y="540258"/>
                  </a:lnTo>
                  <a:lnTo>
                    <a:pt x="4363593" y="2599436"/>
                  </a:lnTo>
                  <a:lnTo>
                    <a:pt x="4338193" y="2599436"/>
                  </a:lnTo>
                  <a:lnTo>
                    <a:pt x="4363593" y="2599436"/>
                  </a:lnTo>
                  <a:cubicBezTo>
                    <a:pt x="4363593" y="2897886"/>
                    <a:pt x="4120515" y="3139694"/>
                    <a:pt x="3821049" y="3139694"/>
                  </a:cubicBezTo>
                  <a:lnTo>
                    <a:pt x="3821049" y="3114294"/>
                  </a:lnTo>
                  <a:lnTo>
                    <a:pt x="3821049" y="3139694"/>
                  </a:lnTo>
                  <a:lnTo>
                    <a:pt x="542544" y="3139694"/>
                  </a:lnTo>
                  <a:lnTo>
                    <a:pt x="542544" y="3114294"/>
                  </a:lnTo>
                  <a:lnTo>
                    <a:pt x="542544" y="3139694"/>
                  </a:lnTo>
                  <a:cubicBezTo>
                    <a:pt x="243078" y="3139567"/>
                    <a:pt x="0" y="2897886"/>
                    <a:pt x="0" y="2599436"/>
                  </a:cubicBezTo>
                  <a:lnTo>
                    <a:pt x="0" y="540258"/>
                  </a:lnTo>
                  <a:lnTo>
                    <a:pt x="25400" y="540258"/>
                  </a:lnTo>
                  <a:lnTo>
                    <a:pt x="0" y="540258"/>
                  </a:lnTo>
                  <a:moveTo>
                    <a:pt x="50800" y="540258"/>
                  </a:moveTo>
                  <a:lnTo>
                    <a:pt x="50800" y="2599436"/>
                  </a:lnTo>
                  <a:lnTo>
                    <a:pt x="25400" y="2599436"/>
                  </a:lnTo>
                  <a:lnTo>
                    <a:pt x="50800" y="2599436"/>
                  </a:lnTo>
                  <a:cubicBezTo>
                    <a:pt x="50800" y="2869565"/>
                    <a:pt x="270891" y="3088894"/>
                    <a:pt x="542544" y="3088894"/>
                  </a:cubicBezTo>
                  <a:lnTo>
                    <a:pt x="3821049" y="3088894"/>
                  </a:lnTo>
                  <a:cubicBezTo>
                    <a:pt x="4092702" y="3088894"/>
                    <a:pt x="4312793" y="2869692"/>
                    <a:pt x="4312793" y="2599436"/>
                  </a:cubicBezTo>
                  <a:lnTo>
                    <a:pt x="4312793" y="540258"/>
                  </a:lnTo>
                  <a:cubicBezTo>
                    <a:pt x="4312793" y="270002"/>
                    <a:pt x="4092702" y="50800"/>
                    <a:pt x="3821049" y="50800"/>
                  </a:cubicBezTo>
                  <a:lnTo>
                    <a:pt x="542544" y="50800"/>
                  </a:lnTo>
                  <a:lnTo>
                    <a:pt x="542544" y="25400"/>
                  </a:lnTo>
                  <a:lnTo>
                    <a:pt x="542544" y="50800"/>
                  </a:lnTo>
                  <a:cubicBezTo>
                    <a:pt x="270891" y="50800"/>
                    <a:pt x="50800" y="270002"/>
                    <a:pt x="50800" y="540258"/>
                  </a:cubicBezTo>
                  <a:close/>
                </a:path>
              </a:pathLst>
            </a:custGeom>
            <a:solidFill>
              <a:srgbClr val="9D8F97"/>
            </a:solidFill>
          </p:spPr>
        </p:sp>
        <p:sp>
          <p:nvSpPr>
            <p:cNvPr id="21" name="TextBox 21"/>
            <p:cNvSpPr txBox="1"/>
            <p:nvPr/>
          </p:nvSpPr>
          <p:spPr>
            <a:xfrm>
              <a:off x="0" y="-19050"/>
              <a:ext cx="4363600" cy="31586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Lead Learners and Specialists</a:t>
              </a:r>
            </a:p>
          </p:txBody>
        </p:sp>
      </p:grpSp>
      <p:sp>
        <p:nvSpPr>
          <p:cNvPr id="22" name="TextBox 22"/>
          <p:cNvSpPr txBox="1"/>
          <p:nvPr/>
        </p:nvSpPr>
        <p:spPr>
          <a:xfrm>
            <a:off x="406956" y="376770"/>
            <a:ext cx="15453500" cy="795247"/>
          </a:xfrm>
          <a:prstGeom prst="rect">
            <a:avLst/>
          </a:prstGeom>
        </p:spPr>
        <p:txBody>
          <a:bodyPr lIns="0" tIns="0" rIns="0" bIns="0" rtlCol="0" anchor="t">
            <a:spAutoFit/>
          </a:bodyPr>
          <a:lstStyle/>
          <a:p>
            <a:pPr algn="l">
              <a:lnSpc>
                <a:spcPts val="5759"/>
              </a:lnSpc>
            </a:pPr>
            <a:r>
              <a:rPr lang="en-US" sz="4800">
                <a:solidFill>
                  <a:srgbClr val="FFC000"/>
                </a:solidFill>
                <a:latin typeface="Garamond Bold"/>
              </a:rPr>
              <a:t>Be delivered by practitioners who are continually learning</a:t>
            </a:r>
          </a:p>
        </p:txBody>
      </p:sp>
      <p:grpSp>
        <p:nvGrpSpPr>
          <p:cNvPr id="23" name="Group 23"/>
          <p:cNvGrpSpPr/>
          <p:nvPr/>
        </p:nvGrpSpPr>
        <p:grpSpPr>
          <a:xfrm>
            <a:off x="10981098" y="1575746"/>
            <a:ext cx="3272700" cy="2354700"/>
            <a:chOff x="0" y="0"/>
            <a:chExt cx="4363600" cy="3139600"/>
          </a:xfrm>
        </p:grpSpPr>
        <p:sp>
          <p:nvSpPr>
            <p:cNvPr id="24" name="Freeform 24"/>
            <p:cNvSpPr/>
            <p:nvPr/>
          </p:nvSpPr>
          <p:spPr>
            <a:xfrm>
              <a:off x="25400" y="25400"/>
              <a:ext cx="4312793" cy="3088894"/>
            </a:xfrm>
            <a:custGeom>
              <a:avLst/>
              <a:gdLst/>
              <a:ahLst/>
              <a:cxnLst/>
              <a:rect l="l" t="t" r="r" b="b"/>
              <a:pathLst>
                <a:path w="4312793" h="3088894">
                  <a:moveTo>
                    <a:pt x="0" y="514858"/>
                  </a:moveTo>
                  <a:cubicBezTo>
                    <a:pt x="0" y="230505"/>
                    <a:pt x="231521" y="0"/>
                    <a:pt x="517144" y="0"/>
                  </a:cubicBezTo>
                  <a:lnTo>
                    <a:pt x="3795649" y="0"/>
                  </a:lnTo>
                  <a:cubicBezTo>
                    <a:pt x="4081272" y="0"/>
                    <a:pt x="4312793" y="230505"/>
                    <a:pt x="4312793" y="514858"/>
                  </a:cubicBezTo>
                  <a:lnTo>
                    <a:pt x="4312793" y="2574036"/>
                  </a:lnTo>
                  <a:cubicBezTo>
                    <a:pt x="4312793" y="2858389"/>
                    <a:pt x="4081272" y="3088894"/>
                    <a:pt x="3795649" y="3088894"/>
                  </a:cubicBezTo>
                  <a:lnTo>
                    <a:pt x="517144" y="3088894"/>
                  </a:lnTo>
                  <a:cubicBezTo>
                    <a:pt x="231521" y="3088767"/>
                    <a:pt x="0" y="2858262"/>
                    <a:pt x="0" y="2574036"/>
                  </a:cubicBezTo>
                  <a:close/>
                </a:path>
              </a:pathLst>
            </a:custGeom>
            <a:solidFill>
              <a:srgbClr val="FFC000"/>
            </a:solidFill>
          </p:spPr>
        </p:sp>
        <p:sp>
          <p:nvSpPr>
            <p:cNvPr id="25" name="Freeform 25"/>
            <p:cNvSpPr/>
            <p:nvPr/>
          </p:nvSpPr>
          <p:spPr>
            <a:xfrm>
              <a:off x="0" y="0"/>
              <a:ext cx="4363593" cy="3139694"/>
            </a:xfrm>
            <a:custGeom>
              <a:avLst/>
              <a:gdLst/>
              <a:ahLst/>
              <a:cxnLst/>
              <a:rect l="l" t="t" r="r" b="b"/>
              <a:pathLst>
                <a:path w="4363593" h="3139694">
                  <a:moveTo>
                    <a:pt x="0" y="540258"/>
                  </a:moveTo>
                  <a:cubicBezTo>
                    <a:pt x="0" y="241808"/>
                    <a:pt x="243078" y="0"/>
                    <a:pt x="542544" y="0"/>
                  </a:cubicBezTo>
                  <a:lnTo>
                    <a:pt x="3821049" y="0"/>
                  </a:lnTo>
                  <a:lnTo>
                    <a:pt x="3821049" y="25400"/>
                  </a:lnTo>
                  <a:lnTo>
                    <a:pt x="3821049" y="0"/>
                  </a:lnTo>
                  <a:cubicBezTo>
                    <a:pt x="4120642" y="0"/>
                    <a:pt x="4363593" y="241808"/>
                    <a:pt x="4363593" y="540258"/>
                  </a:cubicBezTo>
                  <a:lnTo>
                    <a:pt x="4338193" y="540258"/>
                  </a:lnTo>
                  <a:lnTo>
                    <a:pt x="4363593" y="540258"/>
                  </a:lnTo>
                  <a:lnTo>
                    <a:pt x="4363593" y="2599436"/>
                  </a:lnTo>
                  <a:lnTo>
                    <a:pt x="4338193" y="2599436"/>
                  </a:lnTo>
                  <a:lnTo>
                    <a:pt x="4363593" y="2599436"/>
                  </a:lnTo>
                  <a:cubicBezTo>
                    <a:pt x="4363593" y="2897886"/>
                    <a:pt x="4120515" y="3139694"/>
                    <a:pt x="3821049" y="3139694"/>
                  </a:cubicBezTo>
                  <a:lnTo>
                    <a:pt x="3821049" y="3114294"/>
                  </a:lnTo>
                  <a:lnTo>
                    <a:pt x="3821049" y="3139694"/>
                  </a:lnTo>
                  <a:lnTo>
                    <a:pt x="542544" y="3139694"/>
                  </a:lnTo>
                  <a:lnTo>
                    <a:pt x="542544" y="3114294"/>
                  </a:lnTo>
                  <a:lnTo>
                    <a:pt x="542544" y="3139694"/>
                  </a:lnTo>
                  <a:cubicBezTo>
                    <a:pt x="243078" y="3139567"/>
                    <a:pt x="0" y="2897886"/>
                    <a:pt x="0" y="2599436"/>
                  </a:cubicBezTo>
                  <a:lnTo>
                    <a:pt x="0" y="540258"/>
                  </a:lnTo>
                  <a:lnTo>
                    <a:pt x="25400" y="540258"/>
                  </a:lnTo>
                  <a:lnTo>
                    <a:pt x="0" y="540258"/>
                  </a:lnTo>
                  <a:moveTo>
                    <a:pt x="50800" y="540258"/>
                  </a:moveTo>
                  <a:lnTo>
                    <a:pt x="50800" y="2599436"/>
                  </a:lnTo>
                  <a:lnTo>
                    <a:pt x="25400" y="2599436"/>
                  </a:lnTo>
                  <a:lnTo>
                    <a:pt x="50800" y="2599436"/>
                  </a:lnTo>
                  <a:cubicBezTo>
                    <a:pt x="50800" y="2869565"/>
                    <a:pt x="270891" y="3088894"/>
                    <a:pt x="542544" y="3088894"/>
                  </a:cubicBezTo>
                  <a:lnTo>
                    <a:pt x="3821049" y="3088894"/>
                  </a:lnTo>
                  <a:cubicBezTo>
                    <a:pt x="4092702" y="3088894"/>
                    <a:pt x="4312793" y="2869692"/>
                    <a:pt x="4312793" y="2599436"/>
                  </a:cubicBezTo>
                  <a:lnTo>
                    <a:pt x="4312793" y="540258"/>
                  </a:lnTo>
                  <a:cubicBezTo>
                    <a:pt x="4312793" y="270002"/>
                    <a:pt x="4092702" y="50800"/>
                    <a:pt x="3821049" y="50800"/>
                  </a:cubicBezTo>
                  <a:lnTo>
                    <a:pt x="542544" y="50800"/>
                  </a:lnTo>
                  <a:lnTo>
                    <a:pt x="542544" y="25400"/>
                  </a:lnTo>
                  <a:lnTo>
                    <a:pt x="542544" y="50800"/>
                  </a:lnTo>
                  <a:cubicBezTo>
                    <a:pt x="270891" y="50800"/>
                    <a:pt x="50800" y="270002"/>
                    <a:pt x="50800" y="540258"/>
                  </a:cubicBezTo>
                  <a:close/>
                </a:path>
              </a:pathLst>
            </a:custGeom>
            <a:solidFill>
              <a:srgbClr val="9D8F97"/>
            </a:solidFill>
          </p:spPr>
        </p:sp>
        <p:sp>
          <p:nvSpPr>
            <p:cNvPr id="26" name="TextBox 26"/>
            <p:cNvSpPr txBox="1"/>
            <p:nvPr/>
          </p:nvSpPr>
          <p:spPr>
            <a:xfrm>
              <a:off x="0" y="-19050"/>
              <a:ext cx="4363600" cy="31586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Practitioner Hubs &amp; Centres of Excellence</a:t>
              </a:r>
            </a:p>
          </p:txBody>
        </p:sp>
      </p:grpSp>
      <p:grpSp>
        <p:nvGrpSpPr>
          <p:cNvPr id="27" name="Group 27"/>
          <p:cNvGrpSpPr/>
          <p:nvPr/>
        </p:nvGrpSpPr>
        <p:grpSpPr>
          <a:xfrm>
            <a:off x="3947012" y="4102640"/>
            <a:ext cx="3272700" cy="2354700"/>
            <a:chOff x="0" y="0"/>
            <a:chExt cx="4363600" cy="3139600"/>
          </a:xfrm>
        </p:grpSpPr>
        <p:sp>
          <p:nvSpPr>
            <p:cNvPr id="28" name="Freeform 28"/>
            <p:cNvSpPr/>
            <p:nvPr/>
          </p:nvSpPr>
          <p:spPr>
            <a:xfrm>
              <a:off x="25400" y="25400"/>
              <a:ext cx="4312793" cy="3088894"/>
            </a:xfrm>
            <a:custGeom>
              <a:avLst/>
              <a:gdLst/>
              <a:ahLst/>
              <a:cxnLst/>
              <a:rect l="l" t="t" r="r" b="b"/>
              <a:pathLst>
                <a:path w="4312793" h="3088894">
                  <a:moveTo>
                    <a:pt x="0" y="514858"/>
                  </a:moveTo>
                  <a:cubicBezTo>
                    <a:pt x="0" y="230505"/>
                    <a:pt x="231521" y="0"/>
                    <a:pt x="517144" y="0"/>
                  </a:cubicBezTo>
                  <a:lnTo>
                    <a:pt x="3795649" y="0"/>
                  </a:lnTo>
                  <a:cubicBezTo>
                    <a:pt x="4081272" y="0"/>
                    <a:pt x="4312793" y="230505"/>
                    <a:pt x="4312793" y="514858"/>
                  </a:cubicBezTo>
                  <a:lnTo>
                    <a:pt x="4312793" y="2574036"/>
                  </a:lnTo>
                  <a:cubicBezTo>
                    <a:pt x="4312793" y="2858389"/>
                    <a:pt x="4081272" y="3088894"/>
                    <a:pt x="3795649" y="3088894"/>
                  </a:cubicBezTo>
                  <a:lnTo>
                    <a:pt x="517144" y="3088894"/>
                  </a:lnTo>
                  <a:cubicBezTo>
                    <a:pt x="231521" y="3088767"/>
                    <a:pt x="0" y="2858262"/>
                    <a:pt x="0" y="2574036"/>
                  </a:cubicBezTo>
                  <a:close/>
                </a:path>
              </a:pathLst>
            </a:custGeom>
            <a:solidFill>
              <a:srgbClr val="FFC000"/>
            </a:solidFill>
          </p:spPr>
        </p:sp>
        <p:sp>
          <p:nvSpPr>
            <p:cNvPr id="29" name="Freeform 29"/>
            <p:cNvSpPr/>
            <p:nvPr/>
          </p:nvSpPr>
          <p:spPr>
            <a:xfrm>
              <a:off x="0" y="0"/>
              <a:ext cx="4363593" cy="3139694"/>
            </a:xfrm>
            <a:custGeom>
              <a:avLst/>
              <a:gdLst/>
              <a:ahLst/>
              <a:cxnLst/>
              <a:rect l="l" t="t" r="r" b="b"/>
              <a:pathLst>
                <a:path w="4363593" h="3139694">
                  <a:moveTo>
                    <a:pt x="0" y="540258"/>
                  </a:moveTo>
                  <a:cubicBezTo>
                    <a:pt x="0" y="241808"/>
                    <a:pt x="243078" y="0"/>
                    <a:pt x="542544" y="0"/>
                  </a:cubicBezTo>
                  <a:lnTo>
                    <a:pt x="3821049" y="0"/>
                  </a:lnTo>
                  <a:lnTo>
                    <a:pt x="3821049" y="25400"/>
                  </a:lnTo>
                  <a:lnTo>
                    <a:pt x="3821049" y="0"/>
                  </a:lnTo>
                  <a:cubicBezTo>
                    <a:pt x="4120642" y="0"/>
                    <a:pt x="4363593" y="241808"/>
                    <a:pt x="4363593" y="540258"/>
                  </a:cubicBezTo>
                  <a:lnTo>
                    <a:pt x="4338193" y="540258"/>
                  </a:lnTo>
                  <a:lnTo>
                    <a:pt x="4363593" y="540258"/>
                  </a:lnTo>
                  <a:lnTo>
                    <a:pt x="4363593" y="2599436"/>
                  </a:lnTo>
                  <a:lnTo>
                    <a:pt x="4338193" y="2599436"/>
                  </a:lnTo>
                  <a:lnTo>
                    <a:pt x="4363593" y="2599436"/>
                  </a:lnTo>
                  <a:cubicBezTo>
                    <a:pt x="4363593" y="2897886"/>
                    <a:pt x="4120515" y="3139694"/>
                    <a:pt x="3821049" y="3139694"/>
                  </a:cubicBezTo>
                  <a:lnTo>
                    <a:pt x="3821049" y="3114294"/>
                  </a:lnTo>
                  <a:lnTo>
                    <a:pt x="3821049" y="3139694"/>
                  </a:lnTo>
                  <a:lnTo>
                    <a:pt x="542544" y="3139694"/>
                  </a:lnTo>
                  <a:lnTo>
                    <a:pt x="542544" y="3114294"/>
                  </a:lnTo>
                  <a:lnTo>
                    <a:pt x="542544" y="3139694"/>
                  </a:lnTo>
                  <a:cubicBezTo>
                    <a:pt x="243078" y="3139567"/>
                    <a:pt x="0" y="2897886"/>
                    <a:pt x="0" y="2599436"/>
                  </a:cubicBezTo>
                  <a:lnTo>
                    <a:pt x="0" y="540258"/>
                  </a:lnTo>
                  <a:lnTo>
                    <a:pt x="25400" y="540258"/>
                  </a:lnTo>
                  <a:lnTo>
                    <a:pt x="0" y="540258"/>
                  </a:lnTo>
                  <a:moveTo>
                    <a:pt x="50800" y="540258"/>
                  </a:moveTo>
                  <a:lnTo>
                    <a:pt x="50800" y="2599436"/>
                  </a:lnTo>
                  <a:lnTo>
                    <a:pt x="25400" y="2599436"/>
                  </a:lnTo>
                  <a:lnTo>
                    <a:pt x="50800" y="2599436"/>
                  </a:lnTo>
                  <a:cubicBezTo>
                    <a:pt x="50800" y="2869565"/>
                    <a:pt x="270891" y="3088894"/>
                    <a:pt x="542544" y="3088894"/>
                  </a:cubicBezTo>
                  <a:lnTo>
                    <a:pt x="3821049" y="3088894"/>
                  </a:lnTo>
                  <a:cubicBezTo>
                    <a:pt x="4092702" y="3088894"/>
                    <a:pt x="4312793" y="2869692"/>
                    <a:pt x="4312793" y="2599436"/>
                  </a:cubicBezTo>
                  <a:lnTo>
                    <a:pt x="4312793" y="540258"/>
                  </a:lnTo>
                  <a:cubicBezTo>
                    <a:pt x="4312793" y="270002"/>
                    <a:pt x="4092702" y="50800"/>
                    <a:pt x="3821049" y="50800"/>
                  </a:cubicBezTo>
                  <a:lnTo>
                    <a:pt x="542544" y="50800"/>
                  </a:lnTo>
                  <a:lnTo>
                    <a:pt x="542544" y="25400"/>
                  </a:lnTo>
                  <a:lnTo>
                    <a:pt x="542544" y="50800"/>
                  </a:lnTo>
                  <a:cubicBezTo>
                    <a:pt x="270891" y="50800"/>
                    <a:pt x="50800" y="270002"/>
                    <a:pt x="50800" y="540258"/>
                  </a:cubicBezTo>
                  <a:close/>
                </a:path>
              </a:pathLst>
            </a:custGeom>
            <a:solidFill>
              <a:srgbClr val="9D8F97"/>
            </a:solidFill>
          </p:spPr>
        </p:sp>
        <p:sp>
          <p:nvSpPr>
            <p:cNvPr id="30" name="TextBox 30"/>
            <p:cNvSpPr txBox="1"/>
            <p:nvPr/>
          </p:nvSpPr>
          <p:spPr>
            <a:xfrm>
              <a:off x="0" y="-19050"/>
              <a:ext cx="4363600" cy="31586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Professional Learning Networks </a:t>
              </a:r>
            </a:p>
          </p:txBody>
        </p:sp>
      </p:grpSp>
      <p:grpSp>
        <p:nvGrpSpPr>
          <p:cNvPr id="31" name="Group 31"/>
          <p:cNvGrpSpPr/>
          <p:nvPr/>
        </p:nvGrpSpPr>
        <p:grpSpPr>
          <a:xfrm>
            <a:off x="3947012" y="1575746"/>
            <a:ext cx="3272700" cy="2354700"/>
            <a:chOff x="0" y="0"/>
            <a:chExt cx="4363600" cy="3139600"/>
          </a:xfrm>
        </p:grpSpPr>
        <p:sp>
          <p:nvSpPr>
            <p:cNvPr id="32" name="Freeform 32"/>
            <p:cNvSpPr/>
            <p:nvPr/>
          </p:nvSpPr>
          <p:spPr>
            <a:xfrm>
              <a:off x="25400" y="25400"/>
              <a:ext cx="4312793" cy="3088894"/>
            </a:xfrm>
            <a:custGeom>
              <a:avLst/>
              <a:gdLst/>
              <a:ahLst/>
              <a:cxnLst/>
              <a:rect l="l" t="t" r="r" b="b"/>
              <a:pathLst>
                <a:path w="4312793" h="3088894">
                  <a:moveTo>
                    <a:pt x="0" y="514858"/>
                  </a:moveTo>
                  <a:cubicBezTo>
                    <a:pt x="0" y="230505"/>
                    <a:pt x="231521" y="0"/>
                    <a:pt x="517144" y="0"/>
                  </a:cubicBezTo>
                  <a:lnTo>
                    <a:pt x="3795649" y="0"/>
                  </a:lnTo>
                  <a:cubicBezTo>
                    <a:pt x="4081272" y="0"/>
                    <a:pt x="4312793" y="230505"/>
                    <a:pt x="4312793" y="514858"/>
                  </a:cubicBezTo>
                  <a:lnTo>
                    <a:pt x="4312793" y="2574036"/>
                  </a:lnTo>
                  <a:cubicBezTo>
                    <a:pt x="4312793" y="2858389"/>
                    <a:pt x="4081272" y="3088894"/>
                    <a:pt x="3795649" y="3088894"/>
                  </a:cubicBezTo>
                  <a:lnTo>
                    <a:pt x="517144" y="3088894"/>
                  </a:lnTo>
                  <a:cubicBezTo>
                    <a:pt x="231521" y="3088767"/>
                    <a:pt x="0" y="2858262"/>
                    <a:pt x="0" y="2574036"/>
                  </a:cubicBezTo>
                  <a:close/>
                </a:path>
              </a:pathLst>
            </a:custGeom>
            <a:solidFill>
              <a:srgbClr val="FFC000"/>
            </a:solidFill>
          </p:spPr>
        </p:sp>
        <p:sp>
          <p:nvSpPr>
            <p:cNvPr id="33" name="Freeform 33"/>
            <p:cNvSpPr/>
            <p:nvPr/>
          </p:nvSpPr>
          <p:spPr>
            <a:xfrm>
              <a:off x="0" y="0"/>
              <a:ext cx="4363593" cy="3139694"/>
            </a:xfrm>
            <a:custGeom>
              <a:avLst/>
              <a:gdLst/>
              <a:ahLst/>
              <a:cxnLst/>
              <a:rect l="l" t="t" r="r" b="b"/>
              <a:pathLst>
                <a:path w="4363593" h="3139694">
                  <a:moveTo>
                    <a:pt x="0" y="540258"/>
                  </a:moveTo>
                  <a:cubicBezTo>
                    <a:pt x="0" y="241808"/>
                    <a:pt x="243078" y="0"/>
                    <a:pt x="542544" y="0"/>
                  </a:cubicBezTo>
                  <a:lnTo>
                    <a:pt x="3821049" y="0"/>
                  </a:lnTo>
                  <a:lnTo>
                    <a:pt x="3821049" y="25400"/>
                  </a:lnTo>
                  <a:lnTo>
                    <a:pt x="3821049" y="0"/>
                  </a:lnTo>
                  <a:cubicBezTo>
                    <a:pt x="4120642" y="0"/>
                    <a:pt x="4363593" y="241808"/>
                    <a:pt x="4363593" y="540258"/>
                  </a:cubicBezTo>
                  <a:lnTo>
                    <a:pt x="4338193" y="540258"/>
                  </a:lnTo>
                  <a:lnTo>
                    <a:pt x="4363593" y="540258"/>
                  </a:lnTo>
                  <a:lnTo>
                    <a:pt x="4363593" y="2599436"/>
                  </a:lnTo>
                  <a:lnTo>
                    <a:pt x="4338193" y="2599436"/>
                  </a:lnTo>
                  <a:lnTo>
                    <a:pt x="4363593" y="2599436"/>
                  </a:lnTo>
                  <a:cubicBezTo>
                    <a:pt x="4363593" y="2897886"/>
                    <a:pt x="4120515" y="3139694"/>
                    <a:pt x="3821049" y="3139694"/>
                  </a:cubicBezTo>
                  <a:lnTo>
                    <a:pt x="3821049" y="3114294"/>
                  </a:lnTo>
                  <a:lnTo>
                    <a:pt x="3821049" y="3139694"/>
                  </a:lnTo>
                  <a:lnTo>
                    <a:pt x="542544" y="3139694"/>
                  </a:lnTo>
                  <a:lnTo>
                    <a:pt x="542544" y="3114294"/>
                  </a:lnTo>
                  <a:lnTo>
                    <a:pt x="542544" y="3139694"/>
                  </a:lnTo>
                  <a:cubicBezTo>
                    <a:pt x="243078" y="3139567"/>
                    <a:pt x="0" y="2897886"/>
                    <a:pt x="0" y="2599436"/>
                  </a:cubicBezTo>
                  <a:lnTo>
                    <a:pt x="0" y="540258"/>
                  </a:lnTo>
                  <a:lnTo>
                    <a:pt x="25400" y="540258"/>
                  </a:lnTo>
                  <a:lnTo>
                    <a:pt x="0" y="540258"/>
                  </a:lnTo>
                  <a:moveTo>
                    <a:pt x="50800" y="540258"/>
                  </a:moveTo>
                  <a:lnTo>
                    <a:pt x="50800" y="2599436"/>
                  </a:lnTo>
                  <a:lnTo>
                    <a:pt x="25400" y="2599436"/>
                  </a:lnTo>
                  <a:lnTo>
                    <a:pt x="50800" y="2599436"/>
                  </a:lnTo>
                  <a:cubicBezTo>
                    <a:pt x="50800" y="2869565"/>
                    <a:pt x="270891" y="3088894"/>
                    <a:pt x="542544" y="3088894"/>
                  </a:cubicBezTo>
                  <a:lnTo>
                    <a:pt x="3821049" y="3088894"/>
                  </a:lnTo>
                  <a:cubicBezTo>
                    <a:pt x="4092702" y="3088894"/>
                    <a:pt x="4312793" y="2869692"/>
                    <a:pt x="4312793" y="2599436"/>
                  </a:cubicBezTo>
                  <a:lnTo>
                    <a:pt x="4312793" y="540258"/>
                  </a:lnTo>
                  <a:cubicBezTo>
                    <a:pt x="4312793" y="270002"/>
                    <a:pt x="4092702" y="50800"/>
                    <a:pt x="3821049" y="50800"/>
                  </a:cubicBezTo>
                  <a:lnTo>
                    <a:pt x="542544" y="50800"/>
                  </a:lnTo>
                  <a:lnTo>
                    <a:pt x="542544" y="25400"/>
                  </a:lnTo>
                  <a:lnTo>
                    <a:pt x="542544" y="50800"/>
                  </a:lnTo>
                  <a:cubicBezTo>
                    <a:pt x="270891" y="50800"/>
                    <a:pt x="50800" y="270002"/>
                    <a:pt x="50800" y="540258"/>
                  </a:cubicBezTo>
                  <a:close/>
                </a:path>
              </a:pathLst>
            </a:custGeom>
            <a:solidFill>
              <a:srgbClr val="9D8F97"/>
            </a:solidFill>
          </p:spPr>
        </p:sp>
        <p:sp>
          <p:nvSpPr>
            <p:cNvPr id="34" name="TextBox 34"/>
            <p:cNvSpPr txBox="1"/>
            <p:nvPr/>
          </p:nvSpPr>
          <p:spPr>
            <a:xfrm>
              <a:off x="0" y="-19050"/>
              <a:ext cx="4363600" cy="31586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Early Careers Teachers &amp; Mentors</a:t>
              </a:r>
            </a:p>
          </p:txBody>
        </p:sp>
      </p:grpSp>
      <p:grpSp>
        <p:nvGrpSpPr>
          <p:cNvPr id="35" name="Group 35"/>
          <p:cNvGrpSpPr/>
          <p:nvPr/>
        </p:nvGrpSpPr>
        <p:grpSpPr>
          <a:xfrm>
            <a:off x="416038" y="6637110"/>
            <a:ext cx="3272700" cy="2354700"/>
            <a:chOff x="0" y="0"/>
            <a:chExt cx="4363600" cy="3139600"/>
          </a:xfrm>
        </p:grpSpPr>
        <p:sp>
          <p:nvSpPr>
            <p:cNvPr id="36" name="Freeform 36"/>
            <p:cNvSpPr/>
            <p:nvPr/>
          </p:nvSpPr>
          <p:spPr>
            <a:xfrm>
              <a:off x="25400" y="25400"/>
              <a:ext cx="4312793" cy="3088894"/>
            </a:xfrm>
            <a:custGeom>
              <a:avLst/>
              <a:gdLst/>
              <a:ahLst/>
              <a:cxnLst/>
              <a:rect l="l" t="t" r="r" b="b"/>
              <a:pathLst>
                <a:path w="4312793" h="3088894">
                  <a:moveTo>
                    <a:pt x="0" y="514858"/>
                  </a:moveTo>
                  <a:cubicBezTo>
                    <a:pt x="0" y="230505"/>
                    <a:pt x="231521" y="0"/>
                    <a:pt x="517144" y="0"/>
                  </a:cubicBezTo>
                  <a:lnTo>
                    <a:pt x="3795649" y="0"/>
                  </a:lnTo>
                  <a:cubicBezTo>
                    <a:pt x="4081272" y="0"/>
                    <a:pt x="4312793" y="230505"/>
                    <a:pt x="4312793" y="514858"/>
                  </a:cubicBezTo>
                  <a:lnTo>
                    <a:pt x="4312793" y="2574036"/>
                  </a:lnTo>
                  <a:cubicBezTo>
                    <a:pt x="4312793" y="2858389"/>
                    <a:pt x="4081272" y="3088894"/>
                    <a:pt x="3795649" y="3088894"/>
                  </a:cubicBezTo>
                  <a:lnTo>
                    <a:pt x="517144" y="3088894"/>
                  </a:lnTo>
                  <a:cubicBezTo>
                    <a:pt x="231521" y="3088767"/>
                    <a:pt x="0" y="2858262"/>
                    <a:pt x="0" y="2574036"/>
                  </a:cubicBezTo>
                  <a:close/>
                </a:path>
              </a:pathLst>
            </a:custGeom>
            <a:solidFill>
              <a:srgbClr val="FFC000"/>
            </a:solidFill>
          </p:spPr>
        </p:sp>
        <p:sp>
          <p:nvSpPr>
            <p:cNvPr id="37" name="Freeform 37"/>
            <p:cNvSpPr/>
            <p:nvPr/>
          </p:nvSpPr>
          <p:spPr>
            <a:xfrm>
              <a:off x="0" y="0"/>
              <a:ext cx="4363593" cy="3139694"/>
            </a:xfrm>
            <a:custGeom>
              <a:avLst/>
              <a:gdLst/>
              <a:ahLst/>
              <a:cxnLst/>
              <a:rect l="l" t="t" r="r" b="b"/>
              <a:pathLst>
                <a:path w="4363593" h="3139694">
                  <a:moveTo>
                    <a:pt x="0" y="540258"/>
                  </a:moveTo>
                  <a:cubicBezTo>
                    <a:pt x="0" y="241808"/>
                    <a:pt x="243078" y="0"/>
                    <a:pt x="542544" y="0"/>
                  </a:cubicBezTo>
                  <a:lnTo>
                    <a:pt x="3821049" y="0"/>
                  </a:lnTo>
                  <a:lnTo>
                    <a:pt x="3821049" y="25400"/>
                  </a:lnTo>
                  <a:lnTo>
                    <a:pt x="3821049" y="0"/>
                  </a:lnTo>
                  <a:cubicBezTo>
                    <a:pt x="4120642" y="0"/>
                    <a:pt x="4363593" y="241808"/>
                    <a:pt x="4363593" y="540258"/>
                  </a:cubicBezTo>
                  <a:lnTo>
                    <a:pt x="4338193" y="540258"/>
                  </a:lnTo>
                  <a:lnTo>
                    <a:pt x="4363593" y="540258"/>
                  </a:lnTo>
                  <a:lnTo>
                    <a:pt x="4363593" y="2599436"/>
                  </a:lnTo>
                  <a:lnTo>
                    <a:pt x="4338193" y="2599436"/>
                  </a:lnTo>
                  <a:lnTo>
                    <a:pt x="4363593" y="2599436"/>
                  </a:lnTo>
                  <a:cubicBezTo>
                    <a:pt x="4363593" y="2897886"/>
                    <a:pt x="4120515" y="3139694"/>
                    <a:pt x="3821049" y="3139694"/>
                  </a:cubicBezTo>
                  <a:lnTo>
                    <a:pt x="3821049" y="3114294"/>
                  </a:lnTo>
                  <a:lnTo>
                    <a:pt x="3821049" y="3139694"/>
                  </a:lnTo>
                  <a:lnTo>
                    <a:pt x="542544" y="3139694"/>
                  </a:lnTo>
                  <a:lnTo>
                    <a:pt x="542544" y="3114294"/>
                  </a:lnTo>
                  <a:lnTo>
                    <a:pt x="542544" y="3139694"/>
                  </a:lnTo>
                  <a:cubicBezTo>
                    <a:pt x="243078" y="3139567"/>
                    <a:pt x="0" y="2897886"/>
                    <a:pt x="0" y="2599436"/>
                  </a:cubicBezTo>
                  <a:lnTo>
                    <a:pt x="0" y="540258"/>
                  </a:lnTo>
                  <a:lnTo>
                    <a:pt x="25400" y="540258"/>
                  </a:lnTo>
                  <a:lnTo>
                    <a:pt x="0" y="540258"/>
                  </a:lnTo>
                  <a:moveTo>
                    <a:pt x="50800" y="540258"/>
                  </a:moveTo>
                  <a:lnTo>
                    <a:pt x="50800" y="2599436"/>
                  </a:lnTo>
                  <a:lnTo>
                    <a:pt x="25400" y="2599436"/>
                  </a:lnTo>
                  <a:lnTo>
                    <a:pt x="50800" y="2599436"/>
                  </a:lnTo>
                  <a:cubicBezTo>
                    <a:pt x="50800" y="2869565"/>
                    <a:pt x="270891" y="3088894"/>
                    <a:pt x="542544" y="3088894"/>
                  </a:cubicBezTo>
                  <a:lnTo>
                    <a:pt x="3821049" y="3088894"/>
                  </a:lnTo>
                  <a:cubicBezTo>
                    <a:pt x="4092702" y="3088894"/>
                    <a:pt x="4312793" y="2869692"/>
                    <a:pt x="4312793" y="2599436"/>
                  </a:cubicBezTo>
                  <a:lnTo>
                    <a:pt x="4312793" y="540258"/>
                  </a:lnTo>
                  <a:cubicBezTo>
                    <a:pt x="4312793" y="270002"/>
                    <a:pt x="4092702" y="50800"/>
                    <a:pt x="3821049" y="50800"/>
                  </a:cubicBezTo>
                  <a:lnTo>
                    <a:pt x="542544" y="50800"/>
                  </a:lnTo>
                  <a:lnTo>
                    <a:pt x="542544" y="25400"/>
                  </a:lnTo>
                  <a:lnTo>
                    <a:pt x="542544" y="50800"/>
                  </a:lnTo>
                  <a:cubicBezTo>
                    <a:pt x="270891" y="50800"/>
                    <a:pt x="50800" y="270002"/>
                    <a:pt x="50800" y="540258"/>
                  </a:cubicBezTo>
                  <a:close/>
                </a:path>
              </a:pathLst>
            </a:custGeom>
            <a:solidFill>
              <a:srgbClr val="9D8F97"/>
            </a:solidFill>
          </p:spPr>
        </p:sp>
        <p:sp>
          <p:nvSpPr>
            <p:cNvPr id="38" name="TextBox 38"/>
            <p:cNvSpPr txBox="1"/>
            <p:nvPr/>
          </p:nvSpPr>
          <p:spPr>
            <a:xfrm>
              <a:off x="0" y="-19050"/>
              <a:ext cx="4363600" cy="31586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Toolkits, standards and frameworks for growth</a:t>
              </a:r>
            </a:p>
          </p:txBody>
        </p:sp>
      </p:grpSp>
      <p:grpSp>
        <p:nvGrpSpPr>
          <p:cNvPr id="39" name="Group 39"/>
          <p:cNvGrpSpPr/>
          <p:nvPr/>
        </p:nvGrpSpPr>
        <p:grpSpPr>
          <a:xfrm>
            <a:off x="7463934" y="1575746"/>
            <a:ext cx="3272700" cy="2354700"/>
            <a:chOff x="0" y="0"/>
            <a:chExt cx="4363600" cy="3139600"/>
          </a:xfrm>
        </p:grpSpPr>
        <p:sp>
          <p:nvSpPr>
            <p:cNvPr id="40" name="Freeform 40"/>
            <p:cNvSpPr/>
            <p:nvPr/>
          </p:nvSpPr>
          <p:spPr>
            <a:xfrm>
              <a:off x="25400" y="25400"/>
              <a:ext cx="4312793" cy="3088894"/>
            </a:xfrm>
            <a:custGeom>
              <a:avLst/>
              <a:gdLst/>
              <a:ahLst/>
              <a:cxnLst/>
              <a:rect l="l" t="t" r="r" b="b"/>
              <a:pathLst>
                <a:path w="4312793" h="3088894">
                  <a:moveTo>
                    <a:pt x="0" y="514858"/>
                  </a:moveTo>
                  <a:cubicBezTo>
                    <a:pt x="0" y="230505"/>
                    <a:pt x="231521" y="0"/>
                    <a:pt x="517144" y="0"/>
                  </a:cubicBezTo>
                  <a:lnTo>
                    <a:pt x="3795649" y="0"/>
                  </a:lnTo>
                  <a:cubicBezTo>
                    <a:pt x="4081272" y="0"/>
                    <a:pt x="4312793" y="230505"/>
                    <a:pt x="4312793" y="514858"/>
                  </a:cubicBezTo>
                  <a:lnTo>
                    <a:pt x="4312793" y="2574036"/>
                  </a:lnTo>
                  <a:cubicBezTo>
                    <a:pt x="4312793" y="2858389"/>
                    <a:pt x="4081272" y="3088894"/>
                    <a:pt x="3795649" y="3088894"/>
                  </a:cubicBezTo>
                  <a:lnTo>
                    <a:pt x="517144" y="3088894"/>
                  </a:lnTo>
                  <a:cubicBezTo>
                    <a:pt x="231521" y="3088767"/>
                    <a:pt x="0" y="2858262"/>
                    <a:pt x="0" y="2574036"/>
                  </a:cubicBezTo>
                  <a:close/>
                </a:path>
              </a:pathLst>
            </a:custGeom>
            <a:solidFill>
              <a:srgbClr val="FFC000"/>
            </a:solidFill>
          </p:spPr>
        </p:sp>
        <p:sp>
          <p:nvSpPr>
            <p:cNvPr id="41" name="Freeform 41"/>
            <p:cNvSpPr/>
            <p:nvPr/>
          </p:nvSpPr>
          <p:spPr>
            <a:xfrm>
              <a:off x="0" y="0"/>
              <a:ext cx="4363593" cy="3139694"/>
            </a:xfrm>
            <a:custGeom>
              <a:avLst/>
              <a:gdLst/>
              <a:ahLst/>
              <a:cxnLst/>
              <a:rect l="l" t="t" r="r" b="b"/>
              <a:pathLst>
                <a:path w="4363593" h="3139694">
                  <a:moveTo>
                    <a:pt x="0" y="540258"/>
                  </a:moveTo>
                  <a:cubicBezTo>
                    <a:pt x="0" y="241808"/>
                    <a:pt x="243078" y="0"/>
                    <a:pt x="542544" y="0"/>
                  </a:cubicBezTo>
                  <a:lnTo>
                    <a:pt x="3821049" y="0"/>
                  </a:lnTo>
                  <a:lnTo>
                    <a:pt x="3821049" y="25400"/>
                  </a:lnTo>
                  <a:lnTo>
                    <a:pt x="3821049" y="0"/>
                  </a:lnTo>
                  <a:cubicBezTo>
                    <a:pt x="4120642" y="0"/>
                    <a:pt x="4363593" y="241808"/>
                    <a:pt x="4363593" y="540258"/>
                  </a:cubicBezTo>
                  <a:lnTo>
                    <a:pt x="4338193" y="540258"/>
                  </a:lnTo>
                  <a:lnTo>
                    <a:pt x="4363593" y="540258"/>
                  </a:lnTo>
                  <a:lnTo>
                    <a:pt x="4363593" y="2599436"/>
                  </a:lnTo>
                  <a:lnTo>
                    <a:pt x="4338193" y="2599436"/>
                  </a:lnTo>
                  <a:lnTo>
                    <a:pt x="4363593" y="2599436"/>
                  </a:lnTo>
                  <a:cubicBezTo>
                    <a:pt x="4363593" y="2897886"/>
                    <a:pt x="4120515" y="3139694"/>
                    <a:pt x="3821049" y="3139694"/>
                  </a:cubicBezTo>
                  <a:lnTo>
                    <a:pt x="3821049" y="3114294"/>
                  </a:lnTo>
                  <a:lnTo>
                    <a:pt x="3821049" y="3139694"/>
                  </a:lnTo>
                  <a:lnTo>
                    <a:pt x="542544" y="3139694"/>
                  </a:lnTo>
                  <a:lnTo>
                    <a:pt x="542544" y="3114294"/>
                  </a:lnTo>
                  <a:lnTo>
                    <a:pt x="542544" y="3139694"/>
                  </a:lnTo>
                  <a:cubicBezTo>
                    <a:pt x="243078" y="3139567"/>
                    <a:pt x="0" y="2897886"/>
                    <a:pt x="0" y="2599436"/>
                  </a:cubicBezTo>
                  <a:lnTo>
                    <a:pt x="0" y="540258"/>
                  </a:lnTo>
                  <a:lnTo>
                    <a:pt x="25400" y="540258"/>
                  </a:lnTo>
                  <a:lnTo>
                    <a:pt x="0" y="540258"/>
                  </a:lnTo>
                  <a:moveTo>
                    <a:pt x="50800" y="540258"/>
                  </a:moveTo>
                  <a:lnTo>
                    <a:pt x="50800" y="2599436"/>
                  </a:lnTo>
                  <a:lnTo>
                    <a:pt x="25400" y="2599436"/>
                  </a:lnTo>
                  <a:lnTo>
                    <a:pt x="50800" y="2599436"/>
                  </a:lnTo>
                  <a:cubicBezTo>
                    <a:pt x="50800" y="2869565"/>
                    <a:pt x="270891" y="3088894"/>
                    <a:pt x="542544" y="3088894"/>
                  </a:cubicBezTo>
                  <a:lnTo>
                    <a:pt x="3821049" y="3088894"/>
                  </a:lnTo>
                  <a:cubicBezTo>
                    <a:pt x="4092702" y="3088894"/>
                    <a:pt x="4312793" y="2869692"/>
                    <a:pt x="4312793" y="2599436"/>
                  </a:cubicBezTo>
                  <a:lnTo>
                    <a:pt x="4312793" y="540258"/>
                  </a:lnTo>
                  <a:cubicBezTo>
                    <a:pt x="4312793" y="270002"/>
                    <a:pt x="4092702" y="50800"/>
                    <a:pt x="3821049" y="50800"/>
                  </a:cubicBezTo>
                  <a:lnTo>
                    <a:pt x="542544" y="50800"/>
                  </a:lnTo>
                  <a:lnTo>
                    <a:pt x="542544" y="25400"/>
                  </a:lnTo>
                  <a:lnTo>
                    <a:pt x="542544" y="50800"/>
                  </a:lnTo>
                  <a:cubicBezTo>
                    <a:pt x="270891" y="50800"/>
                    <a:pt x="50800" y="270002"/>
                    <a:pt x="50800" y="540258"/>
                  </a:cubicBezTo>
                  <a:close/>
                </a:path>
              </a:pathLst>
            </a:custGeom>
            <a:solidFill>
              <a:srgbClr val="9D8F97"/>
            </a:solidFill>
          </p:spPr>
        </p:sp>
        <p:sp>
          <p:nvSpPr>
            <p:cNvPr id="42" name="TextBox 42"/>
            <p:cNvSpPr txBox="1"/>
            <p:nvPr/>
          </p:nvSpPr>
          <p:spPr>
            <a:xfrm>
              <a:off x="0" y="-19050"/>
              <a:ext cx="4363600" cy="31586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National Professional Qualifications </a:t>
              </a:r>
            </a:p>
          </p:txBody>
        </p:sp>
      </p:grpSp>
      <p:grpSp>
        <p:nvGrpSpPr>
          <p:cNvPr id="43" name="Group 43"/>
          <p:cNvGrpSpPr/>
          <p:nvPr/>
        </p:nvGrpSpPr>
        <p:grpSpPr>
          <a:xfrm>
            <a:off x="3951608" y="6615754"/>
            <a:ext cx="3272700" cy="2354700"/>
            <a:chOff x="0" y="0"/>
            <a:chExt cx="4363600" cy="3139600"/>
          </a:xfrm>
        </p:grpSpPr>
        <p:sp>
          <p:nvSpPr>
            <p:cNvPr id="44" name="Freeform 44"/>
            <p:cNvSpPr/>
            <p:nvPr/>
          </p:nvSpPr>
          <p:spPr>
            <a:xfrm>
              <a:off x="25400" y="25400"/>
              <a:ext cx="4312793" cy="3088894"/>
            </a:xfrm>
            <a:custGeom>
              <a:avLst/>
              <a:gdLst/>
              <a:ahLst/>
              <a:cxnLst/>
              <a:rect l="l" t="t" r="r" b="b"/>
              <a:pathLst>
                <a:path w="4312793" h="3088894">
                  <a:moveTo>
                    <a:pt x="0" y="514858"/>
                  </a:moveTo>
                  <a:cubicBezTo>
                    <a:pt x="0" y="230505"/>
                    <a:pt x="231521" y="0"/>
                    <a:pt x="517144" y="0"/>
                  </a:cubicBezTo>
                  <a:lnTo>
                    <a:pt x="3795649" y="0"/>
                  </a:lnTo>
                  <a:cubicBezTo>
                    <a:pt x="4081272" y="0"/>
                    <a:pt x="4312793" y="230505"/>
                    <a:pt x="4312793" y="514858"/>
                  </a:cubicBezTo>
                  <a:lnTo>
                    <a:pt x="4312793" y="2574036"/>
                  </a:lnTo>
                  <a:cubicBezTo>
                    <a:pt x="4312793" y="2858389"/>
                    <a:pt x="4081272" y="3088894"/>
                    <a:pt x="3795649" y="3088894"/>
                  </a:cubicBezTo>
                  <a:lnTo>
                    <a:pt x="517144" y="3088894"/>
                  </a:lnTo>
                  <a:cubicBezTo>
                    <a:pt x="231521" y="3088767"/>
                    <a:pt x="0" y="2858262"/>
                    <a:pt x="0" y="2574036"/>
                  </a:cubicBezTo>
                  <a:close/>
                </a:path>
              </a:pathLst>
            </a:custGeom>
            <a:solidFill>
              <a:srgbClr val="FFC000"/>
            </a:solidFill>
          </p:spPr>
        </p:sp>
        <p:sp>
          <p:nvSpPr>
            <p:cNvPr id="45" name="Freeform 45"/>
            <p:cNvSpPr/>
            <p:nvPr/>
          </p:nvSpPr>
          <p:spPr>
            <a:xfrm>
              <a:off x="0" y="0"/>
              <a:ext cx="4363593" cy="3139694"/>
            </a:xfrm>
            <a:custGeom>
              <a:avLst/>
              <a:gdLst/>
              <a:ahLst/>
              <a:cxnLst/>
              <a:rect l="l" t="t" r="r" b="b"/>
              <a:pathLst>
                <a:path w="4363593" h="3139694">
                  <a:moveTo>
                    <a:pt x="0" y="540258"/>
                  </a:moveTo>
                  <a:cubicBezTo>
                    <a:pt x="0" y="241808"/>
                    <a:pt x="243078" y="0"/>
                    <a:pt x="542544" y="0"/>
                  </a:cubicBezTo>
                  <a:lnTo>
                    <a:pt x="3821049" y="0"/>
                  </a:lnTo>
                  <a:lnTo>
                    <a:pt x="3821049" y="25400"/>
                  </a:lnTo>
                  <a:lnTo>
                    <a:pt x="3821049" y="0"/>
                  </a:lnTo>
                  <a:cubicBezTo>
                    <a:pt x="4120642" y="0"/>
                    <a:pt x="4363593" y="241808"/>
                    <a:pt x="4363593" y="540258"/>
                  </a:cubicBezTo>
                  <a:lnTo>
                    <a:pt x="4338193" y="540258"/>
                  </a:lnTo>
                  <a:lnTo>
                    <a:pt x="4363593" y="540258"/>
                  </a:lnTo>
                  <a:lnTo>
                    <a:pt x="4363593" y="2599436"/>
                  </a:lnTo>
                  <a:lnTo>
                    <a:pt x="4338193" y="2599436"/>
                  </a:lnTo>
                  <a:lnTo>
                    <a:pt x="4363593" y="2599436"/>
                  </a:lnTo>
                  <a:cubicBezTo>
                    <a:pt x="4363593" y="2897886"/>
                    <a:pt x="4120515" y="3139694"/>
                    <a:pt x="3821049" y="3139694"/>
                  </a:cubicBezTo>
                  <a:lnTo>
                    <a:pt x="3821049" y="3114294"/>
                  </a:lnTo>
                  <a:lnTo>
                    <a:pt x="3821049" y="3139694"/>
                  </a:lnTo>
                  <a:lnTo>
                    <a:pt x="542544" y="3139694"/>
                  </a:lnTo>
                  <a:lnTo>
                    <a:pt x="542544" y="3114294"/>
                  </a:lnTo>
                  <a:lnTo>
                    <a:pt x="542544" y="3139694"/>
                  </a:lnTo>
                  <a:cubicBezTo>
                    <a:pt x="243078" y="3139567"/>
                    <a:pt x="0" y="2897886"/>
                    <a:pt x="0" y="2599436"/>
                  </a:cubicBezTo>
                  <a:lnTo>
                    <a:pt x="0" y="540258"/>
                  </a:lnTo>
                  <a:lnTo>
                    <a:pt x="25400" y="540258"/>
                  </a:lnTo>
                  <a:lnTo>
                    <a:pt x="0" y="540258"/>
                  </a:lnTo>
                  <a:moveTo>
                    <a:pt x="50800" y="540258"/>
                  </a:moveTo>
                  <a:lnTo>
                    <a:pt x="50800" y="2599436"/>
                  </a:lnTo>
                  <a:lnTo>
                    <a:pt x="25400" y="2599436"/>
                  </a:lnTo>
                  <a:lnTo>
                    <a:pt x="50800" y="2599436"/>
                  </a:lnTo>
                  <a:cubicBezTo>
                    <a:pt x="50800" y="2869565"/>
                    <a:pt x="270891" y="3088894"/>
                    <a:pt x="542544" y="3088894"/>
                  </a:cubicBezTo>
                  <a:lnTo>
                    <a:pt x="3821049" y="3088894"/>
                  </a:lnTo>
                  <a:cubicBezTo>
                    <a:pt x="4092702" y="3088894"/>
                    <a:pt x="4312793" y="2869692"/>
                    <a:pt x="4312793" y="2599436"/>
                  </a:cubicBezTo>
                  <a:lnTo>
                    <a:pt x="4312793" y="540258"/>
                  </a:lnTo>
                  <a:cubicBezTo>
                    <a:pt x="4312793" y="270002"/>
                    <a:pt x="4092702" y="50800"/>
                    <a:pt x="3821049" y="50800"/>
                  </a:cubicBezTo>
                  <a:lnTo>
                    <a:pt x="542544" y="50800"/>
                  </a:lnTo>
                  <a:lnTo>
                    <a:pt x="542544" y="25400"/>
                  </a:lnTo>
                  <a:lnTo>
                    <a:pt x="542544" y="50800"/>
                  </a:lnTo>
                  <a:cubicBezTo>
                    <a:pt x="270891" y="50800"/>
                    <a:pt x="50800" y="270002"/>
                    <a:pt x="50800" y="540258"/>
                  </a:cubicBezTo>
                  <a:close/>
                </a:path>
              </a:pathLst>
            </a:custGeom>
            <a:solidFill>
              <a:srgbClr val="9D8F97"/>
            </a:solidFill>
          </p:spPr>
        </p:sp>
        <p:sp>
          <p:nvSpPr>
            <p:cNvPr id="46" name="TextBox 46"/>
            <p:cNvSpPr txBox="1"/>
            <p:nvPr/>
          </p:nvSpPr>
          <p:spPr>
            <a:xfrm>
              <a:off x="0" y="-19050"/>
              <a:ext cx="4363600" cy="31586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Strengths Based Approach &amp; Talent Management</a:t>
              </a:r>
            </a:p>
          </p:txBody>
        </p:sp>
      </p:grpSp>
      <p:grpSp>
        <p:nvGrpSpPr>
          <p:cNvPr id="47" name="Group 47"/>
          <p:cNvGrpSpPr/>
          <p:nvPr/>
        </p:nvGrpSpPr>
        <p:grpSpPr>
          <a:xfrm>
            <a:off x="426297" y="1579314"/>
            <a:ext cx="3272700" cy="2354700"/>
            <a:chOff x="0" y="0"/>
            <a:chExt cx="4363600" cy="3139600"/>
          </a:xfrm>
        </p:grpSpPr>
        <p:sp>
          <p:nvSpPr>
            <p:cNvPr id="48" name="Freeform 48"/>
            <p:cNvSpPr/>
            <p:nvPr/>
          </p:nvSpPr>
          <p:spPr>
            <a:xfrm>
              <a:off x="25400" y="25400"/>
              <a:ext cx="4312793" cy="3088894"/>
            </a:xfrm>
            <a:custGeom>
              <a:avLst/>
              <a:gdLst/>
              <a:ahLst/>
              <a:cxnLst/>
              <a:rect l="l" t="t" r="r" b="b"/>
              <a:pathLst>
                <a:path w="4312793" h="3088894">
                  <a:moveTo>
                    <a:pt x="0" y="514858"/>
                  </a:moveTo>
                  <a:cubicBezTo>
                    <a:pt x="0" y="230505"/>
                    <a:pt x="231521" y="0"/>
                    <a:pt x="517144" y="0"/>
                  </a:cubicBezTo>
                  <a:lnTo>
                    <a:pt x="3795649" y="0"/>
                  </a:lnTo>
                  <a:cubicBezTo>
                    <a:pt x="4081272" y="0"/>
                    <a:pt x="4312793" y="230505"/>
                    <a:pt x="4312793" y="514858"/>
                  </a:cubicBezTo>
                  <a:lnTo>
                    <a:pt x="4312793" y="2574036"/>
                  </a:lnTo>
                  <a:cubicBezTo>
                    <a:pt x="4312793" y="2858389"/>
                    <a:pt x="4081272" y="3088894"/>
                    <a:pt x="3795649" y="3088894"/>
                  </a:cubicBezTo>
                  <a:lnTo>
                    <a:pt x="517144" y="3088894"/>
                  </a:lnTo>
                  <a:cubicBezTo>
                    <a:pt x="231521" y="3088767"/>
                    <a:pt x="0" y="2858262"/>
                    <a:pt x="0" y="2574036"/>
                  </a:cubicBezTo>
                  <a:close/>
                </a:path>
              </a:pathLst>
            </a:custGeom>
            <a:solidFill>
              <a:srgbClr val="FFC000"/>
            </a:solidFill>
          </p:spPr>
        </p:sp>
        <p:sp>
          <p:nvSpPr>
            <p:cNvPr id="49" name="Freeform 49"/>
            <p:cNvSpPr/>
            <p:nvPr/>
          </p:nvSpPr>
          <p:spPr>
            <a:xfrm>
              <a:off x="0" y="0"/>
              <a:ext cx="4363593" cy="3139694"/>
            </a:xfrm>
            <a:custGeom>
              <a:avLst/>
              <a:gdLst/>
              <a:ahLst/>
              <a:cxnLst/>
              <a:rect l="l" t="t" r="r" b="b"/>
              <a:pathLst>
                <a:path w="4363593" h="3139694">
                  <a:moveTo>
                    <a:pt x="0" y="540258"/>
                  </a:moveTo>
                  <a:cubicBezTo>
                    <a:pt x="0" y="241808"/>
                    <a:pt x="243078" y="0"/>
                    <a:pt x="542544" y="0"/>
                  </a:cubicBezTo>
                  <a:lnTo>
                    <a:pt x="3821049" y="0"/>
                  </a:lnTo>
                  <a:lnTo>
                    <a:pt x="3821049" y="25400"/>
                  </a:lnTo>
                  <a:lnTo>
                    <a:pt x="3821049" y="0"/>
                  </a:lnTo>
                  <a:cubicBezTo>
                    <a:pt x="4120642" y="0"/>
                    <a:pt x="4363593" y="241808"/>
                    <a:pt x="4363593" y="540258"/>
                  </a:cubicBezTo>
                  <a:lnTo>
                    <a:pt x="4338193" y="540258"/>
                  </a:lnTo>
                  <a:lnTo>
                    <a:pt x="4363593" y="540258"/>
                  </a:lnTo>
                  <a:lnTo>
                    <a:pt x="4363593" y="2599436"/>
                  </a:lnTo>
                  <a:lnTo>
                    <a:pt x="4338193" y="2599436"/>
                  </a:lnTo>
                  <a:lnTo>
                    <a:pt x="4363593" y="2599436"/>
                  </a:lnTo>
                  <a:cubicBezTo>
                    <a:pt x="4363593" y="2897886"/>
                    <a:pt x="4120515" y="3139694"/>
                    <a:pt x="3821049" y="3139694"/>
                  </a:cubicBezTo>
                  <a:lnTo>
                    <a:pt x="3821049" y="3114294"/>
                  </a:lnTo>
                  <a:lnTo>
                    <a:pt x="3821049" y="3139694"/>
                  </a:lnTo>
                  <a:lnTo>
                    <a:pt x="542544" y="3139694"/>
                  </a:lnTo>
                  <a:lnTo>
                    <a:pt x="542544" y="3114294"/>
                  </a:lnTo>
                  <a:lnTo>
                    <a:pt x="542544" y="3139694"/>
                  </a:lnTo>
                  <a:cubicBezTo>
                    <a:pt x="243078" y="3139567"/>
                    <a:pt x="0" y="2897886"/>
                    <a:pt x="0" y="2599436"/>
                  </a:cubicBezTo>
                  <a:lnTo>
                    <a:pt x="0" y="540258"/>
                  </a:lnTo>
                  <a:lnTo>
                    <a:pt x="25400" y="540258"/>
                  </a:lnTo>
                  <a:lnTo>
                    <a:pt x="0" y="540258"/>
                  </a:lnTo>
                  <a:moveTo>
                    <a:pt x="50800" y="540258"/>
                  </a:moveTo>
                  <a:lnTo>
                    <a:pt x="50800" y="2599436"/>
                  </a:lnTo>
                  <a:lnTo>
                    <a:pt x="25400" y="2599436"/>
                  </a:lnTo>
                  <a:lnTo>
                    <a:pt x="50800" y="2599436"/>
                  </a:lnTo>
                  <a:cubicBezTo>
                    <a:pt x="50800" y="2869565"/>
                    <a:pt x="270891" y="3088894"/>
                    <a:pt x="542544" y="3088894"/>
                  </a:cubicBezTo>
                  <a:lnTo>
                    <a:pt x="3821049" y="3088894"/>
                  </a:lnTo>
                  <a:cubicBezTo>
                    <a:pt x="4092702" y="3088894"/>
                    <a:pt x="4312793" y="2869692"/>
                    <a:pt x="4312793" y="2599436"/>
                  </a:cubicBezTo>
                  <a:lnTo>
                    <a:pt x="4312793" y="540258"/>
                  </a:lnTo>
                  <a:cubicBezTo>
                    <a:pt x="4312793" y="270002"/>
                    <a:pt x="4092702" y="50800"/>
                    <a:pt x="3821049" y="50800"/>
                  </a:cubicBezTo>
                  <a:lnTo>
                    <a:pt x="542544" y="50800"/>
                  </a:lnTo>
                  <a:lnTo>
                    <a:pt x="542544" y="25400"/>
                  </a:lnTo>
                  <a:lnTo>
                    <a:pt x="542544" y="50800"/>
                  </a:lnTo>
                  <a:cubicBezTo>
                    <a:pt x="270891" y="50800"/>
                    <a:pt x="50800" y="270002"/>
                    <a:pt x="50800" y="540258"/>
                  </a:cubicBezTo>
                  <a:close/>
                </a:path>
              </a:pathLst>
            </a:custGeom>
            <a:solidFill>
              <a:srgbClr val="9D8F97"/>
            </a:solidFill>
          </p:spPr>
        </p:sp>
        <p:sp>
          <p:nvSpPr>
            <p:cNvPr id="50" name="TextBox 50"/>
            <p:cNvSpPr txBox="1"/>
            <p:nvPr/>
          </p:nvSpPr>
          <p:spPr>
            <a:xfrm>
              <a:off x="0" y="-19050"/>
              <a:ext cx="4363600" cy="31586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Initial Teacher Training </a:t>
              </a:r>
            </a:p>
          </p:txBody>
        </p:sp>
      </p:grpSp>
      <p:grpSp>
        <p:nvGrpSpPr>
          <p:cNvPr id="51" name="Group 51"/>
          <p:cNvGrpSpPr/>
          <p:nvPr/>
        </p:nvGrpSpPr>
        <p:grpSpPr>
          <a:xfrm>
            <a:off x="14482510" y="1575746"/>
            <a:ext cx="3272700" cy="2354700"/>
            <a:chOff x="0" y="0"/>
            <a:chExt cx="4363600" cy="3139600"/>
          </a:xfrm>
        </p:grpSpPr>
        <p:sp>
          <p:nvSpPr>
            <p:cNvPr id="52" name="Freeform 52"/>
            <p:cNvSpPr/>
            <p:nvPr/>
          </p:nvSpPr>
          <p:spPr>
            <a:xfrm>
              <a:off x="25400" y="25400"/>
              <a:ext cx="4312793" cy="3088894"/>
            </a:xfrm>
            <a:custGeom>
              <a:avLst/>
              <a:gdLst/>
              <a:ahLst/>
              <a:cxnLst/>
              <a:rect l="l" t="t" r="r" b="b"/>
              <a:pathLst>
                <a:path w="4312793" h="3088894">
                  <a:moveTo>
                    <a:pt x="0" y="514858"/>
                  </a:moveTo>
                  <a:cubicBezTo>
                    <a:pt x="0" y="230505"/>
                    <a:pt x="231521" y="0"/>
                    <a:pt x="517144" y="0"/>
                  </a:cubicBezTo>
                  <a:lnTo>
                    <a:pt x="3795649" y="0"/>
                  </a:lnTo>
                  <a:cubicBezTo>
                    <a:pt x="4081272" y="0"/>
                    <a:pt x="4312793" y="230505"/>
                    <a:pt x="4312793" y="514858"/>
                  </a:cubicBezTo>
                  <a:lnTo>
                    <a:pt x="4312793" y="2574036"/>
                  </a:lnTo>
                  <a:cubicBezTo>
                    <a:pt x="4312793" y="2858389"/>
                    <a:pt x="4081272" y="3088894"/>
                    <a:pt x="3795649" y="3088894"/>
                  </a:cubicBezTo>
                  <a:lnTo>
                    <a:pt x="517144" y="3088894"/>
                  </a:lnTo>
                  <a:cubicBezTo>
                    <a:pt x="231521" y="3088767"/>
                    <a:pt x="0" y="2858262"/>
                    <a:pt x="0" y="2574036"/>
                  </a:cubicBezTo>
                  <a:close/>
                </a:path>
              </a:pathLst>
            </a:custGeom>
            <a:solidFill>
              <a:srgbClr val="FFC000"/>
            </a:solidFill>
          </p:spPr>
        </p:sp>
        <p:sp>
          <p:nvSpPr>
            <p:cNvPr id="53" name="Freeform 53"/>
            <p:cNvSpPr/>
            <p:nvPr/>
          </p:nvSpPr>
          <p:spPr>
            <a:xfrm>
              <a:off x="0" y="0"/>
              <a:ext cx="4363593" cy="3139694"/>
            </a:xfrm>
            <a:custGeom>
              <a:avLst/>
              <a:gdLst/>
              <a:ahLst/>
              <a:cxnLst/>
              <a:rect l="l" t="t" r="r" b="b"/>
              <a:pathLst>
                <a:path w="4363593" h="3139694">
                  <a:moveTo>
                    <a:pt x="0" y="540258"/>
                  </a:moveTo>
                  <a:cubicBezTo>
                    <a:pt x="0" y="241808"/>
                    <a:pt x="243078" y="0"/>
                    <a:pt x="542544" y="0"/>
                  </a:cubicBezTo>
                  <a:lnTo>
                    <a:pt x="3821049" y="0"/>
                  </a:lnTo>
                  <a:lnTo>
                    <a:pt x="3821049" y="25400"/>
                  </a:lnTo>
                  <a:lnTo>
                    <a:pt x="3821049" y="0"/>
                  </a:lnTo>
                  <a:cubicBezTo>
                    <a:pt x="4120642" y="0"/>
                    <a:pt x="4363593" y="241808"/>
                    <a:pt x="4363593" y="540258"/>
                  </a:cubicBezTo>
                  <a:lnTo>
                    <a:pt x="4338193" y="540258"/>
                  </a:lnTo>
                  <a:lnTo>
                    <a:pt x="4363593" y="540258"/>
                  </a:lnTo>
                  <a:lnTo>
                    <a:pt x="4363593" y="2599436"/>
                  </a:lnTo>
                  <a:lnTo>
                    <a:pt x="4338193" y="2599436"/>
                  </a:lnTo>
                  <a:lnTo>
                    <a:pt x="4363593" y="2599436"/>
                  </a:lnTo>
                  <a:cubicBezTo>
                    <a:pt x="4363593" y="2897886"/>
                    <a:pt x="4120515" y="3139694"/>
                    <a:pt x="3821049" y="3139694"/>
                  </a:cubicBezTo>
                  <a:lnTo>
                    <a:pt x="3821049" y="3114294"/>
                  </a:lnTo>
                  <a:lnTo>
                    <a:pt x="3821049" y="3139694"/>
                  </a:lnTo>
                  <a:lnTo>
                    <a:pt x="542544" y="3139694"/>
                  </a:lnTo>
                  <a:lnTo>
                    <a:pt x="542544" y="3114294"/>
                  </a:lnTo>
                  <a:lnTo>
                    <a:pt x="542544" y="3139694"/>
                  </a:lnTo>
                  <a:cubicBezTo>
                    <a:pt x="243078" y="3139567"/>
                    <a:pt x="0" y="2897886"/>
                    <a:pt x="0" y="2599436"/>
                  </a:cubicBezTo>
                  <a:lnTo>
                    <a:pt x="0" y="540258"/>
                  </a:lnTo>
                  <a:lnTo>
                    <a:pt x="25400" y="540258"/>
                  </a:lnTo>
                  <a:lnTo>
                    <a:pt x="0" y="540258"/>
                  </a:lnTo>
                  <a:moveTo>
                    <a:pt x="50800" y="540258"/>
                  </a:moveTo>
                  <a:lnTo>
                    <a:pt x="50800" y="2599436"/>
                  </a:lnTo>
                  <a:lnTo>
                    <a:pt x="25400" y="2599436"/>
                  </a:lnTo>
                  <a:lnTo>
                    <a:pt x="50800" y="2599436"/>
                  </a:lnTo>
                  <a:cubicBezTo>
                    <a:pt x="50800" y="2869565"/>
                    <a:pt x="270891" y="3088894"/>
                    <a:pt x="542544" y="3088894"/>
                  </a:cubicBezTo>
                  <a:lnTo>
                    <a:pt x="3821049" y="3088894"/>
                  </a:lnTo>
                  <a:cubicBezTo>
                    <a:pt x="4092702" y="3088894"/>
                    <a:pt x="4312793" y="2869692"/>
                    <a:pt x="4312793" y="2599436"/>
                  </a:cubicBezTo>
                  <a:lnTo>
                    <a:pt x="4312793" y="540258"/>
                  </a:lnTo>
                  <a:cubicBezTo>
                    <a:pt x="4312793" y="270002"/>
                    <a:pt x="4092702" y="50800"/>
                    <a:pt x="3821049" y="50800"/>
                  </a:cubicBezTo>
                  <a:lnTo>
                    <a:pt x="542544" y="50800"/>
                  </a:lnTo>
                  <a:lnTo>
                    <a:pt x="542544" y="25400"/>
                  </a:lnTo>
                  <a:lnTo>
                    <a:pt x="542544" y="50800"/>
                  </a:lnTo>
                  <a:cubicBezTo>
                    <a:pt x="270891" y="50800"/>
                    <a:pt x="50800" y="270002"/>
                    <a:pt x="50800" y="540258"/>
                  </a:cubicBezTo>
                  <a:close/>
                </a:path>
              </a:pathLst>
            </a:custGeom>
            <a:solidFill>
              <a:srgbClr val="9D8F97"/>
            </a:solidFill>
          </p:spPr>
        </p:sp>
        <p:sp>
          <p:nvSpPr>
            <p:cNvPr id="54" name="TextBox 54"/>
            <p:cNvSpPr txBox="1"/>
            <p:nvPr/>
          </p:nvSpPr>
          <p:spPr>
            <a:xfrm>
              <a:off x="0" y="-19050"/>
              <a:ext cx="4363600" cy="31586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 Apprenticeships</a:t>
              </a:r>
            </a:p>
          </p:txBody>
        </p:sp>
      </p:grpSp>
      <p:grpSp>
        <p:nvGrpSpPr>
          <p:cNvPr id="55" name="Group 55"/>
          <p:cNvGrpSpPr/>
          <p:nvPr/>
        </p:nvGrpSpPr>
        <p:grpSpPr>
          <a:xfrm>
            <a:off x="7478673" y="6615754"/>
            <a:ext cx="3272700" cy="2354700"/>
            <a:chOff x="0" y="0"/>
            <a:chExt cx="4363600" cy="3139600"/>
          </a:xfrm>
        </p:grpSpPr>
        <p:sp>
          <p:nvSpPr>
            <p:cNvPr id="56" name="Freeform 56"/>
            <p:cNvSpPr/>
            <p:nvPr/>
          </p:nvSpPr>
          <p:spPr>
            <a:xfrm>
              <a:off x="25400" y="25400"/>
              <a:ext cx="4312793" cy="3088894"/>
            </a:xfrm>
            <a:custGeom>
              <a:avLst/>
              <a:gdLst/>
              <a:ahLst/>
              <a:cxnLst/>
              <a:rect l="l" t="t" r="r" b="b"/>
              <a:pathLst>
                <a:path w="4312793" h="3088894">
                  <a:moveTo>
                    <a:pt x="0" y="514858"/>
                  </a:moveTo>
                  <a:cubicBezTo>
                    <a:pt x="0" y="230505"/>
                    <a:pt x="231521" y="0"/>
                    <a:pt x="517144" y="0"/>
                  </a:cubicBezTo>
                  <a:lnTo>
                    <a:pt x="3795649" y="0"/>
                  </a:lnTo>
                  <a:cubicBezTo>
                    <a:pt x="4081272" y="0"/>
                    <a:pt x="4312793" y="230505"/>
                    <a:pt x="4312793" y="514858"/>
                  </a:cubicBezTo>
                  <a:lnTo>
                    <a:pt x="4312793" y="2574036"/>
                  </a:lnTo>
                  <a:cubicBezTo>
                    <a:pt x="4312793" y="2858389"/>
                    <a:pt x="4081272" y="3088894"/>
                    <a:pt x="3795649" y="3088894"/>
                  </a:cubicBezTo>
                  <a:lnTo>
                    <a:pt x="517144" y="3088894"/>
                  </a:lnTo>
                  <a:cubicBezTo>
                    <a:pt x="231521" y="3088767"/>
                    <a:pt x="0" y="2858262"/>
                    <a:pt x="0" y="2574036"/>
                  </a:cubicBezTo>
                  <a:close/>
                </a:path>
              </a:pathLst>
            </a:custGeom>
            <a:solidFill>
              <a:srgbClr val="FFC000"/>
            </a:solidFill>
          </p:spPr>
        </p:sp>
        <p:sp>
          <p:nvSpPr>
            <p:cNvPr id="57" name="Freeform 57"/>
            <p:cNvSpPr/>
            <p:nvPr/>
          </p:nvSpPr>
          <p:spPr>
            <a:xfrm>
              <a:off x="0" y="0"/>
              <a:ext cx="4363593" cy="3139694"/>
            </a:xfrm>
            <a:custGeom>
              <a:avLst/>
              <a:gdLst/>
              <a:ahLst/>
              <a:cxnLst/>
              <a:rect l="l" t="t" r="r" b="b"/>
              <a:pathLst>
                <a:path w="4363593" h="3139694">
                  <a:moveTo>
                    <a:pt x="0" y="540258"/>
                  </a:moveTo>
                  <a:cubicBezTo>
                    <a:pt x="0" y="241808"/>
                    <a:pt x="243078" y="0"/>
                    <a:pt x="542544" y="0"/>
                  </a:cubicBezTo>
                  <a:lnTo>
                    <a:pt x="3821049" y="0"/>
                  </a:lnTo>
                  <a:lnTo>
                    <a:pt x="3821049" y="25400"/>
                  </a:lnTo>
                  <a:lnTo>
                    <a:pt x="3821049" y="0"/>
                  </a:lnTo>
                  <a:cubicBezTo>
                    <a:pt x="4120642" y="0"/>
                    <a:pt x="4363593" y="241808"/>
                    <a:pt x="4363593" y="540258"/>
                  </a:cubicBezTo>
                  <a:lnTo>
                    <a:pt x="4338193" y="540258"/>
                  </a:lnTo>
                  <a:lnTo>
                    <a:pt x="4363593" y="540258"/>
                  </a:lnTo>
                  <a:lnTo>
                    <a:pt x="4363593" y="2599436"/>
                  </a:lnTo>
                  <a:lnTo>
                    <a:pt x="4338193" y="2599436"/>
                  </a:lnTo>
                  <a:lnTo>
                    <a:pt x="4363593" y="2599436"/>
                  </a:lnTo>
                  <a:cubicBezTo>
                    <a:pt x="4363593" y="2897886"/>
                    <a:pt x="4120515" y="3139694"/>
                    <a:pt x="3821049" y="3139694"/>
                  </a:cubicBezTo>
                  <a:lnTo>
                    <a:pt x="3821049" y="3114294"/>
                  </a:lnTo>
                  <a:lnTo>
                    <a:pt x="3821049" y="3139694"/>
                  </a:lnTo>
                  <a:lnTo>
                    <a:pt x="542544" y="3139694"/>
                  </a:lnTo>
                  <a:lnTo>
                    <a:pt x="542544" y="3114294"/>
                  </a:lnTo>
                  <a:lnTo>
                    <a:pt x="542544" y="3139694"/>
                  </a:lnTo>
                  <a:cubicBezTo>
                    <a:pt x="243078" y="3139567"/>
                    <a:pt x="0" y="2897886"/>
                    <a:pt x="0" y="2599436"/>
                  </a:cubicBezTo>
                  <a:lnTo>
                    <a:pt x="0" y="540258"/>
                  </a:lnTo>
                  <a:lnTo>
                    <a:pt x="25400" y="540258"/>
                  </a:lnTo>
                  <a:lnTo>
                    <a:pt x="0" y="540258"/>
                  </a:lnTo>
                  <a:moveTo>
                    <a:pt x="50800" y="540258"/>
                  </a:moveTo>
                  <a:lnTo>
                    <a:pt x="50800" y="2599436"/>
                  </a:lnTo>
                  <a:lnTo>
                    <a:pt x="25400" y="2599436"/>
                  </a:lnTo>
                  <a:lnTo>
                    <a:pt x="50800" y="2599436"/>
                  </a:lnTo>
                  <a:cubicBezTo>
                    <a:pt x="50800" y="2869565"/>
                    <a:pt x="270891" y="3088894"/>
                    <a:pt x="542544" y="3088894"/>
                  </a:cubicBezTo>
                  <a:lnTo>
                    <a:pt x="3821049" y="3088894"/>
                  </a:lnTo>
                  <a:cubicBezTo>
                    <a:pt x="4092702" y="3088894"/>
                    <a:pt x="4312793" y="2869692"/>
                    <a:pt x="4312793" y="2599436"/>
                  </a:cubicBezTo>
                  <a:lnTo>
                    <a:pt x="4312793" y="540258"/>
                  </a:lnTo>
                  <a:cubicBezTo>
                    <a:pt x="4312793" y="270002"/>
                    <a:pt x="4092702" y="50800"/>
                    <a:pt x="3821049" y="50800"/>
                  </a:cubicBezTo>
                  <a:lnTo>
                    <a:pt x="542544" y="50800"/>
                  </a:lnTo>
                  <a:lnTo>
                    <a:pt x="542544" y="25400"/>
                  </a:lnTo>
                  <a:lnTo>
                    <a:pt x="542544" y="50800"/>
                  </a:lnTo>
                  <a:cubicBezTo>
                    <a:pt x="270891" y="50800"/>
                    <a:pt x="50800" y="270002"/>
                    <a:pt x="50800" y="540258"/>
                  </a:cubicBezTo>
                  <a:close/>
                </a:path>
              </a:pathLst>
            </a:custGeom>
            <a:solidFill>
              <a:srgbClr val="9D8F97"/>
            </a:solidFill>
          </p:spPr>
        </p:sp>
        <p:sp>
          <p:nvSpPr>
            <p:cNvPr id="58" name="TextBox 58"/>
            <p:cNvSpPr txBox="1"/>
            <p:nvPr/>
          </p:nvSpPr>
          <p:spPr>
            <a:xfrm>
              <a:off x="0" y="-19050"/>
              <a:ext cx="4363600" cy="31586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Local and National Professional Partnerships</a:t>
              </a:r>
            </a:p>
          </p:txBody>
        </p:sp>
      </p:grpSp>
      <p:grpSp>
        <p:nvGrpSpPr>
          <p:cNvPr id="59" name="Group 59"/>
          <p:cNvGrpSpPr/>
          <p:nvPr/>
        </p:nvGrpSpPr>
        <p:grpSpPr>
          <a:xfrm>
            <a:off x="414338" y="4102640"/>
            <a:ext cx="3272700" cy="2354700"/>
            <a:chOff x="0" y="0"/>
            <a:chExt cx="4363600" cy="3139600"/>
          </a:xfrm>
        </p:grpSpPr>
        <p:sp>
          <p:nvSpPr>
            <p:cNvPr id="60" name="Freeform 60"/>
            <p:cNvSpPr/>
            <p:nvPr/>
          </p:nvSpPr>
          <p:spPr>
            <a:xfrm>
              <a:off x="25400" y="25400"/>
              <a:ext cx="4312793" cy="3088894"/>
            </a:xfrm>
            <a:custGeom>
              <a:avLst/>
              <a:gdLst/>
              <a:ahLst/>
              <a:cxnLst/>
              <a:rect l="l" t="t" r="r" b="b"/>
              <a:pathLst>
                <a:path w="4312793" h="3088894">
                  <a:moveTo>
                    <a:pt x="0" y="514858"/>
                  </a:moveTo>
                  <a:cubicBezTo>
                    <a:pt x="0" y="230505"/>
                    <a:pt x="231521" y="0"/>
                    <a:pt x="517144" y="0"/>
                  </a:cubicBezTo>
                  <a:lnTo>
                    <a:pt x="3795649" y="0"/>
                  </a:lnTo>
                  <a:cubicBezTo>
                    <a:pt x="4081272" y="0"/>
                    <a:pt x="4312793" y="230505"/>
                    <a:pt x="4312793" y="514858"/>
                  </a:cubicBezTo>
                  <a:lnTo>
                    <a:pt x="4312793" y="2574036"/>
                  </a:lnTo>
                  <a:cubicBezTo>
                    <a:pt x="4312793" y="2858389"/>
                    <a:pt x="4081272" y="3088894"/>
                    <a:pt x="3795649" y="3088894"/>
                  </a:cubicBezTo>
                  <a:lnTo>
                    <a:pt x="517144" y="3088894"/>
                  </a:lnTo>
                  <a:cubicBezTo>
                    <a:pt x="231521" y="3088767"/>
                    <a:pt x="0" y="2858262"/>
                    <a:pt x="0" y="2574036"/>
                  </a:cubicBezTo>
                  <a:close/>
                </a:path>
              </a:pathLst>
            </a:custGeom>
            <a:solidFill>
              <a:srgbClr val="FFC000"/>
            </a:solidFill>
          </p:spPr>
        </p:sp>
        <p:sp>
          <p:nvSpPr>
            <p:cNvPr id="61" name="Freeform 61"/>
            <p:cNvSpPr/>
            <p:nvPr/>
          </p:nvSpPr>
          <p:spPr>
            <a:xfrm>
              <a:off x="0" y="0"/>
              <a:ext cx="4363593" cy="3139694"/>
            </a:xfrm>
            <a:custGeom>
              <a:avLst/>
              <a:gdLst/>
              <a:ahLst/>
              <a:cxnLst/>
              <a:rect l="l" t="t" r="r" b="b"/>
              <a:pathLst>
                <a:path w="4363593" h="3139694">
                  <a:moveTo>
                    <a:pt x="0" y="540258"/>
                  </a:moveTo>
                  <a:cubicBezTo>
                    <a:pt x="0" y="241808"/>
                    <a:pt x="243078" y="0"/>
                    <a:pt x="542544" y="0"/>
                  </a:cubicBezTo>
                  <a:lnTo>
                    <a:pt x="3821049" y="0"/>
                  </a:lnTo>
                  <a:lnTo>
                    <a:pt x="3821049" y="25400"/>
                  </a:lnTo>
                  <a:lnTo>
                    <a:pt x="3821049" y="0"/>
                  </a:lnTo>
                  <a:cubicBezTo>
                    <a:pt x="4120642" y="0"/>
                    <a:pt x="4363593" y="241808"/>
                    <a:pt x="4363593" y="540258"/>
                  </a:cubicBezTo>
                  <a:lnTo>
                    <a:pt x="4338193" y="540258"/>
                  </a:lnTo>
                  <a:lnTo>
                    <a:pt x="4363593" y="540258"/>
                  </a:lnTo>
                  <a:lnTo>
                    <a:pt x="4363593" y="2599436"/>
                  </a:lnTo>
                  <a:lnTo>
                    <a:pt x="4338193" y="2599436"/>
                  </a:lnTo>
                  <a:lnTo>
                    <a:pt x="4363593" y="2599436"/>
                  </a:lnTo>
                  <a:cubicBezTo>
                    <a:pt x="4363593" y="2897886"/>
                    <a:pt x="4120515" y="3139694"/>
                    <a:pt x="3821049" y="3139694"/>
                  </a:cubicBezTo>
                  <a:lnTo>
                    <a:pt x="3821049" y="3114294"/>
                  </a:lnTo>
                  <a:lnTo>
                    <a:pt x="3821049" y="3139694"/>
                  </a:lnTo>
                  <a:lnTo>
                    <a:pt x="542544" y="3139694"/>
                  </a:lnTo>
                  <a:lnTo>
                    <a:pt x="542544" y="3114294"/>
                  </a:lnTo>
                  <a:lnTo>
                    <a:pt x="542544" y="3139694"/>
                  </a:lnTo>
                  <a:cubicBezTo>
                    <a:pt x="243078" y="3139567"/>
                    <a:pt x="0" y="2897886"/>
                    <a:pt x="0" y="2599436"/>
                  </a:cubicBezTo>
                  <a:lnTo>
                    <a:pt x="0" y="540258"/>
                  </a:lnTo>
                  <a:lnTo>
                    <a:pt x="25400" y="540258"/>
                  </a:lnTo>
                  <a:lnTo>
                    <a:pt x="0" y="540258"/>
                  </a:lnTo>
                  <a:moveTo>
                    <a:pt x="50800" y="540258"/>
                  </a:moveTo>
                  <a:lnTo>
                    <a:pt x="50800" y="2599436"/>
                  </a:lnTo>
                  <a:lnTo>
                    <a:pt x="25400" y="2599436"/>
                  </a:lnTo>
                  <a:lnTo>
                    <a:pt x="50800" y="2599436"/>
                  </a:lnTo>
                  <a:cubicBezTo>
                    <a:pt x="50800" y="2869565"/>
                    <a:pt x="270891" y="3088894"/>
                    <a:pt x="542544" y="3088894"/>
                  </a:cubicBezTo>
                  <a:lnTo>
                    <a:pt x="3821049" y="3088894"/>
                  </a:lnTo>
                  <a:cubicBezTo>
                    <a:pt x="4092702" y="3088894"/>
                    <a:pt x="4312793" y="2869692"/>
                    <a:pt x="4312793" y="2599436"/>
                  </a:cubicBezTo>
                  <a:lnTo>
                    <a:pt x="4312793" y="540258"/>
                  </a:lnTo>
                  <a:cubicBezTo>
                    <a:pt x="4312793" y="270002"/>
                    <a:pt x="4092702" y="50800"/>
                    <a:pt x="3821049" y="50800"/>
                  </a:cubicBezTo>
                  <a:lnTo>
                    <a:pt x="542544" y="50800"/>
                  </a:lnTo>
                  <a:lnTo>
                    <a:pt x="542544" y="25400"/>
                  </a:lnTo>
                  <a:lnTo>
                    <a:pt x="542544" y="50800"/>
                  </a:lnTo>
                  <a:cubicBezTo>
                    <a:pt x="270891" y="50800"/>
                    <a:pt x="50800" y="270002"/>
                    <a:pt x="50800" y="540258"/>
                  </a:cubicBezTo>
                  <a:close/>
                </a:path>
              </a:pathLst>
            </a:custGeom>
            <a:solidFill>
              <a:srgbClr val="9D8F97"/>
            </a:solidFill>
          </p:spPr>
        </p:sp>
        <p:sp>
          <p:nvSpPr>
            <p:cNvPr id="62" name="TextBox 62"/>
            <p:cNvSpPr txBox="1"/>
            <p:nvPr/>
          </p:nvSpPr>
          <p:spPr>
            <a:xfrm>
              <a:off x="0" y="-19050"/>
              <a:ext cx="4363600" cy="31586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Induction, to include MBTI</a:t>
              </a:r>
            </a:p>
          </p:txBody>
        </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484554" y="3159354"/>
            <a:ext cx="17318891" cy="4517142"/>
          </a:xfrm>
          <a:prstGeom prst="rect">
            <a:avLst/>
          </a:prstGeom>
        </p:spPr>
        <p:txBody>
          <a:bodyPr lIns="0" tIns="0" rIns="0" bIns="0" rtlCol="0" anchor="t">
            <a:spAutoFit/>
          </a:bodyPr>
          <a:lstStyle/>
          <a:p>
            <a:pPr algn="l">
              <a:lnSpc>
                <a:spcPts val="2160"/>
              </a:lnSpc>
            </a:pPr>
            <a:r>
              <a:rPr lang="en-US" sz="1800">
                <a:solidFill>
                  <a:srgbClr val="564B51"/>
                </a:solidFill>
                <a:latin typeface="Arial"/>
              </a:rPr>
              <a:t>Scholars supports staff to achieve and develop. We promote the undertaking of NPQ’s </a:t>
            </a:r>
          </a:p>
          <a:p>
            <a:pPr algn="l">
              <a:lnSpc>
                <a:spcPts val="2160"/>
              </a:lnSpc>
            </a:pPr>
            <a:endParaRPr lang="en-US" sz="1800">
              <a:solidFill>
                <a:srgbClr val="564B51"/>
              </a:solidFill>
              <a:latin typeface="Arial"/>
            </a:endParaRPr>
          </a:p>
          <a:p>
            <a:pPr algn="l">
              <a:lnSpc>
                <a:spcPts val="2160"/>
              </a:lnSpc>
            </a:pPr>
            <a:r>
              <a:rPr lang="en-US" sz="1800">
                <a:solidFill>
                  <a:srgbClr val="564B51"/>
                </a:solidFill>
                <a:latin typeface="Arial Bold"/>
              </a:rPr>
              <a:t>The reformed suite of NPQs will include: </a:t>
            </a:r>
          </a:p>
          <a:p>
            <a:pPr algn="l">
              <a:lnSpc>
                <a:spcPts val="2160"/>
              </a:lnSpc>
            </a:pPr>
            <a:r>
              <a:rPr lang="en-US" sz="1800">
                <a:solidFill>
                  <a:srgbClr val="564B51"/>
                </a:solidFill>
                <a:latin typeface="Arial"/>
              </a:rPr>
              <a:t>• NPQEL for leaders that are, or aspiring to be, an executive headteacher or Mat CEO role with responsibility for leading several schools. </a:t>
            </a:r>
          </a:p>
          <a:p>
            <a:pPr algn="l">
              <a:lnSpc>
                <a:spcPts val="2160"/>
              </a:lnSpc>
            </a:pPr>
            <a:r>
              <a:rPr lang="en-US" sz="1800">
                <a:solidFill>
                  <a:srgbClr val="564B51"/>
                </a:solidFill>
                <a:latin typeface="Arial"/>
              </a:rPr>
              <a:t>• NPQH for leaders that are, or are aspiring to be, a Headteacher of head of school with responsibility for leading a school.  </a:t>
            </a:r>
          </a:p>
          <a:p>
            <a:pPr algn="l">
              <a:lnSpc>
                <a:spcPts val="2160"/>
              </a:lnSpc>
            </a:pPr>
            <a:r>
              <a:rPr lang="en-US" sz="1800">
                <a:solidFill>
                  <a:srgbClr val="564B51"/>
                </a:solidFill>
                <a:latin typeface="Arial"/>
              </a:rPr>
              <a:t>• NPQSL for leaders that are, or are aspiring to be, a senior leader with cross—school responsibilities.   </a:t>
            </a:r>
          </a:p>
          <a:p>
            <a:pPr algn="l">
              <a:lnSpc>
                <a:spcPts val="2160"/>
              </a:lnSpc>
            </a:pPr>
            <a:r>
              <a:rPr lang="en-US" sz="1800">
                <a:solidFill>
                  <a:srgbClr val="564B51"/>
                </a:solidFill>
                <a:latin typeface="Arial"/>
              </a:rPr>
              <a:t>and </a:t>
            </a:r>
          </a:p>
          <a:p>
            <a:pPr algn="l">
              <a:lnSpc>
                <a:spcPts val="2160"/>
              </a:lnSpc>
            </a:pPr>
            <a:r>
              <a:rPr lang="en-US" sz="1800">
                <a:solidFill>
                  <a:srgbClr val="564B51"/>
                </a:solidFill>
                <a:latin typeface="Arial"/>
              </a:rPr>
              <a:t>• NPQ: leading behaviour and culture for teachers who may have responsibilities for leading behaviour and/or supporting pupil wellbeing in their school.   </a:t>
            </a:r>
          </a:p>
          <a:p>
            <a:pPr algn="l">
              <a:lnSpc>
                <a:spcPts val="2160"/>
              </a:lnSpc>
            </a:pPr>
            <a:r>
              <a:rPr lang="en-US" sz="1800">
                <a:solidFill>
                  <a:srgbClr val="564B51"/>
                </a:solidFill>
                <a:latin typeface="Arial"/>
              </a:rPr>
              <a:t>• NPQ: leading teacher development for teachers who may have responsibilities for leading the development of other teachers in their school.  They may have responsibilities for the development of all teachers across a school or specifically those who are early in their career.   </a:t>
            </a:r>
          </a:p>
          <a:p>
            <a:pPr algn="l">
              <a:lnSpc>
                <a:spcPts val="2160"/>
              </a:lnSpc>
            </a:pPr>
            <a:r>
              <a:rPr lang="en-US" sz="1800">
                <a:solidFill>
                  <a:srgbClr val="564B51"/>
                </a:solidFill>
                <a:latin typeface="Arial"/>
              </a:rPr>
              <a:t>• NPQ: leading teacher framework for teachers who may have a responsibility for leading teaching in a subject, year group, key stage or phase. </a:t>
            </a:r>
          </a:p>
          <a:p>
            <a:pPr algn="l">
              <a:lnSpc>
                <a:spcPts val="2160"/>
              </a:lnSpc>
            </a:pPr>
            <a:endParaRPr lang="en-US" sz="1800">
              <a:solidFill>
                <a:srgbClr val="564B51"/>
              </a:solidFill>
              <a:latin typeface="Arial"/>
            </a:endParaRPr>
          </a:p>
          <a:p>
            <a:pPr algn="l">
              <a:lnSpc>
                <a:spcPts val="2160"/>
              </a:lnSpc>
            </a:pPr>
            <a:r>
              <a:rPr lang="en-US" sz="1800">
                <a:solidFill>
                  <a:srgbClr val="564B51"/>
                </a:solidFill>
                <a:latin typeface="Arial"/>
              </a:rPr>
              <a:t>All the NPQs are available with Scholars and blend the required synchronous and asynchronous programme content with local, regional and national participation, within Scholars and beyond.  </a:t>
            </a:r>
          </a:p>
          <a:p>
            <a:pPr algn="l">
              <a:lnSpc>
                <a:spcPts val="2160"/>
              </a:lnSpc>
            </a:pPr>
            <a:endParaRPr lang="en-US" sz="1800">
              <a:solidFill>
                <a:srgbClr val="564B51"/>
              </a:solidFill>
              <a:latin typeface="Arial"/>
            </a:endParaRPr>
          </a:p>
          <a:p>
            <a:pPr algn="l">
              <a:lnSpc>
                <a:spcPts val="2160"/>
              </a:lnSpc>
            </a:pPr>
            <a:r>
              <a:rPr lang="en-US" sz="1800">
                <a:solidFill>
                  <a:srgbClr val="564B51"/>
                </a:solidFill>
                <a:latin typeface="Arial"/>
              </a:rPr>
              <a:t>There will also be a DfE endorsed New Headteacher offer.  This will compliment the Scholars New Headteacher Induction package.  </a:t>
            </a:r>
          </a:p>
        </p:txBody>
      </p:sp>
      <p:grpSp>
        <p:nvGrpSpPr>
          <p:cNvPr id="3" name="Group 3"/>
          <p:cNvGrpSpPr/>
          <p:nvPr/>
        </p:nvGrpSpPr>
        <p:grpSpPr>
          <a:xfrm>
            <a:off x="374066" y="1256437"/>
            <a:ext cx="17418635" cy="915263"/>
            <a:chOff x="0" y="0"/>
            <a:chExt cx="23224846" cy="1220350"/>
          </a:xfrm>
        </p:grpSpPr>
        <p:sp>
          <p:nvSpPr>
            <p:cNvPr id="4" name="Freeform 4"/>
            <p:cNvSpPr/>
            <p:nvPr/>
          </p:nvSpPr>
          <p:spPr>
            <a:xfrm>
              <a:off x="25400" y="25400"/>
              <a:ext cx="23174071" cy="1169543"/>
            </a:xfrm>
            <a:custGeom>
              <a:avLst/>
              <a:gdLst/>
              <a:ahLst/>
              <a:cxnLst/>
              <a:rect l="l" t="t" r="r" b="b"/>
              <a:pathLst>
                <a:path w="23174071" h="1169543">
                  <a:moveTo>
                    <a:pt x="0" y="194945"/>
                  </a:moveTo>
                  <a:cubicBezTo>
                    <a:pt x="0" y="87249"/>
                    <a:pt x="90805" y="0"/>
                    <a:pt x="202946" y="0"/>
                  </a:cubicBezTo>
                  <a:lnTo>
                    <a:pt x="22971125" y="0"/>
                  </a:lnTo>
                  <a:cubicBezTo>
                    <a:pt x="23083265" y="0"/>
                    <a:pt x="23174071" y="87249"/>
                    <a:pt x="23174071" y="194945"/>
                  </a:cubicBezTo>
                  <a:lnTo>
                    <a:pt x="23174071" y="974598"/>
                  </a:lnTo>
                  <a:cubicBezTo>
                    <a:pt x="23174071" y="1082294"/>
                    <a:pt x="23083265" y="1169543"/>
                    <a:pt x="22971125" y="1169543"/>
                  </a:cubicBezTo>
                  <a:lnTo>
                    <a:pt x="202946" y="1169543"/>
                  </a:lnTo>
                  <a:cubicBezTo>
                    <a:pt x="90805" y="1169543"/>
                    <a:pt x="0" y="1082294"/>
                    <a:pt x="0" y="974598"/>
                  </a:cubicBezTo>
                  <a:close/>
                </a:path>
              </a:pathLst>
            </a:custGeom>
            <a:solidFill>
              <a:srgbClr val="FFC000"/>
            </a:solidFill>
          </p:spPr>
        </p:sp>
        <p:sp>
          <p:nvSpPr>
            <p:cNvPr id="5" name="Freeform 5"/>
            <p:cNvSpPr/>
            <p:nvPr/>
          </p:nvSpPr>
          <p:spPr>
            <a:xfrm>
              <a:off x="0" y="0"/>
              <a:ext cx="23224871" cy="1220343"/>
            </a:xfrm>
            <a:custGeom>
              <a:avLst/>
              <a:gdLst/>
              <a:ahLst/>
              <a:cxnLst/>
              <a:rect l="l" t="t" r="r" b="b"/>
              <a:pathLst>
                <a:path w="23224871" h="1220343">
                  <a:moveTo>
                    <a:pt x="0" y="220345"/>
                  </a:moveTo>
                  <a:cubicBezTo>
                    <a:pt x="0" y="97663"/>
                    <a:pt x="103251" y="0"/>
                    <a:pt x="228346" y="0"/>
                  </a:cubicBezTo>
                  <a:lnTo>
                    <a:pt x="22996525" y="0"/>
                  </a:lnTo>
                  <a:lnTo>
                    <a:pt x="22996525" y="25400"/>
                  </a:lnTo>
                  <a:lnTo>
                    <a:pt x="22996525" y="0"/>
                  </a:lnTo>
                  <a:cubicBezTo>
                    <a:pt x="23121620" y="0"/>
                    <a:pt x="23224871" y="97663"/>
                    <a:pt x="23224871" y="220345"/>
                  </a:cubicBezTo>
                  <a:lnTo>
                    <a:pt x="23199471" y="220345"/>
                  </a:lnTo>
                  <a:lnTo>
                    <a:pt x="23224871" y="220345"/>
                  </a:lnTo>
                  <a:lnTo>
                    <a:pt x="23224871" y="999998"/>
                  </a:lnTo>
                  <a:lnTo>
                    <a:pt x="23199471" y="999998"/>
                  </a:lnTo>
                  <a:lnTo>
                    <a:pt x="23224871" y="999998"/>
                  </a:lnTo>
                  <a:cubicBezTo>
                    <a:pt x="23224871" y="1122680"/>
                    <a:pt x="23121620" y="1220343"/>
                    <a:pt x="22996525" y="1220343"/>
                  </a:cubicBezTo>
                  <a:lnTo>
                    <a:pt x="22996525" y="1194943"/>
                  </a:lnTo>
                  <a:lnTo>
                    <a:pt x="22996525" y="1220343"/>
                  </a:lnTo>
                  <a:lnTo>
                    <a:pt x="228346" y="1220343"/>
                  </a:lnTo>
                  <a:lnTo>
                    <a:pt x="228346" y="1194943"/>
                  </a:lnTo>
                  <a:lnTo>
                    <a:pt x="228346" y="1220343"/>
                  </a:lnTo>
                  <a:cubicBezTo>
                    <a:pt x="103251" y="1220343"/>
                    <a:pt x="0" y="1122680"/>
                    <a:pt x="0" y="999998"/>
                  </a:cubicBezTo>
                  <a:lnTo>
                    <a:pt x="0" y="220345"/>
                  </a:lnTo>
                  <a:lnTo>
                    <a:pt x="25400" y="220345"/>
                  </a:lnTo>
                  <a:lnTo>
                    <a:pt x="0" y="220345"/>
                  </a:lnTo>
                  <a:moveTo>
                    <a:pt x="50800" y="220345"/>
                  </a:moveTo>
                  <a:lnTo>
                    <a:pt x="50800" y="999998"/>
                  </a:lnTo>
                  <a:lnTo>
                    <a:pt x="25400" y="999998"/>
                  </a:lnTo>
                  <a:lnTo>
                    <a:pt x="50800" y="999998"/>
                  </a:lnTo>
                  <a:cubicBezTo>
                    <a:pt x="50800" y="1092708"/>
                    <a:pt x="129286" y="1169543"/>
                    <a:pt x="228346" y="1169543"/>
                  </a:cubicBezTo>
                  <a:lnTo>
                    <a:pt x="22996525" y="1169543"/>
                  </a:lnTo>
                  <a:cubicBezTo>
                    <a:pt x="23095586" y="1169543"/>
                    <a:pt x="23174071" y="1092708"/>
                    <a:pt x="23174071" y="999998"/>
                  </a:cubicBezTo>
                  <a:lnTo>
                    <a:pt x="23174071" y="220345"/>
                  </a:lnTo>
                  <a:cubicBezTo>
                    <a:pt x="23174071" y="127635"/>
                    <a:pt x="23095586" y="50800"/>
                    <a:pt x="22996525" y="50800"/>
                  </a:cubicBezTo>
                  <a:lnTo>
                    <a:pt x="228346" y="50800"/>
                  </a:lnTo>
                  <a:lnTo>
                    <a:pt x="228346" y="25400"/>
                  </a:lnTo>
                  <a:lnTo>
                    <a:pt x="228346" y="50800"/>
                  </a:lnTo>
                  <a:cubicBezTo>
                    <a:pt x="129286" y="50800"/>
                    <a:pt x="50800" y="127635"/>
                    <a:pt x="50800" y="220345"/>
                  </a:cubicBezTo>
                  <a:close/>
                </a:path>
              </a:pathLst>
            </a:custGeom>
            <a:solidFill>
              <a:srgbClr val="9D8F97"/>
            </a:solidFill>
          </p:spPr>
        </p:sp>
        <p:sp>
          <p:nvSpPr>
            <p:cNvPr id="6" name="TextBox 6"/>
            <p:cNvSpPr txBox="1"/>
            <p:nvPr/>
          </p:nvSpPr>
          <p:spPr>
            <a:xfrm>
              <a:off x="0" y="-19050"/>
              <a:ext cx="23224846" cy="123940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National Professional Qualifications</a:t>
              </a:r>
            </a:p>
          </p:txBody>
        </p:sp>
      </p:grpSp>
      <p:grpSp>
        <p:nvGrpSpPr>
          <p:cNvPr id="7" name="Group 7"/>
          <p:cNvGrpSpPr/>
          <p:nvPr/>
        </p:nvGrpSpPr>
        <p:grpSpPr>
          <a:xfrm>
            <a:off x="412166" y="2259777"/>
            <a:ext cx="17380533" cy="784830"/>
            <a:chOff x="0" y="0"/>
            <a:chExt cx="23174044" cy="1046440"/>
          </a:xfrm>
        </p:grpSpPr>
        <p:sp>
          <p:nvSpPr>
            <p:cNvPr id="8" name="Freeform 8"/>
            <p:cNvSpPr/>
            <p:nvPr/>
          </p:nvSpPr>
          <p:spPr>
            <a:xfrm>
              <a:off x="0" y="0"/>
              <a:ext cx="23174071" cy="1046480"/>
            </a:xfrm>
            <a:custGeom>
              <a:avLst/>
              <a:gdLst/>
              <a:ahLst/>
              <a:cxnLst/>
              <a:rect l="l" t="t" r="r" b="b"/>
              <a:pathLst>
                <a:path w="23174071" h="1046480">
                  <a:moveTo>
                    <a:pt x="0" y="0"/>
                  </a:moveTo>
                  <a:lnTo>
                    <a:pt x="23174071" y="0"/>
                  </a:lnTo>
                  <a:lnTo>
                    <a:pt x="23174071" y="1046480"/>
                  </a:lnTo>
                  <a:lnTo>
                    <a:pt x="0" y="1046480"/>
                  </a:lnTo>
                  <a:close/>
                </a:path>
              </a:pathLst>
            </a:custGeom>
            <a:solidFill>
              <a:srgbClr val="00A19B"/>
            </a:solidFill>
          </p:spPr>
        </p:sp>
        <p:sp>
          <p:nvSpPr>
            <p:cNvPr id="9" name="TextBox 9"/>
            <p:cNvSpPr txBox="1"/>
            <p:nvPr/>
          </p:nvSpPr>
          <p:spPr>
            <a:xfrm>
              <a:off x="0" y="-47625"/>
              <a:ext cx="23174044" cy="1094065"/>
            </a:xfrm>
            <a:prstGeom prst="rect">
              <a:avLst/>
            </a:prstGeom>
          </p:spPr>
          <p:txBody>
            <a:bodyPr lIns="50800" tIns="50800" rIns="50800" bIns="50800" rtlCol="0" anchor="t"/>
            <a:lstStyle/>
            <a:p>
              <a:pPr algn="ctr">
                <a:lnSpc>
                  <a:spcPts val="2520"/>
                </a:lnSpc>
              </a:pPr>
              <a:r>
                <a:rPr lang="en-US" sz="2100">
                  <a:solidFill>
                    <a:srgbClr val="FFFFFF"/>
                  </a:solidFill>
                  <a:latin typeface="Arial"/>
                </a:rPr>
                <a:t>“We know that the quality of teaching is the most important factor in improving pupil outcomes, but we also know that this cannot happen in schools without effective leadership. Great leaders create the right conditions for improvement in the classroom and school.”</a:t>
              </a:r>
            </a:p>
          </p:txBody>
        </p:sp>
      </p:grpSp>
      <p:sp>
        <p:nvSpPr>
          <p:cNvPr id="10" name="TextBox 10"/>
          <p:cNvSpPr txBox="1"/>
          <p:nvPr/>
        </p:nvSpPr>
        <p:spPr>
          <a:xfrm>
            <a:off x="406956" y="376770"/>
            <a:ext cx="15453500" cy="795247"/>
          </a:xfrm>
          <a:prstGeom prst="rect">
            <a:avLst/>
          </a:prstGeom>
        </p:spPr>
        <p:txBody>
          <a:bodyPr lIns="0" tIns="0" rIns="0" bIns="0" rtlCol="0" anchor="t">
            <a:spAutoFit/>
          </a:bodyPr>
          <a:lstStyle/>
          <a:p>
            <a:pPr algn="l">
              <a:lnSpc>
                <a:spcPts val="5759"/>
              </a:lnSpc>
            </a:pPr>
            <a:r>
              <a:rPr lang="en-US" sz="4800">
                <a:solidFill>
                  <a:srgbClr val="FFC000"/>
                </a:solidFill>
                <a:latin typeface="Garamond Bold"/>
              </a:rPr>
              <a:t>Be delivered by practitioners who are continually learning</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484554" y="2425929"/>
            <a:ext cx="17318891" cy="6881157"/>
          </a:xfrm>
          <a:prstGeom prst="rect">
            <a:avLst/>
          </a:prstGeom>
        </p:spPr>
        <p:txBody>
          <a:bodyPr lIns="0" tIns="0" rIns="0" bIns="0" rtlCol="0" anchor="t">
            <a:spAutoFit/>
          </a:bodyPr>
          <a:lstStyle/>
          <a:p>
            <a:pPr algn="l">
              <a:lnSpc>
                <a:spcPts val="2520"/>
              </a:lnSpc>
            </a:pPr>
            <a:r>
              <a:rPr lang="en-US" sz="2100">
                <a:solidFill>
                  <a:srgbClr val="564B51"/>
                </a:solidFill>
                <a:latin typeface="Arial"/>
              </a:rPr>
              <a:t>Scholars schools should seek partnerships with the professional organisations and practitioner hubs which support their improvement needs and provide professional development opportunities. </a:t>
            </a:r>
          </a:p>
          <a:p>
            <a:pPr algn="l">
              <a:lnSpc>
                <a:spcPts val="2520"/>
              </a:lnSpc>
            </a:pPr>
            <a:endParaRPr lang="en-US" sz="2100">
              <a:solidFill>
                <a:srgbClr val="564B51"/>
              </a:solidFill>
              <a:latin typeface="Arial"/>
            </a:endParaRPr>
          </a:p>
          <a:p>
            <a:pPr marL="380048" lvl="1" indent="-190024" algn="l">
              <a:lnSpc>
                <a:spcPts val="2520"/>
              </a:lnSpc>
              <a:buFont typeface="Arial"/>
              <a:buChar char="•"/>
            </a:pPr>
            <a:r>
              <a:rPr lang="en-US" sz="2100">
                <a:solidFill>
                  <a:srgbClr val="564B51"/>
                </a:solidFill>
                <a:latin typeface="Arial"/>
              </a:rPr>
              <a:t>The </a:t>
            </a:r>
            <a:r>
              <a:rPr lang="en-US" sz="2100" u="sng">
                <a:solidFill>
                  <a:srgbClr val="564B51"/>
                </a:solidFill>
                <a:latin typeface="Arial"/>
                <a:hlinkClick r:id="rId3" tooltip="https://www.gov.uk/guidance/teaching-school-hubs"/>
              </a:rPr>
              <a:t>teaching school hub </a:t>
            </a:r>
            <a:r>
              <a:rPr lang="en-US" sz="2100">
                <a:solidFill>
                  <a:srgbClr val="564B51"/>
                </a:solidFill>
                <a:latin typeface="Arial"/>
              </a:rPr>
              <a:t>programme will create a national network of 87 ‘centres of excellence’ for teacher training and development, replacing the previous network of around 750 teaching schools. They will be expected to play a significant role in delivering ITT, ECF, NPQs and CPD.  </a:t>
            </a:r>
          </a:p>
          <a:p>
            <a:pPr marL="380048" lvl="1" indent="-190024" algn="l">
              <a:lnSpc>
                <a:spcPts val="2520"/>
              </a:lnSpc>
              <a:buFont typeface="Arial"/>
              <a:buChar char="•"/>
            </a:pPr>
            <a:r>
              <a:rPr lang="en-US" sz="2100">
                <a:solidFill>
                  <a:srgbClr val="564B51"/>
                </a:solidFill>
                <a:latin typeface="Arial"/>
              </a:rPr>
              <a:t>Launched in 2016, the </a:t>
            </a:r>
            <a:r>
              <a:rPr lang="en-US" sz="2100" u="sng">
                <a:solidFill>
                  <a:srgbClr val="564B51"/>
                </a:solidFill>
                <a:latin typeface="Arial"/>
                <a:hlinkClick r:id="rId4" tooltip="https://researchschool.org.uk/"/>
              </a:rPr>
              <a:t>Research School Network </a:t>
            </a:r>
            <a:r>
              <a:rPr lang="en-US" sz="2100">
                <a:solidFill>
                  <a:srgbClr val="564B51"/>
                </a:solidFill>
                <a:latin typeface="Arial"/>
              </a:rPr>
              <a:t>work with schools in their areas to help them use evidence more effectively to inform their teaching through encouraging schools to make use of evidence-based programmes and practices through regular communication and events; and providing training and professional development for senior leaders and teachers on how to improve classroom practice based on the best available evidence.</a:t>
            </a:r>
          </a:p>
          <a:p>
            <a:pPr marL="380048" lvl="1" indent="-190024" algn="l">
              <a:lnSpc>
                <a:spcPts val="2520"/>
              </a:lnSpc>
              <a:buFont typeface="Arial"/>
              <a:buChar char="•"/>
            </a:pPr>
            <a:r>
              <a:rPr lang="en-US" sz="2100" u="sng">
                <a:solidFill>
                  <a:srgbClr val="564B51"/>
                </a:solidFill>
                <a:latin typeface="Arial"/>
                <a:hlinkClick r:id="rId5" tooltip="https://www.gov.uk/guidance/get-support-from-your-local-english-education-hub"/>
              </a:rPr>
              <a:t>English Hubs </a:t>
            </a:r>
            <a:r>
              <a:rPr lang="en-US" sz="2100">
                <a:solidFill>
                  <a:srgbClr val="564B51"/>
                </a:solidFill>
                <a:latin typeface="Arial"/>
              </a:rPr>
              <a:t>offer support to local schools, academies and free schools to improve teaching of phonics, early language and reading in reception and year 1.</a:t>
            </a:r>
          </a:p>
          <a:p>
            <a:pPr marL="380048" lvl="1" indent="-190024" algn="l">
              <a:lnSpc>
                <a:spcPts val="2520"/>
              </a:lnSpc>
              <a:buFont typeface="Arial"/>
              <a:buChar char="•"/>
            </a:pPr>
            <a:r>
              <a:rPr lang="en-US" sz="2100" u="sng">
                <a:solidFill>
                  <a:srgbClr val="564B51"/>
                </a:solidFill>
                <a:latin typeface="Arial"/>
                <a:hlinkClick r:id="rId6" tooltip="https://www.gov.uk/guidance/get-support-from-your-local-maths-hub"/>
              </a:rPr>
              <a:t>Maths Hubs </a:t>
            </a:r>
            <a:r>
              <a:rPr lang="en-US" sz="2100">
                <a:solidFill>
                  <a:srgbClr val="564B51"/>
                </a:solidFill>
                <a:latin typeface="Arial"/>
              </a:rPr>
              <a:t>offer support to teachers and schools to improve maths education. There are 37 hubs across England. </a:t>
            </a:r>
          </a:p>
          <a:p>
            <a:pPr marL="380048" lvl="1" indent="-190024" algn="l">
              <a:lnSpc>
                <a:spcPts val="2520"/>
              </a:lnSpc>
              <a:buFont typeface="Arial"/>
              <a:buChar char="•"/>
            </a:pPr>
            <a:r>
              <a:rPr lang="en-US" sz="2100" u="sng">
                <a:solidFill>
                  <a:srgbClr val="564B51"/>
                </a:solidFill>
                <a:latin typeface="Arial"/>
                <a:hlinkClick r:id="rId7" tooltip="https://www.gov.uk/guidance/behaviour-hubs"/>
              </a:rPr>
              <a:t>Behaviour Hubs </a:t>
            </a:r>
            <a:r>
              <a:rPr lang="en-US" sz="2100">
                <a:solidFill>
                  <a:srgbClr val="564B51"/>
                </a:solidFill>
                <a:latin typeface="Arial"/>
              </a:rPr>
              <a:t>will enable schools trusts with exemplary behaviour cultures and practices to work with those that want to improve their behaviour culture. DfE held application rounds in February 2020 and September 2020 and appointments will be made in Spring 2021.</a:t>
            </a:r>
          </a:p>
          <a:p>
            <a:pPr marL="380048" lvl="1" indent="-190024" algn="l">
              <a:lnSpc>
                <a:spcPts val="2520"/>
              </a:lnSpc>
              <a:buFont typeface="Arial"/>
              <a:buChar char="•"/>
            </a:pPr>
            <a:r>
              <a:rPr lang="en-US" sz="2100" u="sng">
                <a:solidFill>
                  <a:srgbClr val="564B51"/>
                </a:solidFill>
                <a:latin typeface="Arial"/>
                <a:hlinkClick r:id="rId8" tooltip="https://www.gov.uk/guidance/get-support-from-your-local-computing-hub"/>
              </a:rPr>
              <a:t>Computing hubs </a:t>
            </a:r>
            <a:r>
              <a:rPr lang="en-US" sz="2100">
                <a:solidFill>
                  <a:srgbClr val="564B51"/>
                </a:solidFill>
                <a:latin typeface="Arial"/>
              </a:rPr>
              <a:t>offer local, tailored support to schools and colleges, to improve the teaching of computing and increase participation in computer science.</a:t>
            </a:r>
          </a:p>
          <a:p>
            <a:pPr marL="380048" lvl="1" indent="-190024" algn="l">
              <a:lnSpc>
                <a:spcPts val="2520"/>
              </a:lnSpc>
              <a:buFont typeface="Arial"/>
              <a:buChar char="•"/>
            </a:pPr>
            <a:r>
              <a:rPr lang="en-US" sz="2100" u="sng">
                <a:solidFill>
                  <a:srgbClr val="564B51"/>
                </a:solidFill>
                <a:latin typeface="Arial"/>
                <a:hlinkClick r:id="rId9" tooltip="https://www.sendgateway.org.uk/"/>
              </a:rPr>
              <a:t>Whole School SEND</a:t>
            </a:r>
            <a:r>
              <a:rPr lang="en-US" sz="2100">
                <a:solidFill>
                  <a:srgbClr val="564B51"/>
                </a:solidFill>
                <a:latin typeface="Arial"/>
              </a:rPr>
              <a:t>, the SEND gateway is an online portal offering education professionals free, easy access to high quality information, resources and training for meeting the needs of children with special educational needs and disabilities (SEND).</a:t>
            </a:r>
          </a:p>
          <a:p>
            <a:pPr marL="380048" lvl="1" indent="-190024" algn="l">
              <a:lnSpc>
                <a:spcPts val="2520"/>
              </a:lnSpc>
              <a:buFont typeface="Arial"/>
              <a:buChar char="•"/>
            </a:pPr>
            <a:r>
              <a:rPr lang="en-US" sz="2100" u="sng">
                <a:solidFill>
                  <a:srgbClr val="564B51"/>
                </a:solidFill>
                <a:latin typeface="Arial"/>
                <a:hlinkClick r:id="rId10" tooltip="https://www.stem.org.uk/stem-ambassadors/local-stem-ambassador-hubs"/>
              </a:rPr>
              <a:t>STEM Ambassador Hubs </a:t>
            </a:r>
            <a:r>
              <a:rPr lang="en-US" sz="2100">
                <a:solidFill>
                  <a:srgbClr val="564B51"/>
                </a:solidFill>
                <a:latin typeface="Arial"/>
              </a:rPr>
              <a:t>offer a range of support, opportunities and local expertise. They develop links between groups and individuals working to enhance young people's STEM education.  Whether you are a teacher, group leader, STEM Ambassador or employer, your local STEM Ambassador Hub is available to support you with anything related to the STEM Ambassador programme.</a:t>
            </a:r>
          </a:p>
        </p:txBody>
      </p:sp>
      <p:grpSp>
        <p:nvGrpSpPr>
          <p:cNvPr id="3" name="Group 3"/>
          <p:cNvGrpSpPr/>
          <p:nvPr/>
        </p:nvGrpSpPr>
        <p:grpSpPr>
          <a:xfrm>
            <a:off x="374066" y="1256437"/>
            <a:ext cx="17418635" cy="915263"/>
            <a:chOff x="0" y="0"/>
            <a:chExt cx="23224846" cy="1220350"/>
          </a:xfrm>
        </p:grpSpPr>
        <p:sp>
          <p:nvSpPr>
            <p:cNvPr id="4" name="Freeform 4"/>
            <p:cNvSpPr/>
            <p:nvPr/>
          </p:nvSpPr>
          <p:spPr>
            <a:xfrm>
              <a:off x="25400" y="25400"/>
              <a:ext cx="23174071" cy="1169543"/>
            </a:xfrm>
            <a:custGeom>
              <a:avLst/>
              <a:gdLst/>
              <a:ahLst/>
              <a:cxnLst/>
              <a:rect l="l" t="t" r="r" b="b"/>
              <a:pathLst>
                <a:path w="23174071" h="1169543">
                  <a:moveTo>
                    <a:pt x="0" y="194945"/>
                  </a:moveTo>
                  <a:cubicBezTo>
                    <a:pt x="0" y="87249"/>
                    <a:pt x="90805" y="0"/>
                    <a:pt x="202946" y="0"/>
                  </a:cubicBezTo>
                  <a:lnTo>
                    <a:pt x="22971125" y="0"/>
                  </a:lnTo>
                  <a:cubicBezTo>
                    <a:pt x="23083265" y="0"/>
                    <a:pt x="23174071" y="87249"/>
                    <a:pt x="23174071" y="194945"/>
                  </a:cubicBezTo>
                  <a:lnTo>
                    <a:pt x="23174071" y="974598"/>
                  </a:lnTo>
                  <a:cubicBezTo>
                    <a:pt x="23174071" y="1082294"/>
                    <a:pt x="23083265" y="1169543"/>
                    <a:pt x="22971125" y="1169543"/>
                  </a:cubicBezTo>
                  <a:lnTo>
                    <a:pt x="202946" y="1169543"/>
                  </a:lnTo>
                  <a:cubicBezTo>
                    <a:pt x="90805" y="1169543"/>
                    <a:pt x="0" y="1082294"/>
                    <a:pt x="0" y="974598"/>
                  </a:cubicBezTo>
                  <a:close/>
                </a:path>
              </a:pathLst>
            </a:custGeom>
            <a:solidFill>
              <a:srgbClr val="FFC000"/>
            </a:solidFill>
          </p:spPr>
        </p:sp>
        <p:sp>
          <p:nvSpPr>
            <p:cNvPr id="5" name="Freeform 5"/>
            <p:cNvSpPr/>
            <p:nvPr/>
          </p:nvSpPr>
          <p:spPr>
            <a:xfrm>
              <a:off x="0" y="0"/>
              <a:ext cx="23224871" cy="1220343"/>
            </a:xfrm>
            <a:custGeom>
              <a:avLst/>
              <a:gdLst/>
              <a:ahLst/>
              <a:cxnLst/>
              <a:rect l="l" t="t" r="r" b="b"/>
              <a:pathLst>
                <a:path w="23224871" h="1220343">
                  <a:moveTo>
                    <a:pt x="0" y="220345"/>
                  </a:moveTo>
                  <a:cubicBezTo>
                    <a:pt x="0" y="97663"/>
                    <a:pt x="103251" y="0"/>
                    <a:pt x="228346" y="0"/>
                  </a:cubicBezTo>
                  <a:lnTo>
                    <a:pt x="22996525" y="0"/>
                  </a:lnTo>
                  <a:lnTo>
                    <a:pt x="22996525" y="25400"/>
                  </a:lnTo>
                  <a:lnTo>
                    <a:pt x="22996525" y="0"/>
                  </a:lnTo>
                  <a:cubicBezTo>
                    <a:pt x="23121620" y="0"/>
                    <a:pt x="23224871" y="97663"/>
                    <a:pt x="23224871" y="220345"/>
                  </a:cubicBezTo>
                  <a:lnTo>
                    <a:pt x="23199471" y="220345"/>
                  </a:lnTo>
                  <a:lnTo>
                    <a:pt x="23224871" y="220345"/>
                  </a:lnTo>
                  <a:lnTo>
                    <a:pt x="23224871" y="999998"/>
                  </a:lnTo>
                  <a:lnTo>
                    <a:pt x="23199471" y="999998"/>
                  </a:lnTo>
                  <a:lnTo>
                    <a:pt x="23224871" y="999998"/>
                  </a:lnTo>
                  <a:cubicBezTo>
                    <a:pt x="23224871" y="1122680"/>
                    <a:pt x="23121620" y="1220343"/>
                    <a:pt x="22996525" y="1220343"/>
                  </a:cubicBezTo>
                  <a:lnTo>
                    <a:pt x="22996525" y="1194943"/>
                  </a:lnTo>
                  <a:lnTo>
                    <a:pt x="22996525" y="1220343"/>
                  </a:lnTo>
                  <a:lnTo>
                    <a:pt x="228346" y="1220343"/>
                  </a:lnTo>
                  <a:lnTo>
                    <a:pt x="228346" y="1194943"/>
                  </a:lnTo>
                  <a:lnTo>
                    <a:pt x="228346" y="1220343"/>
                  </a:lnTo>
                  <a:cubicBezTo>
                    <a:pt x="103251" y="1220343"/>
                    <a:pt x="0" y="1122680"/>
                    <a:pt x="0" y="999998"/>
                  </a:cubicBezTo>
                  <a:lnTo>
                    <a:pt x="0" y="220345"/>
                  </a:lnTo>
                  <a:lnTo>
                    <a:pt x="25400" y="220345"/>
                  </a:lnTo>
                  <a:lnTo>
                    <a:pt x="0" y="220345"/>
                  </a:lnTo>
                  <a:moveTo>
                    <a:pt x="50800" y="220345"/>
                  </a:moveTo>
                  <a:lnTo>
                    <a:pt x="50800" y="999998"/>
                  </a:lnTo>
                  <a:lnTo>
                    <a:pt x="25400" y="999998"/>
                  </a:lnTo>
                  <a:lnTo>
                    <a:pt x="50800" y="999998"/>
                  </a:lnTo>
                  <a:cubicBezTo>
                    <a:pt x="50800" y="1092708"/>
                    <a:pt x="129286" y="1169543"/>
                    <a:pt x="228346" y="1169543"/>
                  </a:cubicBezTo>
                  <a:lnTo>
                    <a:pt x="22996525" y="1169543"/>
                  </a:lnTo>
                  <a:cubicBezTo>
                    <a:pt x="23095586" y="1169543"/>
                    <a:pt x="23174071" y="1092708"/>
                    <a:pt x="23174071" y="999998"/>
                  </a:cubicBezTo>
                  <a:lnTo>
                    <a:pt x="23174071" y="220345"/>
                  </a:lnTo>
                  <a:cubicBezTo>
                    <a:pt x="23174071" y="127635"/>
                    <a:pt x="23095586" y="50800"/>
                    <a:pt x="22996525" y="50800"/>
                  </a:cubicBezTo>
                  <a:lnTo>
                    <a:pt x="228346" y="50800"/>
                  </a:lnTo>
                  <a:lnTo>
                    <a:pt x="228346" y="25400"/>
                  </a:lnTo>
                  <a:lnTo>
                    <a:pt x="228346" y="50800"/>
                  </a:lnTo>
                  <a:cubicBezTo>
                    <a:pt x="129286" y="50800"/>
                    <a:pt x="50800" y="127635"/>
                    <a:pt x="50800" y="220345"/>
                  </a:cubicBezTo>
                  <a:close/>
                </a:path>
              </a:pathLst>
            </a:custGeom>
            <a:solidFill>
              <a:srgbClr val="9D8F97"/>
            </a:solidFill>
          </p:spPr>
        </p:sp>
        <p:sp>
          <p:nvSpPr>
            <p:cNvPr id="6" name="TextBox 6"/>
            <p:cNvSpPr txBox="1"/>
            <p:nvPr/>
          </p:nvSpPr>
          <p:spPr>
            <a:xfrm>
              <a:off x="0" y="-19050"/>
              <a:ext cx="23224846" cy="123940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Practitioner hubs</a:t>
              </a:r>
            </a:p>
          </p:txBody>
        </p:sp>
      </p:grpSp>
      <p:sp>
        <p:nvSpPr>
          <p:cNvPr id="7" name="TextBox 7"/>
          <p:cNvSpPr txBox="1"/>
          <p:nvPr/>
        </p:nvSpPr>
        <p:spPr>
          <a:xfrm>
            <a:off x="406956" y="376770"/>
            <a:ext cx="15453500" cy="795247"/>
          </a:xfrm>
          <a:prstGeom prst="rect">
            <a:avLst/>
          </a:prstGeom>
        </p:spPr>
        <p:txBody>
          <a:bodyPr lIns="0" tIns="0" rIns="0" bIns="0" rtlCol="0" anchor="t">
            <a:spAutoFit/>
          </a:bodyPr>
          <a:lstStyle/>
          <a:p>
            <a:pPr algn="l">
              <a:lnSpc>
                <a:spcPts val="5759"/>
              </a:lnSpc>
            </a:pPr>
            <a:r>
              <a:rPr lang="en-US" sz="4800">
                <a:solidFill>
                  <a:srgbClr val="FFC000"/>
                </a:solidFill>
                <a:latin typeface="Garamond Bold"/>
              </a:rPr>
              <a:t>Be delivered by practitioners who are continually learning</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03604" y="2216379"/>
            <a:ext cx="17318891" cy="7850654"/>
          </a:xfrm>
          <a:prstGeom prst="rect">
            <a:avLst/>
          </a:prstGeom>
        </p:spPr>
        <p:txBody>
          <a:bodyPr lIns="0" tIns="0" rIns="0" bIns="0" rtlCol="0" anchor="t">
            <a:spAutoFit/>
          </a:bodyPr>
          <a:lstStyle/>
          <a:p>
            <a:pPr algn="l">
              <a:lnSpc>
                <a:spcPts val="2520"/>
              </a:lnSpc>
            </a:pPr>
            <a:r>
              <a:rPr lang="en-US" sz="2100">
                <a:solidFill>
                  <a:srgbClr val="564B51"/>
                </a:solidFill>
                <a:latin typeface="Arial"/>
              </a:rPr>
              <a:t>As a Multi-Academy Trust, our commitment to lifelong learning extends to our workforce. </a:t>
            </a:r>
          </a:p>
          <a:p>
            <a:pPr algn="l">
              <a:lnSpc>
                <a:spcPts val="2520"/>
              </a:lnSpc>
            </a:pPr>
            <a:endParaRPr lang="en-US" sz="2100">
              <a:solidFill>
                <a:srgbClr val="564B51"/>
              </a:solidFill>
              <a:latin typeface="Arial"/>
            </a:endParaRPr>
          </a:p>
          <a:p>
            <a:pPr algn="l">
              <a:lnSpc>
                <a:spcPts val="2520"/>
              </a:lnSpc>
            </a:pPr>
            <a:r>
              <a:rPr lang="en-US" sz="2100">
                <a:solidFill>
                  <a:srgbClr val="564B51"/>
                </a:solidFill>
                <a:latin typeface="Arial"/>
              </a:rPr>
              <a:t>Apprenticeships provide entry routes into our organisation, and furthermore, provide opportunities to develop our existing workforce through access to relevant training and qualifications. Having a consistent, collaborative approach to apprenticeships supports recruitment and retention to help meet the current and future needs of the Trust. </a:t>
            </a:r>
          </a:p>
          <a:p>
            <a:pPr algn="l">
              <a:lnSpc>
                <a:spcPts val="2520"/>
              </a:lnSpc>
            </a:pPr>
            <a:endParaRPr lang="en-US" sz="2100">
              <a:solidFill>
                <a:srgbClr val="564B51"/>
              </a:solidFill>
              <a:latin typeface="Arial"/>
            </a:endParaRPr>
          </a:p>
          <a:p>
            <a:pPr algn="l">
              <a:lnSpc>
                <a:spcPts val="2520"/>
              </a:lnSpc>
            </a:pPr>
            <a:r>
              <a:rPr lang="en-US" sz="2100">
                <a:solidFill>
                  <a:srgbClr val="564B51"/>
                </a:solidFill>
                <a:latin typeface="Arial"/>
              </a:rPr>
              <a:t>Apprenticeships are available for a wide variety of roles across the organisation, and we currently have apprentices employed in disciplines such as Teaching, Early Years, TAs, PE and Sports Coaching, Senior Leadership, Finance/Accounting, HR, ICT and Business &amp; Administration. This list is not exhaustive, and there will be opportunities for CPD for staff employed in any role across the Trust. </a:t>
            </a:r>
          </a:p>
          <a:p>
            <a:pPr algn="l">
              <a:lnSpc>
                <a:spcPts val="2520"/>
              </a:lnSpc>
            </a:pPr>
            <a:endParaRPr lang="en-US" sz="2100">
              <a:solidFill>
                <a:srgbClr val="564B51"/>
              </a:solidFill>
              <a:latin typeface="Arial"/>
            </a:endParaRPr>
          </a:p>
          <a:p>
            <a:pPr algn="l">
              <a:lnSpc>
                <a:spcPts val="2520"/>
              </a:lnSpc>
            </a:pPr>
            <a:r>
              <a:rPr lang="en-US" sz="2100">
                <a:solidFill>
                  <a:srgbClr val="564B51"/>
                </a:solidFill>
                <a:latin typeface="Arial"/>
              </a:rPr>
              <a:t>Apprenticeship courses are funded via the apprenticeship levy and are a cost-effective method of recruiting new staff and adding CPD to our existing workforce. </a:t>
            </a:r>
          </a:p>
          <a:p>
            <a:pPr algn="l">
              <a:lnSpc>
                <a:spcPts val="2520"/>
              </a:lnSpc>
            </a:pPr>
            <a:endParaRPr lang="en-US" sz="2100">
              <a:solidFill>
                <a:srgbClr val="564B51"/>
              </a:solidFill>
              <a:latin typeface="Arial"/>
            </a:endParaRPr>
          </a:p>
          <a:p>
            <a:pPr algn="l">
              <a:lnSpc>
                <a:spcPts val="2520"/>
              </a:lnSpc>
            </a:pPr>
            <a:r>
              <a:rPr lang="en-US" sz="2100">
                <a:solidFill>
                  <a:srgbClr val="564B51"/>
                </a:solidFill>
                <a:latin typeface="Arial"/>
              </a:rPr>
              <a:t>As part of our Apprenticeship Strategy, schools are encouraged to: </a:t>
            </a:r>
          </a:p>
          <a:p>
            <a:pPr marL="380048" lvl="1" indent="-190024" algn="l">
              <a:lnSpc>
                <a:spcPts val="2520"/>
              </a:lnSpc>
              <a:buFont typeface="Arial"/>
              <a:buChar char="•"/>
            </a:pPr>
            <a:r>
              <a:rPr lang="en-US" sz="2100">
                <a:solidFill>
                  <a:srgbClr val="564B51"/>
                </a:solidFill>
                <a:latin typeface="Arial"/>
              </a:rPr>
              <a:t>actively consider apprenticeships as a recruitment tool and as a source of new talent.</a:t>
            </a:r>
          </a:p>
          <a:p>
            <a:pPr marL="380048" lvl="1" indent="-190024" algn="l">
              <a:lnSpc>
                <a:spcPts val="2520"/>
              </a:lnSpc>
              <a:buFont typeface="Arial"/>
              <a:buChar char="•"/>
            </a:pPr>
            <a:r>
              <a:rPr lang="en-US" sz="2100">
                <a:solidFill>
                  <a:srgbClr val="564B51"/>
                </a:solidFill>
                <a:latin typeface="Arial"/>
              </a:rPr>
              <a:t>upskill existing employees in target areas that align with our overall strategic objectives.</a:t>
            </a:r>
          </a:p>
          <a:p>
            <a:pPr marL="380048" lvl="1" indent="-190024" algn="l">
              <a:lnSpc>
                <a:spcPts val="2520"/>
              </a:lnSpc>
              <a:buFont typeface="Arial"/>
              <a:buChar char="•"/>
            </a:pPr>
            <a:r>
              <a:rPr lang="en-US" sz="2100">
                <a:solidFill>
                  <a:srgbClr val="564B51"/>
                </a:solidFill>
                <a:latin typeface="Arial"/>
              </a:rPr>
              <a:t>promote apprenticeship opportunities to students in our secondary schools as a route to a job or career.</a:t>
            </a:r>
          </a:p>
          <a:p>
            <a:pPr marL="380048" lvl="1" indent="-190024" algn="l">
              <a:lnSpc>
                <a:spcPts val="2520"/>
              </a:lnSpc>
            </a:pPr>
            <a:endParaRPr lang="en-US" sz="2100">
              <a:solidFill>
                <a:srgbClr val="564B51"/>
              </a:solidFill>
              <a:latin typeface="Arial"/>
            </a:endParaRPr>
          </a:p>
          <a:p>
            <a:pPr marL="380048" lvl="1" indent="-190024" algn="l">
              <a:lnSpc>
                <a:spcPts val="2520"/>
              </a:lnSpc>
            </a:pPr>
            <a:r>
              <a:rPr lang="en-US" sz="2100">
                <a:solidFill>
                  <a:srgbClr val="564B51"/>
                </a:solidFill>
                <a:latin typeface="Arial"/>
              </a:rPr>
              <a:t>We are continually developing our strategy towards apprenticeships and working with a variety of training providers to add more diversity to the training we can offer. We have rolled out schemes aimed at developing Higher-Level Teaching Assistants and are currently in discussions with NCE around rolling out a new Instructional Coaching course for middle and senior leaders. </a:t>
            </a:r>
          </a:p>
          <a:p>
            <a:pPr marL="380048" lvl="1" indent="-190024" algn="l">
              <a:lnSpc>
                <a:spcPts val="2520"/>
              </a:lnSpc>
            </a:pPr>
            <a:endParaRPr lang="en-US" sz="2100">
              <a:solidFill>
                <a:srgbClr val="564B51"/>
              </a:solidFill>
              <a:latin typeface="Arial"/>
            </a:endParaRPr>
          </a:p>
          <a:p>
            <a:pPr marL="380048" lvl="1" indent="-190024" algn="l">
              <a:lnSpc>
                <a:spcPts val="2520"/>
              </a:lnSpc>
            </a:pPr>
            <a:r>
              <a:rPr lang="en-US" sz="2100">
                <a:solidFill>
                  <a:srgbClr val="564B51"/>
                </a:solidFill>
                <a:latin typeface="Arial"/>
              </a:rPr>
              <a:t>If you are interested in finding out more about apprenticeships, please speak to Mark Barrington n the Scholars Central Team – </a:t>
            </a:r>
            <a:r>
              <a:rPr lang="en-US" sz="2100" u="sng">
                <a:solidFill>
                  <a:srgbClr val="EC606C"/>
                </a:solidFill>
                <a:latin typeface="Arial"/>
                <a:hlinkClick r:id="rId3" tooltip="mailto:COO@SCHOLARSTRUST.CO.UK"/>
              </a:rPr>
              <a:t>COO@SCHOLARSTRUST.CO.UK</a:t>
            </a:r>
            <a:r>
              <a:rPr lang="en-US" sz="2100">
                <a:solidFill>
                  <a:srgbClr val="564B51"/>
                </a:solidFill>
                <a:latin typeface="Arial"/>
              </a:rPr>
              <a:t> </a:t>
            </a:r>
          </a:p>
        </p:txBody>
      </p:sp>
      <p:grpSp>
        <p:nvGrpSpPr>
          <p:cNvPr id="3" name="Group 3"/>
          <p:cNvGrpSpPr/>
          <p:nvPr/>
        </p:nvGrpSpPr>
        <p:grpSpPr>
          <a:xfrm>
            <a:off x="374066" y="1256437"/>
            <a:ext cx="17418635" cy="915263"/>
            <a:chOff x="0" y="0"/>
            <a:chExt cx="23224846" cy="1220350"/>
          </a:xfrm>
        </p:grpSpPr>
        <p:sp>
          <p:nvSpPr>
            <p:cNvPr id="4" name="Freeform 4"/>
            <p:cNvSpPr/>
            <p:nvPr/>
          </p:nvSpPr>
          <p:spPr>
            <a:xfrm>
              <a:off x="25400" y="25400"/>
              <a:ext cx="23174071" cy="1169543"/>
            </a:xfrm>
            <a:custGeom>
              <a:avLst/>
              <a:gdLst/>
              <a:ahLst/>
              <a:cxnLst/>
              <a:rect l="l" t="t" r="r" b="b"/>
              <a:pathLst>
                <a:path w="23174071" h="1169543">
                  <a:moveTo>
                    <a:pt x="0" y="194945"/>
                  </a:moveTo>
                  <a:cubicBezTo>
                    <a:pt x="0" y="87249"/>
                    <a:pt x="90805" y="0"/>
                    <a:pt x="202946" y="0"/>
                  </a:cubicBezTo>
                  <a:lnTo>
                    <a:pt x="22971125" y="0"/>
                  </a:lnTo>
                  <a:cubicBezTo>
                    <a:pt x="23083265" y="0"/>
                    <a:pt x="23174071" y="87249"/>
                    <a:pt x="23174071" y="194945"/>
                  </a:cubicBezTo>
                  <a:lnTo>
                    <a:pt x="23174071" y="974598"/>
                  </a:lnTo>
                  <a:cubicBezTo>
                    <a:pt x="23174071" y="1082294"/>
                    <a:pt x="23083265" y="1169543"/>
                    <a:pt x="22971125" y="1169543"/>
                  </a:cubicBezTo>
                  <a:lnTo>
                    <a:pt x="202946" y="1169543"/>
                  </a:lnTo>
                  <a:cubicBezTo>
                    <a:pt x="90805" y="1169543"/>
                    <a:pt x="0" y="1082294"/>
                    <a:pt x="0" y="974598"/>
                  </a:cubicBezTo>
                  <a:close/>
                </a:path>
              </a:pathLst>
            </a:custGeom>
            <a:solidFill>
              <a:srgbClr val="FFC000"/>
            </a:solidFill>
          </p:spPr>
        </p:sp>
        <p:sp>
          <p:nvSpPr>
            <p:cNvPr id="5" name="Freeform 5"/>
            <p:cNvSpPr/>
            <p:nvPr/>
          </p:nvSpPr>
          <p:spPr>
            <a:xfrm>
              <a:off x="0" y="0"/>
              <a:ext cx="23224871" cy="1220343"/>
            </a:xfrm>
            <a:custGeom>
              <a:avLst/>
              <a:gdLst/>
              <a:ahLst/>
              <a:cxnLst/>
              <a:rect l="l" t="t" r="r" b="b"/>
              <a:pathLst>
                <a:path w="23224871" h="1220343">
                  <a:moveTo>
                    <a:pt x="0" y="220345"/>
                  </a:moveTo>
                  <a:cubicBezTo>
                    <a:pt x="0" y="97663"/>
                    <a:pt x="103251" y="0"/>
                    <a:pt x="228346" y="0"/>
                  </a:cubicBezTo>
                  <a:lnTo>
                    <a:pt x="22996525" y="0"/>
                  </a:lnTo>
                  <a:lnTo>
                    <a:pt x="22996525" y="25400"/>
                  </a:lnTo>
                  <a:lnTo>
                    <a:pt x="22996525" y="0"/>
                  </a:lnTo>
                  <a:cubicBezTo>
                    <a:pt x="23121620" y="0"/>
                    <a:pt x="23224871" y="97663"/>
                    <a:pt x="23224871" y="220345"/>
                  </a:cubicBezTo>
                  <a:lnTo>
                    <a:pt x="23199471" y="220345"/>
                  </a:lnTo>
                  <a:lnTo>
                    <a:pt x="23224871" y="220345"/>
                  </a:lnTo>
                  <a:lnTo>
                    <a:pt x="23224871" y="999998"/>
                  </a:lnTo>
                  <a:lnTo>
                    <a:pt x="23199471" y="999998"/>
                  </a:lnTo>
                  <a:lnTo>
                    <a:pt x="23224871" y="999998"/>
                  </a:lnTo>
                  <a:cubicBezTo>
                    <a:pt x="23224871" y="1122680"/>
                    <a:pt x="23121620" y="1220343"/>
                    <a:pt x="22996525" y="1220343"/>
                  </a:cubicBezTo>
                  <a:lnTo>
                    <a:pt x="22996525" y="1194943"/>
                  </a:lnTo>
                  <a:lnTo>
                    <a:pt x="22996525" y="1220343"/>
                  </a:lnTo>
                  <a:lnTo>
                    <a:pt x="228346" y="1220343"/>
                  </a:lnTo>
                  <a:lnTo>
                    <a:pt x="228346" y="1194943"/>
                  </a:lnTo>
                  <a:lnTo>
                    <a:pt x="228346" y="1220343"/>
                  </a:lnTo>
                  <a:cubicBezTo>
                    <a:pt x="103251" y="1220343"/>
                    <a:pt x="0" y="1122680"/>
                    <a:pt x="0" y="999998"/>
                  </a:cubicBezTo>
                  <a:lnTo>
                    <a:pt x="0" y="220345"/>
                  </a:lnTo>
                  <a:lnTo>
                    <a:pt x="25400" y="220345"/>
                  </a:lnTo>
                  <a:lnTo>
                    <a:pt x="0" y="220345"/>
                  </a:lnTo>
                  <a:moveTo>
                    <a:pt x="50800" y="220345"/>
                  </a:moveTo>
                  <a:lnTo>
                    <a:pt x="50800" y="999998"/>
                  </a:lnTo>
                  <a:lnTo>
                    <a:pt x="25400" y="999998"/>
                  </a:lnTo>
                  <a:lnTo>
                    <a:pt x="50800" y="999998"/>
                  </a:lnTo>
                  <a:cubicBezTo>
                    <a:pt x="50800" y="1092708"/>
                    <a:pt x="129286" y="1169543"/>
                    <a:pt x="228346" y="1169543"/>
                  </a:cubicBezTo>
                  <a:lnTo>
                    <a:pt x="22996525" y="1169543"/>
                  </a:lnTo>
                  <a:cubicBezTo>
                    <a:pt x="23095586" y="1169543"/>
                    <a:pt x="23174071" y="1092708"/>
                    <a:pt x="23174071" y="999998"/>
                  </a:cubicBezTo>
                  <a:lnTo>
                    <a:pt x="23174071" y="220345"/>
                  </a:lnTo>
                  <a:cubicBezTo>
                    <a:pt x="23174071" y="127635"/>
                    <a:pt x="23095586" y="50800"/>
                    <a:pt x="22996525" y="50800"/>
                  </a:cubicBezTo>
                  <a:lnTo>
                    <a:pt x="228346" y="50800"/>
                  </a:lnTo>
                  <a:lnTo>
                    <a:pt x="228346" y="25400"/>
                  </a:lnTo>
                  <a:lnTo>
                    <a:pt x="228346" y="50800"/>
                  </a:lnTo>
                  <a:cubicBezTo>
                    <a:pt x="129286" y="50800"/>
                    <a:pt x="50800" y="127635"/>
                    <a:pt x="50800" y="220345"/>
                  </a:cubicBezTo>
                  <a:close/>
                </a:path>
              </a:pathLst>
            </a:custGeom>
            <a:solidFill>
              <a:srgbClr val="9D8F97"/>
            </a:solidFill>
          </p:spPr>
        </p:sp>
        <p:sp>
          <p:nvSpPr>
            <p:cNvPr id="6" name="TextBox 6"/>
            <p:cNvSpPr txBox="1"/>
            <p:nvPr/>
          </p:nvSpPr>
          <p:spPr>
            <a:xfrm>
              <a:off x="0" y="-19050"/>
              <a:ext cx="23224846" cy="123940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Apprenticeships</a:t>
              </a:r>
            </a:p>
          </p:txBody>
        </p:sp>
      </p:grpSp>
      <p:sp>
        <p:nvSpPr>
          <p:cNvPr id="7" name="TextBox 7"/>
          <p:cNvSpPr txBox="1"/>
          <p:nvPr/>
        </p:nvSpPr>
        <p:spPr>
          <a:xfrm>
            <a:off x="406956" y="376770"/>
            <a:ext cx="15453500" cy="795247"/>
          </a:xfrm>
          <a:prstGeom prst="rect">
            <a:avLst/>
          </a:prstGeom>
        </p:spPr>
        <p:txBody>
          <a:bodyPr lIns="0" tIns="0" rIns="0" bIns="0" rtlCol="0" anchor="t">
            <a:spAutoFit/>
          </a:bodyPr>
          <a:lstStyle/>
          <a:p>
            <a:pPr algn="l">
              <a:lnSpc>
                <a:spcPts val="5759"/>
              </a:lnSpc>
            </a:pPr>
            <a:r>
              <a:rPr lang="en-US" sz="4800">
                <a:solidFill>
                  <a:srgbClr val="FFC000"/>
                </a:solidFill>
                <a:latin typeface="Garamond Bold"/>
              </a:rPr>
              <a:t>Be delivered by practitioners who are continually learning</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74066" y="1256437"/>
            <a:ext cx="17418635" cy="915263"/>
            <a:chOff x="0" y="0"/>
            <a:chExt cx="23224846" cy="1220350"/>
          </a:xfrm>
        </p:grpSpPr>
        <p:sp>
          <p:nvSpPr>
            <p:cNvPr id="3" name="Freeform 3"/>
            <p:cNvSpPr/>
            <p:nvPr/>
          </p:nvSpPr>
          <p:spPr>
            <a:xfrm>
              <a:off x="25400" y="25400"/>
              <a:ext cx="23174071" cy="1169543"/>
            </a:xfrm>
            <a:custGeom>
              <a:avLst/>
              <a:gdLst/>
              <a:ahLst/>
              <a:cxnLst/>
              <a:rect l="l" t="t" r="r" b="b"/>
              <a:pathLst>
                <a:path w="23174071" h="1169543">
                  <a:moveTo>
                    <a:pt x="0" y="194945"/>
                  </a:moveTo>
                  <a:cubicBezTo>
                    <a:pt x="0" y="87249"/>
                    <a:pt x="90805" y="0"/>
                    <a:pt x="202946" y="0"/>
                  </a:cubicBezTo>
                  <a:lnTo>
                    <a:pt x="22971125" y="0"/>
                  </a:lnTo>
                  <a:cubicBezTo>
                    <a:pt x="23083265" y="0"/>
                    <a:pt x="23174071" y="87249"/>
                    <a:pt x="23174071" y="194945"/>
                  </a:cubicBezTo>
                  <a:lnTo>
                    <a:pt x="23174071" y="974598"/>
                  </a:lnTo>
                  <a:cubicBezTo>
                    <a:pt x="23174071" y="1082294"/>
                    <a:pt x="23083265" y="1169543"/>
                    <a:pt x="22971125" y="1169543"/>
                  </a:cubicBezTo>
                  <a:lnTo>
                    <a:pt x="202946" y="1169543"/>
                  </a:lnTo>
                  <a:cubicBezTo>
                    <a:pt x="90805" y="1169543"/>
                    <a:pt x="0" y="1082294"/>
                    <a:pt x="0" y="974598"/>
                  </a:cubicBezTo>
                  <a:close/>
                </a:path>
              </a:pathLst>
            </a:custGeom>
            <a:solidFill>
              <a:srgbClr val="FFC000"/>
            </a:solidFill>
          </p:spPr>
        </p:sp>
        <p:sp>
          <p:nvSpPr>
            <p:cNvPr id="4" name="Freeform 4"/>
            <p:cNvSpPr/>
            <p:nvPr/>
          </p:nvSpPr>
          <p:spPr>
            <a:xfrm>
              <a:off x="0" y="0"/>
              <a:ext cx="23224871" cy="1220343"/>
            </a:xfrm>
            <a:custGeom>
              <a:avLst/>
              <a:gdLst/>
              <a:ahLst/>
              <a:cxnLst/>
              <a:rect l="l" t="t" r="r" b="b"/>
              <a:pathLst>
                <a:path w="23224871" h="1220343">
                  <a:moveTo>
                    <a:pt x="0" y="220345"/>
                  </a:moveTo>
                  <a:cubicBezTo>
                    <a:pt x="0" y="97663"/>
                    <a:pt x="103251" y="0"/>
                    <a:pt x="228346" y="0"/>
                  </a:cubicBezTo>
                  <a:lnTo>
                    <a:pt x="22996525" y="0"/>
                  </a:lnTo>
                  <a:lnTo>
                    <a:pt x="22996525" y="25400"/>
                  </a:lnTo>
                  <a:lnTo>
                    <a:pt x="22996525" y="0"/>
                  </a:lnTo>
                  <a:cubicBezTo>
                    <a:pt x="23121620" y="0"/>
                    <a:pt x="23224871" y="97663"/>
                    <a:pt x="23224871" y="220345"/>
                  </a:cubicBezTo>
                  <a:lnTo>
                    <a:pt x="23199471" y="220345"/>
                  </a:lnTo>
                  <a:lnTo>
                    <a:pt x="23224871" y="220345"/>
                  </a:lnTo>
                  <a:lnTo>
                    <a:pt x="23224871" y="999998"/>
                  </a:lnTo>
                  <a:lnTo>
                    <a:pt x="23199471" y="999998"/>
                  </a:lnTo>
                  <a:lnTo>
                    <a:pt x="23224871" y="999998"/>
                  </a:lnTo>
                  <a:cubicBezTo>
                    <a:pt x="23224871" y="1122680"/>
                    <a:pt x="23121620" y="1220343"/>
                    <a:pt x="22996525" y="1220343"/>
                  </a:cubicBezTo>
                  <a:lnTo>
                    <a:pt x="22996525" y="1194943"/>
                  </a:lnTo>
                  <a:lnTo>
                    <a:pt x="22996525" y="1220343"/>
                  </a:lnTo>
                  <a:lnTo>
                    <a:pt x="228346" y="1220343"/>
                  </a:lnTo>
                  <a:lnTo>
                    <a:pt x="228346" y="1194943"/>
                  </a:lnTo>
                  <a:lnTo>
                    <a:pt x="228346" y="1220343"/>
                  </a:lnTo>
                  <a:cubicBezTo>
                    <a:pt x="103251" y="1220343"/>
                    <a:pt x="0" y="1122680"/>
                    <a:pt x="0" y="999998"/>
                  </a:cubicBezTo>
                  <a:lnTo>
                    <a:pt x="0" y="220345"/>
                  </a:lnTo>
                  <a:lnTo>
                    <a:pt x="25400" y="220345"/>
                  </a:lnTo>
                  <a:lnTo>
                    <a:pt x="0" y="220345"/>
                  </a:lnTo>
                  <a:moveTo>
                    <a:pt x="50800" y="220345"/>
                  </a:moveTo>
                  <a:lnTo>
                    <a:pt x="50800" y="999998"/>
                  </a:lnTo>
                  <a:lnTo>
                    <a:pt x="25400" y="999998"/>
                  </a:lnTo>
                  <a:lnTo>
                    <a:pt x="50800" y="999998"/>
                  </a:lnTo>
                  <a:cubicBezTo>
                    <a:pt x="50800" y="1092708"/>
                    <a:pt x="129286" y="1169543"/>
                    <a:pt x="228346" y="1169543"/>
                  </a:cubicBezTo>
                  <a:lnTo>
                    <a:pt x="22996525" y="1169543"/>
                  </a:lnTo>
                  <a:cubicBezTo>
                    <a:pt x="23095586" y="1169543"/>
                    <a:pt x="23174071" y="1092708"/>
                    <a:pt x="23174071" y="999998"/>
                  </a:cubicBezTo>
                  <a:lnTo>
                    <a:pt x="23174071" y="220345"/>
                  </a:lnTo>
                  <a:cubicBezTo>
                    <a:pt x="23174071" y="127635"/>
                    <a:pt x="23095586" y="50800"/>
                    <a:pt x="22996525" y="50800"/>
                  </a:cubicBezTo>
                  <a:lnTo>
                    <a:pt x="228346" y="50800"/>
                  </a:lnTo>
                  <a:lnTo>
                    <a:pt x="228346" y="25400"/>
                  </a:lnTo>
                  <a:lnTo>
                    <a:pt x="228346" y="50800"/>
                  </a:lnTo>
                  <a:cubicBezTo>
                    <a:pt x="129286" y="50800"/>
                    <a:pt x="50800" y="127635"/>
                    <a:pt x="50800" y="220345"/>
                  </a:cubicBezTo>
                  <a:close/>
                </a:path>
              </a:pathLst>
            </a:custGeom>
            <a:solidFill>
              <a:srgbClr val="9D8F97"/>
            </a:solidFill>
          </p:spPr>
        </p:sp>
        <p:sp>
          <p:nvSpPr>
            <p:cNvPr id="5" name="TextBox 5"/>
            <p:cNvSpPr txBox="1"/>
            <p:nvPr/>
          </p:nvSpPr>
          <p:spPr>
            <a:xfrm>
              <a:off x="0" y="-19050"/>
              <a:ext cx="23224846" cy="123940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Induction</a:t>
              </a:r>
            </a:p>
          </p:txBody>
        </p:sp>
      </p:grpSp>
      <p:sp>
        <p:nvSpPr>
          <p:cNvPr id="6" name="Freeform 6"/>
          <p:cNvSpPr/>
          <p:nvPr/>
        </p:nvSpPr>
        <p:spPr>
          <a:xfrm>
            <a:off x="6738340" y="4371983"/>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7" name="TextBox 7"/>
          <p:cNvSpPr txBox="1"/>
          <p:nvPr/>
        </p:nvSpPr>
        <p:spPr>
          <a:xfrm>
            <a:off x="406956" y="376770"/>
            <a:ext cx="15453500" cy="795247"/>
          </a:xfrm>
          <a:prstGeom prst="rect">
            <a:avLst/>
          </a:prstGeom>
        </p:spPr>
        <p:txBody>
          <a:bodyPr lIns="0" tIns="0" rIns="0" bIns="0" rtlCol="0" anchor="t">
            <a:spAutoFit/>
          </a:bodyPr>
          <a:lstStyle/>
          <a:p>
            <a:pPr algn="l">
              <a:lnSpc>
                <a:spcPts val="5759"/>
              </a:lnSpc>
            </a:pPr>
            <a:r>
              <a:rPr lang="en-US" sz="4800">
                <a:solidFill>
                  <a:srgbClr val="FFC000"/>
                </a:solidFill>
                <a:latin typeface="Garamond Bold"/>
              </a:rPr>
              <a:t>Be delivered by practitioners who are continually learning</a:t>
            </a:r>
          </a:p>
        </p:txBody>
      </p:sp>
      <p:sp>
        <p:nvSpPr>
          <p:cNvPr id="8" name="TextBox 8"/>
          <p:cNvSpPr txBox="1"/>
          <p:nvPr/>
        </p:nvSpPr>
        <p:spPr>
          <a:xfrm>
            <a:off x="0" y="2699134"/>
            <a:ext cx="16267412" cy="933450"/>
          </a:xfrm>
          <a:prstGeom prst="rect">
            <a:avLst/>
          </a:prstGeom>
        </p:spPr>
        <p:txBody>
          <a:bodyPr lIns="0" tIns="0" rIns="0" bIns="0" rtlCol="0" anchor="t">
            <a:spAutoFit/>
          </a:bodyPr>
          <a:lstStyle/>
          <a:p>
            <a:pPr algn="ctr">
              <a:lnSpc>
                <a:spcPts val="3600"/>
              </a:lnSpc>
              <a:spcBef>
                <a:spcPct val="0"/>
              </a:spcBef>
            </a:pPr>
            <a:r>
              <a:rPr lang="en-US" sz="3000">
                <a:solidFill>
                  <a:srgbClr val="000000"/>
                </a:solidFill>
                <a:latin typeface="Garamond Bold"/>
              </a:rPr>
              <a:t>Each SCHOOL will have a robust induction program directed and guided by Scholars Academy Trust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03604" y="2206854"/>
            <a:ext cx="17318891" cy="7167681"/>
          </a:xfrm>
          <a:prstGeom prst="rect">
            <a:avLst/>
          </a:prstGeom>
        </p:spPr>
        <p:txBody>
          <a:bodyPr lIns="0" tIns="0" rIns="0" bIns="0" rtlCol="0" anchor="t">
            <a:spAutoFit/>
          </a:bodyPr>
          <a:lstStyle/>
          <a:p>
            <a:pPr algn="l">
              <a:lnSpc>
                <a:spcPts val="3240"/>
              </a:lnSpc>
            </a:pPr>
            <a:r>
              <a:rPr lang="en-US" sz="2700">
                <a:solidFill>
                  <a:srgbClr val="564B51"/>
                </a:solidFill>
                <a:latin typeface="Arial"/>
              </a:rPr>
              <a:t>A Professional Learning Network (PLN), which is based on the evidence informed model of Professional Learning Communities,  recognises that schools must work together to achieve their collective purpose of learning for all. Therefore, they create structures to promote a collaborative culture. The term is also applied to schools that use small-group collaboration as a form of </a:t>
            </a:r>
            <a:r>
              <a:rPr lang="en-US" sz="2700" u="sng">
                <a:solidFill>
                  <a:srgbClr val="564B51"/>
                </a:solidFill>
                <a:latin typeface="Arial"/>
                <a:hlinkClick r:id="rId3" tooltip="http://edglossary.org/professional-development/"/>
              </a:rPr>
              <a:t>professional development</a:t>
            </a:r>
            <a:r>
              <a:rPr lang="en-US" sz="2700">
                <a:solidFill>
                  <a:srgbClr val="564B51"/>
                </a:solidFill>
                <a:latin typeface="Arial"/>
              </a:rPr>
              <a:t>.  The three words explain the concept: professionals coming together in a group—a community or a network —to learn.</a:t>
            </a:r>
          </a:p>
          <a:p>
            <a:pPr algn="l">
              <a:lnSpc>
                <a:spcPts val="3240"/>
              </a:lnSpc>
            </a:pPr>
            <a:endParaRPr lang="en-US" sz="2700">
              <a:solidFill>
                <a:srgbClr val="564B51"/>
              </a:solidFill>
              <a:latin typeface="Arial"/>
            </a:endParaRPr>
          </a:p>
          <a:p>
            <a:pPr algn="l">
              <a:lnSpc>
                <a:spcPts val="3240"/>
              </a:lnSpc>
            </a:pPr>
            <a:r>
              <a:rPr lang="en-US" sz="2700">
                <a:solidFill>
                  <a:srgbClr val="564B51"/>
                </a:solidFill>
                <a:latin typeface="Arial Bold"/>
              </a:rPr>
              <a:t>Professional learning networks tend to serve two broad purposes: </a:t>
            </a:r>
          </a:p>
          <a:p>
            <a:pPr marL="488632" lvl="1" indent="-244316" algn="l">
              <a:lnSpc>
                <a:spcPts val="3240"/>
              </a:lnSpc>
              <a:buFont typeface="Arial"/>
              <a:buChar char="•"/>
            </a:pPr>
            <a:r>
              <a:rPr lang="en-US" sz="2700">
                <a:solidFill>
                  <a:srgbClr val="564B51"/>
                </a:solidFill>
                <a:latin typeface="Arial"/>
              </a:rPr>
              <a:t>Improving the skills and knowledge of educators through collaborative study, expertise exchange, and professional dialogue;</a:t>
            </a:r>
          </a:p>
          <a:p>
            <a:pPr marL="488632" lvl="1" indent="-244316" algn="l">
              <a:lnSpc>
                <a:spcPts val="3240"/>
              </a:lnSpc>
              <a:buFont typeface="Arial"/>
              <a:buChar char="•"/>
            </a:pPr>
            <a:r>
              <a:rPr lang="en-US" sz="2700">
                <a:solidFill>
                  <a:srgbClr val="564B51"/>
                </a:solidFill>
                <a:latin typeface="Arial"/>
              </a:rPr>
              <a:t>Improving the educational aspirations, achievement, and attainment of children through stronger leadership and teaching. </a:t>
            </a:r>
          </a:p>
          <a:p>
            <a:pPr marL="488632" lvl="1" indent="-244316" algn="l">
              <a:lnSpc>
                <a:spcPts val="3240"/>
              </a:lnSpc>
            </a:pPr>
            <a:endParaRPr lang="en-US" sz="2700">
              <a:solidFill>
                <a:srgbClr val="564B51"/>
              </a:solidFill>
              <a:latin typeface="Arial"/>
            </a:endParaRPr>
          </a:p>
          <a:p>
            <a:pPr marL="488632" lvl="1" indent="-244316" algn="l">
              <a:lnSpc>
                <a:spcPts val="3240"/>
              </a:lnSpc>
            </a:pPr>
            <a:r>
              <a:rPr lang="en-US" sz="2700">
                <a:solidFill>
                  <a:srgbClr val="564B51"/>
                </a:solidFill>
                <a:latin typeface="Arial"/>
              </a:rPr>
              <a:t>Professional learning networks also function as a way to continually question, re-evaluate, refine, and improve teaching strategies and knowledge.  Meetings are goal-driven exchanges facilitated by professionals who have been trained to lead PLNs.</a:t>
            </a:r>
          </a:p>
          <a:p>
            <a:pPr marL="488632" lvl="1" indent="-244316" algn="l">
              <a:lnSpc>
                <a:spcPts val="3240"/>
              </a:lnSpc>
            </a:pPr>
            <a:endParaRPr lang="en-US" sz="2700">
              <a:solidFill>
                <a:srgbClr val="564B51"/>
              </a:solidFill>
              <a:latin typeface="Arial"/>
            </a:endParaRPr>
          </a:p>
          <a:p>
            <a:pPr marL="488632" lvl="1" indent="-244316" algn="l">
              <a:lnSpc>
                <a:spcPts val="3240"/>
              </a:lnSpc>
            </a:pPr>
            <a:endParaRPr lang="en-US" sz="2700">
              <a:solidFill>
                <a:srgbClr val="564B51"/>
              </a:solidFill>
              <a:latin typeface="Arial"/>
            </a:endParaRPr>
          </a:p>
        </p:txBody>
      </p:sp>
      <p:grpSp>
        <p:nvGrpSpPr>
          <p:cNvPr id="3" name="Group 3"/>
          <p:cNvGrpSpPr/>
          <p:nvPr/>
        </p:nvGrpSpPr>
        <p:grpSpPr>
          <a:xfrm>
            <a:off x="374066" y="1256437"/>
            <a:ext cx="17418635" cy="915263"/>
            <a:chOff x="0" y="0"/>
            <a:chExt cx="23224846" cy="1220350"/>
          </a:xfrm>
        </p:grpSpPr>
        <p:sp>
          <p:nvSpPr>
            <p:cNvPr id="4" name="Freeform 4"/>
            <p:cNvSpPr/>
            <p:nvPr/>
          </p:nvSpPr>
          <p:spPr>
            <a:xfrm>
              <a:off x="25400" y="25400"/>
              <a:ext cx="23174071" cy="1169543"/>
            </a:xfrm>
            <a:custGeom>
              <a:avLst/>
              <a:gdLst/>
              <a:ahLst/>
              <a:cxnLst/>
              <a:rect l="l" t="t" r="r" b="b"/>
              <a:pathLst>
                <a:path w="23174071" h="1169543">
                  <a:moveTo>
                    <a:pt x="0" y="194945"/>
                  </a:moveTo>
                  <a:cubicBezTo>
                    <a:pt x="0" y="87249"/>
                    <a:pt x="90805" y="0"/>
                    <a:pt x="202946" y="0"/>
                  </a:cubicBezTo>
                  <a:lnTo>
                    <a:pt x="22971125" y="0"/>
                  </a:lnTo>
                  <a:cubicBezTo>
                    <a:pt x="23083265" y="0"/>
                    <a:pt x="23174071" y="87249"/>
                    <a:pt x="23174071" y="194945"/>
                  </a:cubicBezTo>
                  <a:lnTo>
                    <a:pt x="23174071" y="974598"/>
                  </a:lnTo>
                  <a:cubicBezTo>
                    <a:pt x="23174071" y="1082294"/>
                    <a:pt x="23083265" y="1169543"/>
                    <a:pt x="22971125" y="1169543"/>
                  </a:cubicBezTo>
                  <a:lnTo>
                    <a:pt x="202946" y="1169543"/>
                  </a:lnTo>
                  <a:cubicBezTo>
                    <a:pt x="90805" y="1169543"/>
                    <a:pt x="0" y="1082294"/>
                    <a:pt x="0" y="974598"/>
                  </a:cubicBezTo>
                  <a:close/>
                </a:path>
              </a:pathLst>
            </a:custGeom>
            <a:solidFill>
              <a:srgbClr val="FFC000"/>
            </a:solidFill>
          </p:spPr>
        </p:sp>
        <p:sp>
          <p:nvSpPr>
            <p:cNvPr id="5" name="Freeform 5"/>
            <p:cNvSpPr/>
            <p:nvPr/>
          </p:nvSpPr>
          <p:spPr>
            <a:xfrm>
              <a:off x="0" y="0"/>
              <a:ext cx="23224871" cy="1220343"/>
            </a:xfrm>
            <a:custGeom>
              <a:avLst/>
              <a:gdLst/>
              <a:ahLst/>
              <a:cxnLst/>
              <a:rect l="l" t="t" r="r" b="b"/>
              <a:pathLst>
                <a:path w="23224871" h="1220343">
                  <a:moveTo>
                    <a:pt x="0" y="220345"/>
                  </a:moveTo>
                  <a:cubicBezTo>
                    <a:pt x="0" y="97663"/>
                    <a:pt x="103251" y="0"/>
                    <a:pt x="228346" y="0"/>
                  </a:cubicBezTo>
                  <a:lnTo>
                    <a:pt x="22996525" y="0"/>
                  </a:lnTo>
                  <a:lnTo>
                    <a:pt x="22996525" y="25400"/>
                  </a:lnTo>
                  <a:lnTo>
                    <a:pt x="22996525" y="0"/>
                  </a:lnTo>
                  <a:cubicBezTo>
                    <a:pt x="23121620" y="0"/>
                    <a:pt x="23224871" y="97663"/>
                    <a:pt x="23224871" y="220345"/>
                  </a:cubicBezTo>
                  <a:lnTo>
                    <a:pt x="23199471" y="220345"/>
                  </a:lnTo>
                  <a:lnTo>
                    <a:pt x="23224871" y="220345"/>
                  </a:lnTo>
                  <a:lnTo>
                    <a:pt x="23224871" y="999998"/>
                  </a:lnTo>
                  <a:lnTo>
                    <a:pt x="23199471" y="999998"/>
                  </a:lnTo>
                  <a:lnTo>
                    <a:pt x="23224871" y="999998"/>
                  </a:lnTo>
                  <a:cubicBezTo>
                    <a:pt x="23224871" y="1122680"/>
                    <a:pt x="23121620" y="1220343"/>
                    <a:pt x="22996525" y="1220343"/>
                  </a:cubicBezTo>
                  <a:lnTo>
                    <a:pt x="22996525" y="1194943"/>
                  </a:lnTo>
                  <a:lnTo>
                    <a:pt x="22996525" y="1220343"/>
                  </a:lnTo>
                  <a:lnTo>
                    <a:pt x="228346" y="1220343"/>
                  </a:lnTo>
                  <a:lnTo>
                    <a:pt x="228346" y="1194943"/>
                  </a:lnTo>
                  <a:lnTo>
                    <a:pt x="228346" y="1220343"/>
                  </a:lnTo>
                  <a:cubicBezTo>
                    <a:pt x="103251" y="1220343"/>
                    <a:pt x="0" y="1122680"/>
                    <a:pt x="0" y="999998"/>
                  </a:cubicBezTo>
                  <a:lnTo>
                    <a:pt x="0" y="220345"/>
                  </a:lnTo>
                  <a:lnTo>
                    <a:pt x="25400" y="220345"/>
                  </a:lnTo>
                  <a:lnTo>
                    <a:pt x="0" y="220345"/>
                  </a:lnTo>
                  <a:moveTo>
                    <a:pt x="50800" y="220345"/>
                  </a:moveTo>
                  <a:lnTo>
                    <a:pt x="50800" y="999998"/>
                  </a:lnTo>
                  <a:lnTo>
                    <a:pt x="25400" y="999998"/>
                  </a:lnTo>
                  <a:lnTo>
                    <a:pt x="50800" y="999998"/>
                  </a:lnTo>
                  <a:cubicBezTo>
                    <a:pt x="50800" y="1092708"/>
                    <a:pt x="129286" y="1169543"/>
                    <a:pt x="228346" y="1169543"/>
                  </a:cubicBezTo>
                  <a:lnTo>
                    <a:pt x="22996525" y="1169543"/>
                  </a:lnTo>
                  <a:cubicBezTo>
                    <a:pt x="23095586" y="1169543"/>
                    <a:pt x="23174071" y="1092708"/>
                    <a:pt x="23174071" y="999998"/>
                  </a:cubicBezTo>
                  <a:lnTo>
                    <a:pt x="23174071" y="220345"/>
                  </a:lnTo>
                  <a:cubicBezTo>
                    <a:pt x="23174071" y="127635"/>
                    <a:pt x="23095586" y="50800"/>
                    <a:pt x="22996525" y="50800"/>
                  </a:cubicBezTo>
                  <a:lnTo>
                    <a:pt x="228346" y="50800"/>
                  </a:lnTo>
                  <a:lnTo>
                    <a:pt x="228346" y="25400"/>
                  </a:lnTo>
                  <a:lnTo>
                    <a:pt x="228346" y="50800"/>
                  </a:lnTo>
                  <a:cubicBezTo>
                    <a:pt x="129286" y="50800"/>
                    <a:pt x="50800" y="127635"/>
                    <a:pt x="50800" y="220345"/>
                  </a:cubicBezTo>
                  <a:close/>
                </a:path>
              </a:pathLst>
            </a:custGeom>
            <a:solidFill>
              <a:srgbClr val="9D8F97"/>
            </a:solidFill>
          </p:spPr>
        </p:sp>
        <p:sp>
          <p:nvSpPr>
            <p:cNvPr id="6" name="TextBox 6"/>
            <p:cNvSpPr txBox="1"/>
            <p:nvPr/>
          </p:nvSpPr>
          <p:spPr>
            <a:xfrm>
              <a:off x="0" y="-19050"/>
              <a:ext cx="23224846" cy="123940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Professional Learning Networks</a:t>
              </a:r>
            </a:p>
          </p:txBody>
        </p:sp>
      </p:grpSp>
      <p:sp>
        <p:nvSpPr>
          <p:cNvPr id="7" name="TextBox 7"/>
          <p:cNvSpPr txBox="1"/>
          <p:nvPr/>
        </p:nvSpPr>
        <p:spPr>
          <a:xfrm>
            <a:off x="406956" y="376770"/>
            <a:ext cx="15453500" cy="795247"/>
          </a:xfrm>
          <a:prstGeom prst="rect">
            <a:avLst/>
          </a:prstGeom>
        </p:spPr>
        <p:txBody>
          <a:bodyPr lIns="0" tIns="0" rIns="0" bIns="0" rtlCol="0" anchor="t">
            <a:spAutoFit/>
          </a:bodyPr>
          <a:lstStyle/>
          <a:p>
            <a:pPr algn="l">
              <a:lnSpc>
                <a:spcPts val="5759"/>
              </a:lnSpc>
            </a:pPr>
            <a:r>
              <a:rPr lang="en-US" sz="4800">
                <a:solidFill>
                  <a:srgbClr val="FFC000"/>
                </a:solidFill>
                <a:latin typeface="Garamond Bold"/>
              </a:rPr>
              <a:t>Be delivered by practitioners who are continually learning</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363320" y="8017028"/>
            <a:ext cx="17318891" cy="1202681"/>
          </a:xfrm>
          <a:prstGeom prst="rect">
            <a:avLst/>
          </a:prstGeom>
        </p:spPr>
        <p:txBody>
          <a:bodyPr lIns="0" tIns="0" rIns="0" bIns="0" rtlCol="0" anchor="t">
            <a:spAutoFit/>
          </a:bodyPr>
          <a:lstStyle/>
          <a:p>
            <a:pPr algn="l">
              <a:lnSpc>
                <a:spcPts val="2879"/>
              </a:lnSpc>
            </a:pPr>
            <a:r>
              <a:rPr lang="en-US" sz="2400">
                <a:solidFill>
                  <a:srgbClr val="2B2629"/>
                </a:solidFill>
                <a:latin typeface="Arial"/>
              </a:rPr>
              <a:t>More information on NLEs, LLEs, SLEs and Pupil Premium Reviewers please go to </a:t>
            </a:r>
            <a:r>
              <a:rPr lang="en-US" sz="2400" u="sng">
                <a:solidFill>
                  <a:srgbClr val="EC606C"/>
                </a:solidFill>
                <a:latin typeface="Arial"/>
                <a:hlinkClick r:id="rId3" tooltip="https://www.gov.uk/guidance/system-leaders-who-they-are-and-what-they-do#national-leaders-of-education-nles"/>
              </a:rPr>
              <a:t>Teaching schools and system leaders: get support for you and your school - GOV.UK (www.gov.uk)</a:t>
            </a:r>
          </a:p>
          <a:p>
            <a:pPr algn="l">
              <a:lnSpc>
                <a:spcPts val="2879"/>
              </a:lnSpc>
            </a:pPr>
            <a:r>
              <a:rPr lang="en-US" sz="2400">
                <a:solidFill>
                  <a:srgbClr val="2B2629"/>
                </a:solidFill>
                <a:latin typeface="Arial"/>
              </a:rPr>
              <a:t>“</a:t>
            </a:r>
          </a:p>
        </p:txBody>
      </p:sp>
      <p:grpSp>
        <p:nvGrpSpPr>
          <p:cNvPr id="3" name="Group 3"/>
          <p:cNvGrpSpPr/>
          <p:nvPr/>
        </p:nvGrpSpPr>
        <p:grpSpPr>
          <a:xfrm>
            <a:off x="374066" y="1256437"/>
            <a:ext cx="17418635" cy="915263"/>
            <a:chOff x="0" y="0"/>
            <a:chExt cx="23224846" cy="1220350"/>
          </a:xfrm>
        </p:grpSpPr>
        <p:sp>
          <p:nvSpPr>
            <p:cNvPr id="4" name="Freeform 4"/>
            <p:cNvSpPr/>
            <p:nvPr/>
          </p:nvSpPr>
          <p:spPr>
            <a:xfrm>
              <a:off x="25400" y="25400"/>
              <a:ext cx="23174071" cy="1169543"/>
            </a:xfrm>
            <a:custGeom>
              <a:avLst/>
              <a:gdLst/>
              <a:ahLst/>
              <a:cxnLst/>
              <a:rect l="l" t="t" r="r" b="b"/>
              <a:pathLst>
                <a:path w="23174071" h="1169543">
                  <a:moveTo>
                    <a:pt x="0" y="194945"/>
                  </a:moveTo>
                  <a:cubicBezTo>
                    <a:pt x="0" y="87249"/>
                    <a:pt x="90805" y="0"/>
                    <a:pt x="202946" y="0"/>
                  </a:cubicBezTo>
                  <a:lnTo>
                    <a:pt x="22971125" y="0"/>
                  </a:lnTo>
                  <a:cubicBezTo>
                    <a:pt x="23083265" y="0"/>
                    <a:pt x="23174071" y="87249"/>
                    <a:pt x="23174071" y="194945"/>
                  </a:cubicBezTo>
                  <a:lnTo>
                    <a:pt x="23174071" y="974598"/>
                  </a:lnTo>
                  <a:cubicBezTo>
                    <a:pt x="23174071" y="1082294"/>
                    <a:pt x="23083265" y="1169543"/>
                    <a:pt x="22971125" y="1169543"/>
                  </a:cubicBezTo>
                  <a:lnTo>
                    <a:pt x="202946" y="1169543"/>
                  </a:lnTo>
                  <a:cubicBezTo>
                    <a:pt x="90805" y="1169543"/>
                    <a:pt x="0" y="1082294"/>
                    <a:pt x="0" y="974598"/>
                  </a:cubicBezTo>
                  <a:close/>
                </a:path>
              </a:pathLst>
            </a:custGeom>
            <a:solidFill>
              <a:srgbClr val="FFC000"/>
            </a:solidFill>
          </p:spPr>
        </p:sp>
        <p:sp>
          <p:nvSpPr>
            <p:cNvPr id="5" name="Freeform 5"/>
            <p:cNvSpPr/>
            <p:nvPr/>
          </p:nvSpPr>
          <p:spPr>
            <a:xfrm>
              <a:off x="0" y="0"/>
              <a:ext cx="23224871" cy="1220343"/>
            </a:xfrm>
            <a:custGeom>
              <a:avLst/>
              <a:gdLst/>
              <a:ahLst/>
              <a:cxnLst/>
              <a:rect l="l" t="t" r="r" b="b"/>
              <a:pathLst>
                <a:path w="23224871" h="1220343">
                  <a:moveTo>
                    <a:pt x="0" y="220345"/>
                  </a:moveTo>
                  <a:cubicBezTo>
                    <a:pt x="0" y="97663"/>
                    <a:pt x="103251" y="0"/>
                    <a:pt x="228346" y="0"/>
                  </a:cubicBezTo>
                  <a:lnTo>
                    <a:pt x="22996525" y="0"/>
                  </a:lnTo>
                  <a:lnTo>
                    <a:pt x="22996525" y="25400"/>
                  </a:lnTo>
                  <a:lnTo>
                    <a:pt x="22996525" y="0"/>
                  </a:lnTo>
                  <a:cubicBezTo>
                    <a:pt x="23121620" y="0"/>
                    <a:pt x="23224871" y="97663"/>
                    <a:pt x="23224871" y="220345"/>
                  </a:cubicBezTo>
                  <a:lnTo>
                    <a:pt x="23199471" y="220345"/>
                  </a:lnTo>
                  <a:lnTo>
                    <a:pt x="23224871" y="220345"/>
                  </a:lnTo>
                  <a:lnTo>
                    <a:pt x="23224871" y="999998"/>
                  </a:lnTo>
                  <a:lnTo>
                    <a:pt x="23199471" y="999998"/>
                  </a:lnTo>
                  <a:lnTo>
                    <a:pt x="23224871" y="999998"/>
                  </a:lnTo>
                  <a:cubicBezTo>
                    <a:pt x="23224871" y="1122680"/>
                    <a:pt x="23121620" y="1220343"/>
                    <a:pt x="22996525" y="1220343"/>
                  </a:cubicBezTo>
                  <a:lnTo>
                    <a:pt x="22996525" y="1194943"/>
                  </a:lnTo>
                  <a:lnTo>
                    <a:pt x="22996525" y="1220343"/>
                  </a:lnTo>
                  <a:lnTo>
                    <a:pt x="228346" y="1220343"/>
                  </a:lnTo>
                  <a:lnTo>
                    <a:pt x="228346" y="1194943"/>
                  </a:lnTo>
                  <a:lnTo>
                    <a:pt x="228346" y="1220343"/>
                  </a:lnTo>
                  <a:cubicBezTo>
                    <a:pt x="103251" y="1220343"/>
                    <a:pt x="0" y="1122680"/>
                    <a:pt x="0" y="999998"/>
                  </a:cubicBezTo>
                  <a:lnTo>
                    <a:pt x="0" y="220345"/>
                  </a:lnTo>
                  <a:lnTo>
                    <a:pt x="25400" y="220345"/>
                  </a:lnTo>
                  <a:lnTo>
                    <a:pt x="0" y="220345"/>
                  </a:lnTo>
                  <a:moveTo>
                    <a:pt x="50800" y="220345"/>
                  </a:moveTo>
                  <a:lnTo>
                    <a:pt x="50800" y="999998"/>
                  </a:lnTo>
                  <a:lnTo>
                    <a:pt x="25400" y="999998"/>
                  </a:lnTo>
                  <a:lnTo>
                    <a:pt x="50800" y="999998"/>
                  </a:lnTo>
                  <a:cubicBezTo>
                    <a:pt x="50800" y="1092708"/>
                    <a:pt x="129286" y="1169543"/>
                    <a:pt x="228346" y="1169543"/>
                  </a:cubicBezTo>
                  <a:lnTo>
                    <a:pt x="22996525" y="1169543"/>
                  </a:lnTo>
                  <a:cubicBezTo>
                    <a:pt x="23095586" y="1169543"/>
                    <a:pt x="23174071" y="1092708"/>
                    <a:pt x="23174071" y="999998"/>
                  </a:cubicBezTo>
                  <a:lnTo>
                    <a:pt x="23174071" y="220345"/>
                  </a:lnTo>
                  <a:cubicBezTo>
                    <a:pt x="23174071" y="127635"/>
                    <a:pt x="23095586" y="50800"/>
                    <a:pt x="22996525" y="50800"/>
                  </a:cubicBezTo>
                  <a:lnTo>
                    <a:pt x="228346" y="50800"/>
                  </a:lnTo>
                  <a:lnTo>
                    <a:pt x="228346" y="25400"/>
                  </a:lnTo>
                  <a:lnTo>
                    <a:pt x="228346" y="50800"/>
                  </a:lnTo>
                  <a:cubicBezTo>
                    <a:pt x="129286" y="50800"/>
                    <a:pt x="50800" y="127635"/>
                    <a:pt x="50800" y="220345"/>
                  </a:cubicBezTo>
                  <a:close/>
                </a:path>
              </a:pathLst>
            </a:custGeom>
            <a:solidFill>
              <a:srgbClr val="9D8F97"/>
            </a:solidFill>
          </p:spPr>
        </p:sp>
        <p:sp>
          <p:nvSpPr>
            <p:cNvPr id="6" name="TextBox 6"/>
            <p:cNvSpPr txBox="1"/>
            <p:nvPr/>
          </p:nvSpPr>
          <p:spPr>
            <a:xfrm>
              <a:off x="0" y="-19050"/>
              <a:ext cx="23224846" cy="123940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Lead Learners and specialists</a:t>
              </a:r>
            </a:p>
          </p:txBody>
        </p:sp>
      </p:grpSp>
      <p:sp>
        <p:nvSpPr>
          <p:cNvPr id="7" name="TextBox 7"/>
          <p:cNvSpPr txBox="1"/>
          <p:nvPr/>
        </p:nvSpPr>
        <p:spPr>
          <a:xfrm>
            <a:off x="484556" y="2467524"/>
            <a:ext cx="6624753" cy="5505689"/>
          </a:xfrm>
          <a:prstGeom prst="rect">
            <a:avLst/>
          </a:prstGeom>
        </p:spPr>
        <p:txBody>
          <a:bodyPr lIns="0" tIns="0" rIns="0" bIns="0" rtlCol="0" anchor="t">
            <a:spAutoFit/>
          </a:bodyPr>
          <a:lstStyle/>
          <a:p>
            <a:pPr marL="488632" lvl="1" indent="-244316" algn="l">
              <a:lnSpc>
                <a:spcPts val="3240"/>
              </a:lnSpc>
              <a:buFont typeface="Arial"/>
              <a:buChar char="•"/>
            </a:pPr>
            <a:r>
              <a:rPr lang="en-US" sz="2700">
                <a:solidFill>
                  <a:srgbClr val="564B51"/>
                </a:solidFill>
                <a:latin typeface="Arial"/>
              </a:rPr>
              <a:t>Specialist Leaders  of Education (SLEs)</a:t>
            </a:r>
          </a:p>
          <a:p>
            <a:pPr marL="488632" lvl="1" indent="-244316" algn="l">
              <a:lnSpc>
                <a:spcPts val="3240"/>
              </a:lnSpc>
              <a:buFont typeface="Arial"/>
              <a:buChar char="•"/>
            </a:pPr>
            <a:r>
              <a:rPr lang="en-US" sz="2700">
                <a:solidFill>
                  <a:srgbClr val="564B51"/>
                </a:solidFill>
                <a:latin typeface="Arial"/>
              </a:rPr>
              <a:t>Pupil Premium reviewers</a:t>
            </a:r>
          </a:p>
          <a:p>
            <a:pPr marL="488632" lvl="1" indent="-244316" algn="l">
              <a:lnSpc>
                <a:spcPts val="3240"/>
              </a:lnSpc>
              <a:buFont typeface="Arial"/>
              <a:buChar char="•"/>
            </a:pPr>
            <a:r>
              <a:rPr lang="en-US" sz="2700">
                <a:solidFill>
                  <a:srgbClr val="564B51"/>
                </a:solidFill>
                <a:latin typeface="Arial"/>
              </a:rPr>
              <a:t>Scholars Lead Learners</a:t>
            </a:r>
          </a:p>
          <a:p>
            <a:pPr marL="488632" lvl="1" indent="-244316" algn="l">
              <a:lnSpc>
                <a:spcPts val="3240"/>
              </a:lnSpc>
              <a:buFont typeface="Arial"/>
              <a:buChar char="•"/>
            </a:pPr>
            <a:r>
              <a:rPr lang="en-US" sz="2700">
                <a:solidFill>
                  <a:srgbClr val="564B51"/>
                </a:solidFill>
                <a:latin typeface="Arial"/>
              </a:rPr>
              <a:t>National  Leaders of</a:t>
            </a:r>
          </a:p>
          <a:p>
            <a:pPr marL="488632" lvl="1" indent="-244316" algn="l">
              <a:lnSpc>
                <a:spcPts val="3240"/>
              </a:lnSpc>
              <a:buFont typeface="Arial"/>
              <a:buChar char="•"/>
            </a:pPr>
            <a:r>
              <a:rPr lang="en-US" sz="2700">
                <a:solidFill>
                  <a:srgbClr val="564B51"/>
                </a:solidFill>
                <a:latin typeface="Arial"/>
              </a:rPr>
              <a:t>Education NLEs</a:t>
            </a:r>
          </a:p>
          <a:p>
            <a:pPr marL="488632" lvl="1" indent="-244316" algn="l">
              <a:lnSpc>
                <a:spcPts val="3240"/>
              </a:lnSpc>
              <a:buFont typeface="Arial"/>
              <a:buChar char="•"/>
            </a:pPr>
            <a:r>
              <a:rPr lang="en-US" sz="2700">
                <a:solidFill>
                  <a:srgbClr val="564B51"/>
                </a:solidFill>
                <a:latin typeface="Arial"/>
              </a:rPr>
              <a:t>Local Leaders of</a:t>
            </a:r>
          </a:p>
          <a:p>
            <a:pPr marL="488632" lvl="1" indent="-244316" algn="l">
              <a:lnSpc>
                <a:spcPts val="3240"/>
              </a:lnSpc>
              <a:buFont typeface="Arial"/>
              <a:buChar char="•"/>
            </a:pPr>
            <a:r>
              <a:rPr lang="en-US" sz="2700">
                <a:solidFill>
                  <a:srgbClr val="564B51"/>
                </a:solidFill>
                <a:latin typeface="Arial"/>
              </a:rPr>
              <a:t>Education LLEs</a:t>
            </a:r>
          </a:p>
          <a:p>
            <a:pPr marL="488632" lvl="1" indent="-244316" algn="l">
              <a:lnSpc>
                <a:spcPts val="3240"/>
              </a:lnSpc>
              <a:buFont typeface="Arial"/>
              <a:buChar char="•"/>
            </a:pPr>
            <a:r>
              <a:rPr lang="en-US" sz="2700">
                <a:solidFill>
                  <a:srgbClr val="564B51"/>
                </a:solidFill>
                <a:latin typeface="Arial"/>
              </a:rPr>
              <a:t>Subject Specialists in the PAG</a:t>
            </a:r>
          </a:p>
          <a:p>
            <a:pPr marL="488632" lvl="1" indent="-244316" algn="l">
              <a:lnSpc>
                <a:spcPts val="3240"/>
              </a:lnSpc>
            </a:pPr>
            <a:endParaRPr lang="en-US" sz="2700">
              <a:solidFill>
                <a:srgbClr val="564B51"/>
              </a:solidFill>
              <a:latin typeface="Arial"/>
            </a:endParaRPr>
          </a:p>
          <a:p>
            <a:pPr marL="488632" lvl="1" indent="-244316" algn="l">
              <a:lnSpc>
                <a:spcPts val="3240"/>
              </a:lnSpc>
            </a:pPr>
            <a:endParaRPr lang="en-US" sz="2700">
              <a:solidFill>
                <a:srgbClr val="564B51"/>
              </a:solidFill>
              <a:latin typeface="Arial"/>
            </a:endParaRPr>
          </a:p>
          <a:p>
            <a:pPr marL="488632" lvl="1" indent="-244316" algn="l">
              <a:lnSpc>
                <a:spcPts val="3240"/>
              </a:lnSpc>
            </a:pPr>
            <a:endParaRPr lang="en-US" sz="2700">
              <a:solidFill>
                <a:srgbClr val="564B51"/>
              </a:solidFill>
              <a:latin typeface="Arial"/>
            </a:endParaRPr>
          </a:p>
          <a:p>
            <a:pPr marL="488632" lvl="1" indent="-244316" algn="l">
              <a:lnSpc>
                <a:spcPts val="3240"/>
              </a:lnSpc>
            </a:pPr>
            <a:endParaRPr lang="en-US" sz="2700">
              <a:solidFill>
                <a:srgbClr val="564B51"/>
              </a:solidFill>
              <a:latin typeface="Arial"/>
            </a:endParaRPr>
          </a:p>
          <a:p>
            <a:pPr marL="488632" lvl="1" indent="-244316" algn="l">
              <a:lnSpc>
                <a:spcPts val="3240"/>
              </a:lnSpc>
            </a:pPr>
            <a:endParaRPr lang="en-US" sz="2700">
              <a:solidFill>
                <a:srgbClr val="564B51"/>
              </a:solidFill>
              <a:latin typeface="Arial"/>
            </a:endParaRPr>
          </a:p>
        </p:txBody>
      </p:sp>
      <p:sp>
        <p:nvSpPr>
          <p:cNvPr id="8" name="TextBox 8"/>
          <p:cNvSpPr txBox="1"/>
          <p:nvPr/>
        </p:nvSpPr>
        <p:spPr>
          <a:xfrm>
            <a:off x="406956" y="376770"/>
            <a:ext cx="15453500" cy="795247"/>
          </a:xfrm>
          <a:prstGeom prst="rect">
            <a:avLst/>
          </a:prstGeom>
        </p:spPr>
        <p:txBody>
          <a:bodyPr lIns="0" tIns="0" rIns="0" bIns="0" rtlCol="0" anchor="t">
            <a:spAutoFit/>
          </a:bodyPr>
          <a:lstStyle/>
          <a:p>
            <a:pPr algn="l">
              <a:lnSpc>
                <a:spcPts val="5759"/>
              </a:lnSpc>
            </a:pPr>
            <a:r>
              <a:rPr lang="en-US" sz="4800">
                <a:solidFill>
                  <a:srgbClr val="FFC000"/>
                </a:solidFill>
                <a:latin typeface="Garamond Bold"/>
              </a:rPr>
              <a:t>Be delivered by practitioners who are continually learning</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2964701" y="7191940"/>
            <a:ext cx="5124494" cy="3049339"/>
          </a:xfrm>
          <a:prstGeom prst="rect">
            <a:avLst/>
          </a:prstGeom>
        </p:spPr>
        <p:txBody>
          <a:bodyPr lIns="0" tIns="0" rIns="0" bIns="0" rtlCol="0" anchor="t">
            <a:spAutoFit/>
          </a:bodyPr>
          <a:lstStyle/>
          <a:p>
            <a:pPr algn="l">
              <a:lnSpc>
                <a:spcPts val="2879"/>
              </a:lnSpc>
            </a:pPr>
            <a:r>
              <a:rPr lang="en-US" sz="2400">
                <a:solidFill>
                  <a:srgbClr val="564B51"/>
                </a:solidFill>
                <a:latin typeface="Arial"/>
              </a:rPr>
              <a:t>To support the development of this in Scholars schools we work with the Teacher Development Trust, growing our strength and impact through </a:t>
            </a:r>
            <a:r>
              <a:rPr lang="en-US" sz="2400">
                <a:solidFill>
                  <a:srgbClr val="564B51"/>
                </a:solidFill>
                <a:latin typeface="Arial Bold"/>
              </a:rPr>
              <a:t>The 7 Domains of People Powered School Improvement</a:t>
            </a:r>
          </a:p>
          <a:p>
            <a:pPr algn="l">
              <a:lnSpc>
                <a:spcPts val="2879"/>
              </a:lnSpc>
            </a:pPr>
            <a:endParaRPr lang="en-US" sz="2400">
              <a:solidFill>
                <a:srgbClr val="564B51"/>
              </a:solidFill>
              <a:latin typeface="Arial Bold"/>
            </a:endParaRPr>
          </a:p>
          <a:p>
            <a:pPr algn="l">
              <a:lnSpc>
                <a:spcPts val="2879"/>
              </a:lnSpc>
            </a:pPr>
            <a:r>
              <a:rPr lang="en-US" sz="2400" u="sng">
                <a:solidFill>
                  <a:srgbClr val="EC606C"/>
                </a:solidFill>
                <a:latin typeface="Arial"/>
                <a:hlinkClick r:id="rId3" tooltip="https://tdtrust.org/"/>
              </a:rPr>
              <a:t>https://tdtrust.org/</a:t>
            </a:r>
            <a:r>
              <a:rPr lang="en-US" sz="2400">
                <a:solidFill>
                  <a:srgbClr val="000000"/>
                </a:solidFill>
                <a:latin typeface="Arial"/>
              </a:rPr>
              <a:t> </a:t>
            </a:r>
          </a:p>
        </p:txBody>
      </p:sp>
      <p:grpSp>
        <p:nvGrpSpPr>
          <p:cNvPr id="3" name="Group 3"/>
          <p:cNvGrpSpPr/>
          <p:nvPr/>
        </p:nvGrpSpPr>
        <p:grpSpPr>
          <a:xfrm>
            <a:off x="374066" y="1256437"/>
            <a:ext cx="17418635" cy="915263"/>
            <a:chOff x="0" y="0"/>
            <a:chExt cx="23224846" cy="1220350"/>
          </a:xfrm>
        </p:grpSpPr>
        <p:sp>
          <p:nvSpPr>
            <p:cNvPr id="4" name="Freeform 4"/>
            <p:cNvSpPr/>
            <p:nvPr/>
          </p:nvSpPr>
          <p:spPr>
            <a:xfrm>
              <a:off x="25400" y="25400"/>
              <a:ext cx="23174071" cy="1169543"/>
            </a:xfrm>
            <a:custGeom>
              <a:avLst/>
              <a:gdLst/>
              <a:ahLst/>
              <a:cxnLst/>
              <a:rect l="l" t="t" r="r" b="b"/>
              <a:pathLst>
                <a:path w="23174071" h="1169543">
                  <a:moveTo>
                    <a:pt x="0" y="194945"/>
                  </a:moveTo>
                  <a:cubicBezTo>
                    <a:pt x="0" y="87249"/>
                    <a:pt x="90805" y="0"/>
                    <a:pt x="202946" y="0"/>
                  </a:cubicBezTo>
                  <a:lnTo>
                    <a:pt x="22971125" y="0"/>
                  </a:lnTo>
                  <a:cubicBezTo>
                    <a:pt x="23083265" y="0"/>
                    <a:pt x="23174071" y="87249"/>
                    <a:pt x="23174071" y="194945"/>
                  </a:cubicBezTo>
                  <a:lnTo>
                    <a:pt x="23174071" y="974598"/>
                  </a:lnTo>
                  <a:cubicBezTo>
                    <a:pt x="23174071" y="1082294"/>
                    <a:pt x="23083265" y="1169543"/>
                    <a:pt x="22971125" y="1169543"/>
                  </a:cubicBezTo>
                  <a:lnTo>
                    <a:pt x="202946" y="1169543"/>
                  </a:lnTo>
                  <a:cubicBezTo>
                    <a:pt x="90805" y="1169543"/>
                    <a:pt x="0" y="1082294"/>
                    <a:pt x="0" y="974598"/>
                  </a:cubicBezTo>
                  <a:close/>
                </a:path>
              </a:pathLst>
            </a:custGeom>
            <a:solidFill>
              <a:srgbClr val="FFC000"/>
            </a:solidFill>
          </p:spPr>
        </p:sp>
        <p:sp>
          <p:nvSpPr>
            <p:cNvPr id="5" name="Freeform 5"/>
            <p:cNvSpPr/>
            <p:nvPr/>
          </p:nvSpPr>
          <p:spPr>
            <a:xfrm>
              <a:off x="0" y="0"/>
              <a:ext cx="23224871" cy="1220343"/>
            </a:xfrm>
            <a:custGeom>
              <a:avLst/>
              <a:gdLst/>
              <a:ahLst/>
              <a:cxnLst/>
              <a:rect l="l" t="t" r="r" b="b"/>
              <a:pathLst>
                <a:path w="23224871" h="1220343">
                  <a:moveTo>
                    <a:pt x="0" y="220345"/>
                  </a:moveTo>
                  <a:cubicBezTo>
                    <a:pt x="0" y="97663"/>
                    <a:pt x="103251" y="0"/>
                    <a:pt x="228346" y="0"/>
                  </a:cubicBezTo>
                  <a:lnTo>
                    <a:pt x="22996525" y="0"/>
                  </a:lnTo>
                  <a:lnTo>
                    <a:pt x="22996525" y="25400"/>
                  </a:lnTo>
                  <a:lnTo>
                    <a:pt x="22996525" y="0"/>
                  </a:lnTo>
                  <a:cubicBezTo>
                    <a:pt x="23121620" y="0"/>
                    <a:pt x="23224871" y="97663"/>
                    <a:pt x="23224871" y="220345"/>
                  </a:cubicBezTo>
                  <a:lnTo>
                    <a:pt x="23199471" y="220345"/>
                  </a:lnTo>
                  <a:lnTo>
                    <a:pt x="23224871" y="220345"/>
                  </a:lnTo>
                  <a:lnTo>
                    <a:pt x="23224871" y="999998"/>
                  </a:lnTo>
                  <a:lnTo>
                    <a:pt x="23199471" y="999998"/>
                  </a:lnTo>
                  <a:lnTo>
                    <a:pt x="23224871" y="999998"/>
                  </a:lnTo>
                  <a:cubicBezTo>
                    <a:pt x="23224871" y="1122680"/>
                    <a:pt x="23121620" y="1220343"/>
                    <a:pt x="22996525" y="1220343"/>
                  </a:cubicBezTo>
                  <a:lnTo>
                    <a:pt x="22996525" y="1194943"/>
                  </a:lnTo>
                  <a:lnTo>
                    <a:pt x="22996525" y="1220343"/>
                  </a:lnTo>
                  <a:lnTo>
                    <a:pt x="228346" y="1220343"/>
                  </a:lnTo>
                  <a:lnTo>
                    <a:pt x="228346" y="1194943"/>
                  </a:lnTo>
                  <a:lnTo>
                    <a:pt x="228346" y="1220343"/>
                  </a:lnTo>
                  <a:cubicBezTo>
                    <a:pt x="103251" y="1220343"/>
                    <a:pt x="0" y="1122680"/>
                    <a:pt x="0" y="999998"/>
                  </a:cubicBezTo>
                  <a:lnTo>
                    <a:pt x="0" y="220345"/>
                  </a:lnTo>
                  <a:lnTo>
                    <a:pt x="25400" y="220345"/>
                  </a:lnTo>
                  <a:lnTo>
                    <a:pt x="0" y="220345"/>
                  </a:lnTo>
                  <a:moveTo>
                    <a:pt x="50800" y="220345"/>
                  </a:moveTo>
                  <a:lnTo>
                    <a:pt x="50800" y="999998"/>
                  </a:lnTo>
                  <a:lnTo>
                    <a:pt x="25400" y="999998"/>
                  </a:lnTo>
                  <a:lnTo>
                    <a:pt x="50800" y="999998"/>
                  </a:lnTo>
                  <a:cubicBezTo>
                    <a:pt x="50800" y="1092708"/>
                    <a:pt x="129286" y="1169543"/>
                    <a:pt x="228346" y="1169543"/>
                  </a:cubicBezTo>
                  <a:lnTo>
                    <a:pt x="22996525" y="1169543"/>
                  </a:lnTo>
                  <a:cubicBezTo>
                    <a:pt x="23095586" y="1169543"/>
                    <a:pt x="23174071" y="1092708"/>
                    <a:pt x="23174071" y="999998"/>
                  </a:cubicBezTo>
                  <a:lnTo>
                    <a:pt x="23174071" y="220345"/>
                  </a:lnTo>
                  <a:cubicBezTo>
                    <a:pt x="23174071" y="127635"/>
                    <a:pt x="23095586" y="50800"/>
                    <a:pt x="22996525" y="50800"/>
                  </a:cubicBezTo>
                  <a:lnTo>
                    <a:pt x="228346" y="50800"/>
                  </a:lnTo>
                  <a:lnTo>
                    <a:pt x="228346" y="25400"/>
                  </a:lnTo>
                  <a:lnTo>
                    <a:pt x="228346" y="50800"/>
                  </a:lnTo>
                  <a:cubicBezTo>
                    <a:pt x="129286" y="50800"/>
                    <a:pt x="50800" y="127635"/>
                    <a:pt x="50800" y="220345"/>
                  </a:cubicBezTo>
                  <a:close/>
                </a:path>
              </a:pathLst>
            </a:custGeom>
            <a:solidFill>
              <a:srgbClr val="9D8F97"/>
            </a:solidFill>
          </p:spPr>
        </p:sp>
        <p:sp>
          <p:nvSpPr>
            <p:cNvPr id="6" name="TextBox 6"/>
            <p:cNvSpPr txBox="1"/>
            <p:nvPr/>
          </p:nvSpPr>
          <p:spPr>
            <a:xfrm>
              <a:off x="0" y="-19050"/>
              <a:ext cx="23224846" cy="123940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Professional Development Standards</a:t>
              </a:r>
            </a:p>
          </p:txBody>
        </p:sp>
      </p:grpSp>
      <p:sp>
        <p:nvSpPr>
          <p:cNvPr id="7" name="TextBox 7"/>
          <p:cNvSpPr txBox="1"/>
          <p:nvPr/>
        </p:nvSpPr>
        <p:spPr>
          <a:xfrm>
            <a:off x="484556" y="2372274"/>
            <a:ext cx="15752252" cy="9106674"/>
          </a:xfrm>
          <a:prstGeom prst="rect">
            <a:avLst/>
          </a:prstGeom>
        </p:spPr>
        <p:txBody>
          <a:bodyPr lIns="0" tIns="0" rIns="0" bIns="0" rtlCol="0" anchor="t">
            <a:spAutoFit/>
          </a:bodyPr>
          <a:lstStyle/>
          <a:p>
            <a:pPr algn="l">
              <a:lnSpc>
                <a:spcPts val="3240"/>
              </a:lnSpc>
            </a:pPr>
            <a:r>
              <a:rPr lang="en-US" sz="2700">
                <a:solidFill>
                  <a:srgbClr val="564B51"/>
                </a:solidFill>
                <a:latin typeface="Arial"/>
              </a:rPr>
              <a:t>Scholars advocates the standards set out in the DfE Standards for Teachers Professional Development</a:t>
            </a:r>
          </a:p>
          <a:p>
            <a:pPr algn="l">
              <a:lnSpc>
                <a:spcPts val="3240"/>
              </a:lnSpc>
            </a:pPr>
            <a:endParaRPr lang="en-US" sz="2700">
              <a:solidFill>
                <a:srgbClr val="564B51"/>
              </a:solidFill>
              <a:latin typeface="Arial"/>
            </a:endParaRPr>
          </a:p>
          <a:p>
            <a:pPr algn="l">
              <a:lnSpc>
                <a:spcPts val="3240"/>
              </a:lnSpc>
            </a:pPr>
            <a:r>
              <a:rPr lang="en-US" sz="2700">
                <a:solidFill>
                  <a:srgbClr val="564B51"/>
                </a:solidFill>
                <a:latin typeface="Arial"/>
              </a:rPr>
              <a:t>Effective teacher professional development is a partnership between:</a:t>
            </a:r>
          </a:p>
          <a:p>
            <a:pPr marL="488632" lvl="1" indent="-244316" algn="l">
              <a:lnSpc>
                <a:spcPts val="3240"/>
              </a:lnSpc>
              <a:buFont typeface="Arial"/>
              <a:buChar char="•"/>
            </a:pPr>
            <a:r>
              <a:rPr lang="en-US" sz="2700">
                <a:solidFill>
                  <a:srgbClr val="564B51"/>
                </a:solidFill>
                <a:latin typeface="Arial"/>
              </a:rPr>
              <a:t>Headteachers and other members of the leadership team;</a:t>
            </a:r>
          </a:p>
          <a:p>
            <a:pPr marL="488632" lvl="1" indent="-244316" algn="l">
              <a:lnSpc>
                <a:spcPts val="3240"/>
              </a:lnSpc>
              <a:buFont typeface="Arial"/>
              <a:buChar char="•"/>
            </a:pPr>
            <a:r>
              <a:rPr lang="en-US" sz="2700">
                <a:solidFill>
                  <a:srgbClr val="564B51"/>
                </a:solidFill>
                <a:latin typeface="Arial"/>
              </a:rPr>
              <a:t>Teachers; and</a:t>
            </a:r>
          </a:p>
          <a:p>
            <a:pPr marL="488632" lvl="1" indent="-244316" algn="l">
              <a:lnSpc>
                <a:spcPts val="3240"/>
              </a:lnSpc>
              <a:buFont typeface="Arial"/>
              <a:buChar char="•"/>
            </a:pPr>
            <a:r>
              <a:rPr lang="en-US" sz="2700">
                <a:solidFill>
                  <a:srgbClr val="564B51"/>
                </a:solidFill>
                <a:latin typeface="Arial"/>
              </a:rPr>
              <a:t>Providers of professional development expertise, training or consultancy.</a:t>
            </a:r>
          </a:p>
          <a:p>
            <a:pPr marL="488632" lvl="1" indent="-244316" algn="l">
              <a:lnSpc>
                <a:spcPts val="3240"/>
              </a:lnSpc>
            </a:pPr>
            <a:endParaRPr lang="en-US" sz="2700">
              <a:solidFill>
                <a:srgbClr val="564B51"/>
              </a:solidFill>
              <a:latin typeface="Arial"/>
            </a:endParaRPr>
          </a:p>
          <a:p>
            <a:pPr marL="488632" lvl="1" indent="-244316" algn="l">
              <a:lnSpc>
                <a:spcPts val="3240"/>
              </a:lnSpc>
            </a:pPr>
            <a:r>
              <a:rPr lang="en-US" sz="2700">
                <a:solidFill>
                  <a:srgbClr val="564B51"/>
                </a:solidFill>
                <a:latin typeface="Arial"/>
              </a:rPr>
              <a:t>In order for this partnership to be successful:</a:t>
            </a:r>
          </a:p>
          <a:p>
            <a:pPr marL="488632" lvl="1" indent="-244316" algn="l">
              <a:lnSpc>
                <a:spcPts val="3240"/>
              </a:lnSpc>
            </a:pPr>
            <a:r>
              <a:rPr lang="en-US" sz="2700">
                <a:solidFill>
                  <a:srgbClr val="564B51"/>
                </a:solidFill>
                <a:latin typeface="Arial"/>
              </a:rPr>
              <a:t>1.  Professional development should have a focus on improving and evaluating pupil outcomes.</a:t>
            </a:r>
          </a:p>
          <a:p>
            <a:pPr marL="488632" lvl="1" indent="-244316" algn="l">
              <a:lnSpc>
                <a:spcPts val="3240"/>
              </a:lnSpc>
            </a:pPr>
            <a:r>
              <a:rPr lang="en-US" sz="2700">
                <a:solidFill>
                  <a:srgbClr val="564B51"/>
                </a:solidFill>
                <a:latin typeface="Arial"/>
              </a:rPr>
              <a:t>2.  Professional development should be underpinned by robust evidence and expertise.</a:t>
            </a:r>
          </a:p>
          <a:p>
            <a:pPr marL="488632" lvl="1" indent="-244316" algn="l">
              <a:lnSpc>
                <a:spcPts val="3240"/>
              </a:lnSpc>
            </a:pPr>
            <a:r>
              <a:rPr lang="en-US" sz="2700">
                <a:solidFill>
                  <a:srgbClr val="564B51"/>
                </a:solidFill>
                <a:latin typeface="Arial"/>
              </a:rPr>
              <a:t>3.  Professional development should include collaboration and expert challenge.</a:t>
            </a:r>
          </a:p>
          <a:p>
            <a:pPr marL="488632" lvl="1" indent="-244316" algn="l">
              <a:lnSpc>
                <a:spcPts val="3240"/>
              </a:lnSpc>
            </a:pPr>
            <a:r>
              <a:rPr lang="en-US" sz="2700">
                <a:solidFill>
                  <a:srgbClr val="564B51"/>
                </a:solidFill>
                <a:latin typeface="Arial"/>
              </a:rPr>
              <a:t>4.  Professional development programmes should be sustained over time.</a:t>
            </a:r>
          </a:p>
          <a:p>
            <a:pPr marL="488632" lvl="1" indent="-244316" algn="l">
              <a:lnSpc>
                <a:spcPts val="3240"/>
              </a:lnSpc>
            </a:pPr>
            <a:endParaRPr lang="en-US" sz="2700">
              <a:solidFill>
                <a:srgbClr val="564B51"/>
              </a:solidFill>
              <a:latin typeface="Arial"/>
            </a:endParaRPr>
          </a:p>
          <a:p>
            <a:pPr marL="488632" lvl="1" indent="-244316" algn="l">
              <a:lnSpc>
                <a:spcPts val="3240"/>
              </a:lnSpc>
            </a:pPr>
            <a:r>
              <a:rPr lang="en-US" sz="2700">
                <a:solidFill>
                  <a:srgbClr val="564B51"/>
                </a:solidFill>
                <a:latin typeface="Arial"/>
              </a:rPr>
              <a:t>And all this is underpinned by, and requires that:</a:t>
            </a:r>
          </a:p>
          <a:p>
            <a:pPr marL="488632" lvl="1" indent="-244316" algn="l">
              <a:lnSpc>
                <a:spcPts val="3240"/>
              </a:lnSpc>
            </a:pPr>
            <a:r>
              <a:rPr lang="en-US" sz="2700">
                <a:solidFill>
                  <a:srgbClr val="564B51"/>
                </a:solidFill>
                <a:latin typeface="Arial"/>
              </a:rPr>
              <a:t>5. Professional development must be prioritised by school leadership.</a:t>
            </a:r>
          </a:p>
          <a:p>
            <a:pPr marL="488632" lvl="1" indent="-244316" algn="l">
              <a:lnSpc>
                <a:spcPts val="3240"/>
              </a:lnSpc>
            </a:pPr>
            <a:endParaRPr lang="en-US" sz="2700">
              <a:solidFill>
                <a:srgbClr val="564B51"/>
              </a:solidFill>
              <a:latin typeface="Arial"/>
            </a:endParaRPr>
          </a:p>
          <a:p>
            <a:pPr marL="325755" lvl="1" indent="-162878" algn="l">
              <a:lnSpc>
                <a:spcPts val="2160"/>
              </a:lnSpc>
            </a:pPr>
            <a:r>
              <a:rPr lang="en-US" sz="1800" u="sng">
                <a:solidFill>
                  <a:srgbClr val="EC606C"/>
                </a:solidFill>
                <a:latin typeface="Arial"/>
                <a:hlinkClick r:id="rId4" tooltip="https://www.gov.uk/government/publications/standard-for-teachers-professional-development"/>
              </a:rPr>
              <a:t>https://www.gov.uk/government/publications/standard-for-teachers-professional-development</a:t>
            </a:r>
            <a:r>
              <a:rPr lang="en-US" sz="1800">
                <a:solidFill>
                  <a:srgbClr val="EC606C"/>
                </a:solidFill>
                <a:latin typeface="Arial"/>
              </a:rPr>
              <a:t> </a:t>
            </a:r>
          </a:p>
          <a:p>
            <a:pPr marL="488632" lvl="1" indent="-244316" algn="l">
              <a:lnSpc>
                <a:spcPts val="3240"/>
              </a:lnSpc>
            </a:pPr>
            <a:endParaRPr lang="en-US" sz="1800">
              <a:solidFill>
                <a:srgbClr val="EC606C"/>
              </a:solidFill>
              <a:latin typeface="Arial"/>
            </a:endParaRPr>
          </a:p>
          <a:p>
            <a:pPr marL="488632" lvl="1" indent="-244316" algn="l">
              <a:lnSpc>
                <a:spcPts val="3240"/>
              </a:lnSpc>
            </a:pPr>
            <a:endParaRPr lang="en-US" sz="1800">
              <a:solidFill>
                <a:srgbClr val="EC606C"/>
              </a:solidFill>
              <a:latin typeface="Arial"/>
            </a:endParaRPr>
          </a:p>
          <a:p>
            <a:pPr marL="488632" lvl="1" indent="-244316" algn="l">
              <a:lnSpc>
                <a:spcPts val="3240"/>
              </a:lnSpc>
            </a:pPr>
            <a:endParaRPr lang="en-US" sz="1800">
              <a:solidFill>
                <a:srgbClr val="EC606C"/>
              </a:solidFill>
              <a:latin typeface="Arial"/>
            </a:endParaRPr>
          </a:p>
          <a:p>
            <a:pPr marL="488632" lvl="1" indent="-244316" algn="l">
              <a:lnSpc>
                <a:spcPts val="3240"/>
              </a:lnSpc>
            </a:pPr>
            <a:endParaRPr lang="en-US" sz="1800">
              <a:solidFill>
                <a:srgbClr val="EC606C"/>
              </a:solidFill>
              <a:latin typeface="Arial"/>
            </a:endParaRPr>
          </a:p>
          <a:p>
            <a:pPr marL="488632" lvl="1" indent="-244316" algn="l">
              <a:lnSpc>
                <a:spcPts val="3240"/>
              </a:lnSpc>
            </a:pPr>
            <a:endParaRPr lang="en-US" sz="1800">
              <a:solidFill>
                <a:srgbClr val="EC606C"/>
              </a:solidFill>
              <a:latin typeface="Arial"/>
            </a:endParaRPr>
          </a:p>
        </p:txBody>
      </p:sp>
      <p:sp>
        <p:nvSpPr>
          <p:cNvPr id="8" name="TextBox 8"/>
          <p:cNvSpPr txBox="1"/>
          <p:nvPr/>
        </p:nvSpPr>
        <p:spPr>
          <a:xfrm>
            <a:off x="406956" y="376770"/>
            <a:ext cx="15453500" cy="795247"/>
          </a:xfrm>
          <a:prstGeom prst="rect">
            <a:avLst/>
          </a:prstGeom>
        </p:spPr>
        <p:txBody>
          <a:bodyPr lIns="0" tIns="0" rIns="0" bIns="0" rtlCol="0" anchor="t">
            <a:spAutoFit/>
          </a:bodyPr>
          <a:lstStyle/>
          <a:p>
            <a:pPr algn="l">
              <a:lnSpc>
                <a:spcPts val="5759"/>
              </a:lnSpc>
            </a:pPr>
            <a:r>
              <a:rPr lang="en-US" sz="4800">
                <a:solidFill>
                  <a:srgbClr val="FFC000"/>
                </a:solidFill>
                <a:latin typeface="Garamond Bold"/>
              </a:rPr>
              <a:t>Be delivered by practitioners who are continually learning</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74066" y="1256437"/>
            <a:ext cx="17418635" cy="915263"/>
            <a:chOff x="0" y="0"/>
            <a:chExt cx="23224846" cy="1220350"/>
          </a:xfrm>
        </p:grpSpPr>
        <p:sp>
          <p:nvSpPr>
            <p:cNvPr id="3" name="Freeform 3"/>
            <p:cNvSpPr/>
            <p:nvPr/>
          </p:nvSpPr>
          <p:spPr>
            <a:xfrm>
              <a:off x="25400" y="25400"/>
              <a:ext cx="23174071" cy="1169543"/>
            </a:xfrm>
            <a:custGeom>
              <a:avLst/>
              <a:gdLst/>
              <a:ahLst/>
              <a:cxnLst/>
              <a:rect l="l" t="t" r="r" b="b"/>
              <a:pathLst>
                <a:path w="23174071" h="1169543">
                  <a:moveTo>
                    <a:pt x="0" y="194945"/>
                  </a:moveTo>
                  <a:cubicBezTo>
                    <a:pt x="0" y="87249"/>
                    <a:pt x="90805" y="0"/>
                    <a:pt x="202946" y="0"/>
                  </a:cubicBezTo>
                  <a:lnTo>
                    <a:pt x="22971125" y="0"/>
                  </a:lnTo>
                  <a:cubicBezTo>
                    <a:pt x="23083265" y="0"/>
                    <a:pt x="23174071" y="87249"/>
                    <a:pt x="23174071" y="194945"/>
                  </a:cubicBezTo>
                  <a:lnTo>
                    <a:pt x="23174071" y="974598"/>
                  </a:lnTo>
                  <a:cubicBezTo>
                    <a:pt x="23174071" y="1082294"/>
                    <a:pt x="23083265" y="1169543"/>
                    <a:pt x="22971125" y="1169543"/>
                  </a:cubicBezTo>
                  <a:lnTo>
                    <a:pt x="202946" y="1169543"/>
                  </a:lnTo>
                  <a:cubicBezTo>
                    <a:pt x="90805" y="1169543"/>
                    <a:pt x="0" y="1082294"/>
                    <a:pt x="0" y="974598"/>
                  </a:cubicBezTo>
                  <a:close/>
                </a:path>
              </a:pathLst>
            </a:custGeom>
            <a:solidFill>
              <a:srgbClr val="FFC000"/>
            </a:solidFill>
          </p:spPr>
        </p:sp>
        <p:sp>
          <p:nvSpPr>
            <p:cNvPr id="4" name="Freeform 4"/>
            <p:cNvSpPr/>
            <p:nvPr/>
          </p:nvSpPr>
          <p:spPr>
            <a:xfrm>
              <a:off x="0" y="0"/>
              <a:ext cx="23224871" cy="1220343"/>
            </a:xfrm>
            <a:custGeom>
              <a:avLst/>
              <a:gdLst/>
              <a:ahLst/>
              <a:cxnLst/>
              <a:rect l="l" t="t" r="r" b="b"/>
              <a:pathLst>
                <a:path w="23224871" h="1220343">
                  <a:moveTo>
                    <a:pt x="0" y="220345"/>
                  </a:moveTo>
                  <a:cubicBezTo>
                    <a:pt x="0" y="97663"/>
                    <a:pt x="103251" y="0"/>
                    <a:pt x="228346" y="0"/>
                  </a:cubicBezTo>
                  <a:lnTo>
                    <a:pt x="22996525" y="0"/>
                  </a:lnTo>
                  <a:lnTo>
                    <a:pt x="22996525" y="25400"/>
                  </a:lnTo>
                  <a:lnTo>
                    <a:pt x="22996525" y="0"/>
                  </a:lnTo>
                  <a:cubicBezTo>
                    <a:pt x="23121620" y="0"/>
                    <a:pt x="23224871" y="97663"/>
                    <a:pt x="23224871" y="220345"/>
                  </a:cubicBezTo>
                  <a:lnTo>
                    <a:pt x="23199471" y="220345"/>
                  </a:lnTo>
                  <a:lnTo>
                    <a:pt x="23224871" y="220345"/>
                  </a:lnTo>
                  <a:lnTo>
                    <a:pt x="23224871" y="999998"/>
                  </a:lnTo>
                  <a:lnTo>
                    <a:pt x="23199471" y="999998"/>
                  </a:lnTo>
                  <a:lnTo>
                    <a:pt x="23224871" y="999998"/>
                  </a:lnTo>
                  <a:cubicBezTo>
                    <a:pt x="23224871" y="1122680"/>
                    <a:pt x="23121620" y="1220343"/>
                    <a:pt x="22996525" y="1220343"/>
                  </a:cubicBezTo>
                  <a:lnTo>
                    <a:pt x="22996525" y="1194943"/>
                  </a:lnTo>
                  <a:lnTo>
                    <a:pt x="22996525" y="1220343"/>
                  </a:lnTo>
                  <a:lnTo>
                    <a:pt x="228346" y="1220343"/>
                  </a:lnTo>
                  <a:lnTo>
                    <a:pt x="228346" y="1194943"/>
                  </a:lnTo>
                  <a:lnTo>
                    <a:pt x="228346" y="1220343"/>
                  </a:lnTo>
                  <a:cubicBezTo>
                    <a:pt x="103251" y="1220343"/>
                    <a:pt x="0" y="1122680"/>
                    <a:pt x="0" y="999998"/>
                  </a:cubicBezTo>
                  <a:lnTo>
                    <a:pt x="0" y="220345"/>
                  </a:lnTo>
                  <a:lnTo>
                    <a:pt x="25400" y="220345"/>
                  </a:lnTo>
                  <a:lnTo>
                    <a:pt x="0" y="220345"/>
                  </a:lnTo>
                  <a:moveTo>
                    <a:pt x="50800" y="220345"/>
                  </a:moveTo>
                  <a:lnTo>
                    <a:pt x="50800" y="999998"/>
                  </a:lnTo>
                  <a:lnTo>
                    <a:pt x="25400" y="999998"/>
                  </a:lnTo>
                  <a:lnTo>
                    <a:pt x="50800" y="999998"/>
                  </a:lnTo>
                  <a:cubicBezTo>
                    <a:pt x="50800" y="1092708"/>
                    <a:pt x="129286" y="1169543"/>
                    <a:pt x="228346" y="1169543"/>
                  </a:cubicBezTo>
                  <a:lnTo>
                    <a:pt x="22996525" y="1169543"/>
                  </a:lnTo>
                  <a:cubicBezTo>
                    <a:pt x="23095586" y="1169543"/>
                    <a:pt x="23174071" y="1092708"/>
                    <a:pt x="23174071" y="999998"/>
                  </a:cubicBezTo>
                  <a:lnTo>
                    <a:pt x="23174071" y="220345"/>
                  </a:lnTo>
                  <a:cubicBezTo>
                    <a:pt x="23174071" y="127635"/>
                    <a:pt x="23095586" y="50800"/>
                    <a:pt x="22996525" y="50800"/>
                  </a:cubicBezTo>
                  <a:lnTo>
                    <a:pt x="228346" y="50800"/>
                  </a:lnTo>
                  <a:lnTo>
                    <a:pt x="228346" y="25400"/>
                  </a:lnTo>
                  <a:lnTo>
                    <a:pt x="228346" y="50800"/>
                  </a:lnTo>
                  <a:cubicBezTo>
                    <a:pt x="129286" y="50800"/>
                    <a:pt x="50800" y="127635"/>
                    <a:pt x="50800" y="220345"/>
                  </a:cubicBezTo>
                  <a:close/>
                </a:path>
              </a:pathLst>
            </a:custGeom>
            <a:solidFill>
              <a:srgbClr val="9D8F97"/>
            </a:solidFill>
          </p:spPr>
        </p:sp>
        <p:sp>
          <p:nvSpPr>
            <p:cNvPr id="5" name="TextBox 5"/>
            <p:cNvSpPr txBox="1"/>
            <p:nvPr/>
          </p:nvSpPr>
          <p:spPr>
            <a:xfrm>
              <a:off x="0" y="-19050"/>
              <a:ext cx="23224846" cy="123940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Mentoring and Coaching</a:t>
              </a:r>
            </a:p>
          </p:txBody>
        </p:sp>
      </p:grpSp>
      <p:sp>
        <p:nvSpPr>
          <p:cNvPr id="6" name="TextBox 6"/>
          <p:cNvSpPr txBox="1"/>
          <p:nvPr/>
        </p:nvSpPr>
        <p:spPr>
          <a:xfrm>
            <a:off x="389305" y="2314712"/>
            <a:ext cx="16226105" cy="7583180"/>
          </a:xfrm>
          <a:prstGeom prst="rect">
            <a:avLst/>
          </a:prstGeom>
        </p:spPr>
        <p:txBody>
          <a:bodyPr lIns="0" tIns="0" rIns="0" bIns="0" rtlCol="0" anchor="t">
            <a:spAutoFit/>
          </a:bodyPr>
          <a:lstStyle/>
          <a:p>
            <a:pPr algn="l">
              <a:lnSpc>
                <a:spcPts val="3240"/>
              </a:lnSpc>
            </a:pPr>
            <a:r>
              <a:rPr lang="en-US" sz="2700">
                <a:solidFill>
                  <a:srgbClr val="564B51"/>
                </a:solidFill>
                <a:latin typeface="Arial"/>
              </a:rPr>
              <a:t>The development of coaching and mentoring for teachers and senior leaders is a key part of the Developing People strand of the Trust Development Plan. A working group has been established to help lead Phase One to help shape a coaching pathway for Trust schools. This will include coaching and mentoring training opportunities through a professional pathway.  </a:t>
            </a:r>
          </a:p>
          <a:p>
            <a:pPr algn="l">
              <a:lnSpc>
                <a:spcPts val="3240"/>
              </a:lnSpc>
            </a:pPr>
            <a:endParaRPr lang="en-US" sz="2700">
              <a:solidFill>
                <a:srgbClr val="564B51"/>
              </a:solidFill>
              <a:latin typeface="Arial"/>
            </a:endParaRPr>
          </a:p>
          <a:p>
            <a:pPr algn="l">
              <a:lnSpc>
                <a:spcPts val="3240"/>
              </a:lnSpc>
            </a:pPr>
            <a:r>
              <a:rPr lang="en-US" sz="2700">
                <a:solidFill>
                  <a:srgbClr val="564B51"/>
                </a:solidFill>
                <a:latin typeface="Arial Bold"/>
              </a:rPr>
              <a:t>Purposeful, skilful conversations that effectively support performance, growth and development</a:t>
            </a:r>
          </a:p>
          <a:p>
            <a:pPr marL="488632" lvl="1" indent="-244316" algn="l">
              <a:lnSpc>
                <a:spcPts val="3240"/>
              </a:lnSpc>
              <a:buFont typeface="Arial"/>
              <a:buChar char="•"/>
            </a:pPr>
            <a:r>
              <a:rPr lang="en-US" sz="2700">
                <a:solidFill>
                  <a:srgbClr val="564B51"/>
                </a:solidFill>
                <a:latin typeface="Arial"/>
              </a:rPr>
              <a:t>For performance</a:t>
            </a:r>
          </a:p>
          <a:p>
            <a:pPr marL="488632" lvl="1" indent="-244316" algn="l">
              <a:lnSpc>
                <a:spcPts val="3240"/>
              </a:lnSpc>
              <a:buFont typeface="Arial"/>
              <a:buChar char="•"/>
            </a:pPr>
            <a:r>
              <a:rPr lang="en-US" sz="2700">
                <a:solidFill>
                  <a:srgbClr val="564B51"/>
                </a:solidFill>
                <a:latin typeface="Arial"/>
              </a:rPr>
              <a:t>For Development</a:t>
            </a:r>
          </a:p>
          <a:p>
            <a:pPr marL="488632" lvl="1" indent="-244316" algn="l">
              <a:lnSpc>
                <a:spcPts val="3240"/>
              </a:lnSpc>
              <a:buFont typeface="Arial"/>
              <a:buChar char="•"/>
            </a:pPr>
            <a:r>
              <a:rPr lang="en-US" sz="2700">
                <a:solidFill>
                  <a:srgbClr val="564B51"/>
                </a:solidFill>
                <a:latin typeface="Arial"/>
              </a:rPr>
              <a:t>For Transformation</a:t>
            </a:r>
          </a:p>
          <a:p>
            <a:pPr marL="488632" lvl="1" indent="-244316" algn="l">
              <a:lnSpc>
                <a:spcPts val="3240"/>
              </a:lnSpc>
              <a:buFont typeface="Arial"/>
              <a:buChar char="•"/>
            </a:pPr>
            <a:r>
              <a:rPr lang="en-US" sz="2700">
                <a:solidFill>
                  <a:srgbClr val="564B51"/>
                </a:solidFill>
                <a:latin typeface="Arial"/>
              </a:rPr>
              <a:t>For Induction</a:t>
            </a:r>
          </a:p>
          <a:p>
            <a:pPr marL="488632" lvl="1" indent="-244316" algn="l">
              <a:lnSpc>
                <a:spcPts val="3240"/>
              </a:lnSpc>
            </a:pPr>
            <a:endParaRPr lang="en-US" sz="2700">
              <a:solidFill>
                <a:srgbClr val="564B51"/>
              </a:solidFill>
              <a:latin typeface="Arial"/>
            </a:endParaRPr>
          </a:p>
          <a:p>
            <a:pPr marL="488632" lvl="1" indent="-244316" algn="l">
              <a:lnSpc>
                <a:spcPts val="3240"/>
              </a:lnSpc>
            </a:pPr>
            <a:endParaRPr lang="en-US" sz="2700">
              <a:solidFill>
                <a:srgbClr val="564B51"/>
              </a:solidFill>
              <a:latin typeface="Arial"/>
            </a:endParaRPr>
          </a:p>
          <a:p>
            <a:pPr marL="488632" lvl="1" indent="-244316" algn="l">
              <a:lnSpc>
                <a:spcPts val="3240"/>
              </a:lnSpc>
            </a:pPr>
            <a:endParaRPr lang="en-US" sz="2700">
              <a:solidFill>
                <a:srgbClr val="564B51"/>
              </a:solidFill>
              <a:latin typeface="Arial"/>
            </a:endParaRPr>
          </a:p>
          <a:p>
            <a:pPr marL="488632" lvl="1" indent="-244316" algn="l">
              <a:lnSpc>
                <a:spcPts val="3240"/>
              </a:lnSpc>
            </a:pPr>
            <a:endParaRPr lang="en-US" sz="2700">
              <a:solidFill>
                <a:srgbClr val="564B51"/>
              </a:solidFill>
              <a:latin typeface="Arial"/>
            </a:endParaRPr>
          </a:p>
          <a:p>
            <a:pPr marL="488632" lvl="1" indent="-244316" algn="l">
              <a:lnSpc>
                <a:spcPts val="3240"/>
              </a:lnSpc>
            </a:pPr>
            <a:endParaRPr lang="en-US" sz="2700">
              <a:solidFill>
                <a:srgbClr val="564B51"/>
              </a:solidFill>
              <a:latin typeface="Arial"/>
            </a:endParaRPr>
          </a:p>
          <a:p>
            <a:pPr marL="488632" lvl="1" indent="-244316" algn="l">
              <a:lnSpc>
                <a:spcPts val="3240"/>
              </a:lnSpc>
            </a:pPr>
            <a:endParaRPr lang="en-US" sz="2700">
              <a:solidFill>
                <a:srgbClr val="564B51"/>
              </a:solidFill>
              <a:latin typeface="Arial"/>
            </a:endParaRPr>
          </a:p>
          <a:p>
            <a:pPr marL="488632" lvl="1" indent="-244316" algn="l">
              <a:lnSpc>
                <a:spcPts val="3240"/>
              </a:lnSpc>
            </a:pPr>
            <a:endParaRPr lang="en-US" sz="2700">
              <a:solidFill>
                <a:srgbClr val="564B51"/>
              </a:solidFill>
              <a:latin typeface="Arial"/>
            </a:endParaRPr>
          </a:p>
          <a:p>
            <a:pPr marL="488632" lvl="1" indent="-244316" algn="l">
              <a:lnSpc>
                <a:spcPts val="3240"/>
              </a:lnSpc>
            </a:pPr>
            <a:endParaRPr lang="en-US" sz="2700">
              <a:solidFill>
                <a:srgbClr val="564B51"/>
              </a:solidFill>
              <a:latin typeface="Arial"/>
            </a:endParaRPr>
          </a:p>
        </p:txBody>
      </p:sp>
      <p:sp>
        <p:nvSpPr>
          <p:cNvPr id="7" name="TextBox 7"/>
          <p:cNvSpPr txBox="1"/>
          <p:nvPr/>
        </p:nvSpPr>
        <p:spPr>
          <a:xfrm>
            <a:off x="406956" y="376770"/>
            <a:ext cx="15453500" cy="795247"/>
          </a:xfrm>
          <a:prstGeom prst="rect">
            <a:avLst/>
          </a:prstGeom>
        </p:spPr>
        <p:txBody>
          <a:bodyPr lIns="0" tIns="0" rIns="0" bIns="0" rtlCol="0" anchor="t">
            <a:spAutoFit/>
          </a:bodyPr>
          <a:lstStyle/>
          <a:p>
            <a:pPr algn="l">
              <a:lnSpc>
                <a:spcPts val="5759"/>
              </a:lnSpc>
            </a:pPr>
            <a:r>
              <a:rPr lang="en-US" sz="4800">
                <a:solidFill>
                  <a:srgbClr val="FFC000"/>
                </a:solidFill>
                <a:latin typeface="Garamond Bold"/>
              </a:rPr>
              <a:t>Be delivered by practitioners who are continually learning</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74066" y="1256437"/>
            <a:ext cx="17418635" cy="915263"/>
            <a:chOff x="0" y="0"/>
            <a:chExt cx="23224846" cy="1220350"/>
          </a:xfrm>
        </p:grpSpPr>
        <p:sp>
          <p:nvSpPr>
            <p:cNvPr id="3" name="Freeform 3"/>
            <p:cNvSpPr/>
            <p:nvPr/>
          </p:nvSpPr>
          <p:spPr>
            <a:xfrm>
              <a:off x="25400" y="25400"/>
              <a:ext cx="23174071" cy="1169543"/>
            </a:xfrm>
            <a:custGeom>
              <a:avLst/>
              <a:gdLst/>
              <a:ahLst/>
              <a:cxnLst/>
              <a:rect l="l" t="t" r="r" b="b"/>
              <a:pathLst>
                <a:path w="23174071" h="1169543">
                  <a:moveTo>
                    <a:pt x="0" y="194945"/>
                  </a:moveTo>
                  <a:cubicBezTo>
                    <a:pt x="0" y="87249"/>
                    <a:pt x="90805" y="0"/>
                    <a:pt x="202946" y="0"/>
                  </a:cubicBezTo>
                  <a:lnTo>
                    <a:pt x="22971125" y="0"/>
                  </a:lnTo>
                  <a:cubicBezTo>
                    <a:pt x="23083265" y="0"/>
                    <a:pt x="23174071" y="87249"/>
                    <a:pt x="23174071" y="194945"/>
                  </a:cubicBezTo>
                  <a:lnTo>
                    <a:pt x="23174071" y="974598"/>
                  </a:lnTo>
                  <a:cubicBezTo>
                    <a:pt x="23174071" y="1082294"/>
                    <a:pt x="23083265" y="1169543"/>
                    <a:pt x="22971125" y="1169543"/>
                  </a:cubicBezTo>
                  <a:lnTo>
                    <a:pt x="202946" y="1169543"/>
                  </a:lnTo>
                  <a:cubicBezTo>
                    <a:pt x="90805" y="1169543"/>
                    <a:pt x="0" y="1082294"/>
                    <a:pt x="0" y="974598"/>
                  </a:cubicBezTo>
                  <a:close/>
                </a:path>
              </a:pathLst>
            </a:custGeom>
            <a:solidFill>
              <a:srgbClr val="FFC000"/>
            </a:solidFill>
          </p:spPr>
        </p:sp>
        <p:sp>
          <p:nvSpPr>
            <p:cNvPr id="4" name="Freeform 4"/>
            <p:cNvSpPr/>
            <p:nvPr/>
          </p:nvSpPr>
          <p:spPr>
            <a:xfrm>
              <a:off x="0" y="0"/>
              <a:ext cx="23224871" cy="1220343"/>
            </a:xfrm>
            <a:custGeom>
              <a:avLst/>
              <a:gdLst/>
              <a:ahLst/>
              <a:cxnLst/>
              <a:rect l="l" t="t" r="r" b="b"/>
              <a:pathLst>
                <a:path w="23224871" h="1220343">
                  <a:moveTo>
                    <a:pt x="0" y="220345"/>
                  </a:moveTo>
                  <a:cubicBezTo>
                    <a:pt x="0" y="97663"/>
                    <a:pt x="103251" y="0"/>
                    <a:pt x="228346" y="0"/>
                  </a:cubicBezTo>
                  <a:lnTo>
                    <a:pt x="22996525" y="0"/>
                  </a:lnTo>
                  <a:lnTo>
                    <a:pt x="22996525" y="25400"/>
                  </a:lnTo>
                  <a:lnTo>
                    <a:pt x="22996525" y="0"/>
                  </a:lnTo>
                  <a:cubicBezTo>
                    <a:pt x="23121620" y="0"/>
                    <a:pt x="23224871" y="97663"/>
                    <a:pt x="23224871" y="220345"/>
                  </a:cubicBezTo>
                  <a:lnTo>
                    <a:pt x="23199471" y="220345"/>
                  </a:lnTo>
                  <a:lnTo>
                    <a:pt x="23224871" y="220345"/>
                  </a:lnTo>
                  <a:lnTo>
                    <a:pt x="23224871" y="999998"/>
                  </a:lnTo>
                  <a:lnTo>
                    <a:pt x="23199471" y="999998"/>
                  </a:lnTo>
                  <a:lnTo>
                    <a:pt x="23224871" y="999998"/>
                  </a:lnTo>
                  <a:cubicBezTo>
                    <a:pt x="23224871" y="1122680"/>
                    <a:pt x="23121620" y="1220343"/>
                    <a:pt x="22996525" y="1220343"/>
                  </a:cubicBezTo>
                  <a:lnTo>
                    <a:pt x="22996525" y="1194943"/>
                  </a:lnTo>
                  <a:lnTo>
                    <a:pt x="22996525" y="1220343"/>
                  </a:lnTo>
                  <a:lnTo>
                    <a:pt x="228346" y="1220343"/>
                  </a:lnTo>
                  <a:lnTo>
                    <a:pt x="228346" y="1194943"/>
                  </a:lnTo>
                  <a:lnTo>
                    <a:pt x="228346" y="1220343"/>
                  </a:lnTo>
                  <a:cubicBezTo>
                    <a:pt x="103251" y="1220343"/>
                    <a:pt x="0" y="1122680"/>
                    <a:pt x="0" y="999998"/>
                  </a:cubicBezTo>
                  <a:lnTo>
                    <a:pt x="0" y="220345"/>
                  </a:lnTo>
                  <a:lnTo>
                    <a:pt x="25400" y="220345"/>
                  </a:lnTo>
                  <a:lnTo>
                    <a:pt x="0" y="220345"/>
                  </a:lnTo>
                  <a:moveTo>
                    <a:pt x="50800" y="220345"/>
                  </a:moveTo>
                  <a:lnTo>
                    <a:pt x="50800" y="999998"/>
                  </a:lnTo>
                  <a:lnTo>
                    <a:pt x="25400" y="999998"/>
                  </a:lnTo>
                  <a:lnTo>
                    <a:pt x="50800" y="999998"/>
                  </a:lnTo>
                  <a:cubicBezTo>
                    <a:pt x="50800" y="1092708"/>
                    <a:pt x="129286" y="1169543"/>
                    <a:pt x="228346" y="1169543"/>
                  </a:cubicBezTo>
                  <a:lnTo>
                    <a:pt x="22996525" y="1169543"/>
                  </a:lnTo>
                  <a:cubicBezTo>
                    <a:pt x="23095586" y="1169543"/>
                    <a:pt x="23174071" y="1092708"/>
                    <a:pt x="23174071" y="999998"/>
                  </a:cubicBezTo>
                  <a:lnTo>
                    <a:pt x="23174071" y="220345"/>
                  </a:lnTo>
                  <a:cubicBezTo>
                    <a:pt x="23174071" y="127635"/>
                    <a:pt x="23095586" y="50800"/>
                    <a:pt x="22996525" y="50800"/>
                  </a:cubicBezTo>
                  <a:lnTo>
                    <a:pt x="228346" y="50800"/>
                  </a:lnTo>
                  <a:lnTo>
                    <a:pt x="228346" y="25400"/>
                  </a:lnTo>
                  <a:lnTo>
                    <a:pt x="228346" y="50800"/>
                  </a:lnTo>
                  <a:cubicBezTo>
                    <a:pt x="129286" y="50800"/>
                    <a:pt x="50800" y="127635"/>
                    <a:pt x="50800" y="220345"/>
                  </a:cubicBezTo>
                  <a:close/>
                </a:path>
              </a:pathLst>
            </a:custGeom>
            <a:solidFill>
              <a:srgbClr val="9D8F97"/>
            </a:solidFill>
          </p:spPr>
        </p:sp>
        <p:sp>
          <p:nvSpPr>
            <p:cNvPr id="5" name="TextBox 5"/>
            <p:cNvSpPr txBox="1"/>
            <p:nvPr/>
          </p:nvSpPr>
          <p:spPr>
            <a:xfrm>
              <a:off x="0" y="-19050"/>
              <a:ext cx="23224846" cy="123940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Strengths based approaches</a:t>
              </a:r>
            </a:p>
          </p:txBody>
        </p:sp>
      </p:grpSp>
      <p:sp>
        <p:nvSpPr>
          <p:cNvPr id="6" name="TextBox 6"/>
          <p:cNvSpPr txBox="1"/>
          <p:nvPr/>
        </p:nvSpPr>
        <p:spPr>
          <a:xfrm>
            <a:off x="389305" y="2314712"/>
            <a:ext cx="16226105" cy="7583180"/>
          </a:xfrm>
          <a:prstGeom prst="rect">
            <a:avLst/>
          </a:prstGeom>
        </p:spPr>
        <p:txBody>
          <a:bodyPr lIns="0" tIns="0" rIns="0" bIns="0" rtlCol="0" anchor="t">
            <a:spAutoFit/>
          </a:bodyPr>
          <a:lstStyle/>
          <a:p>
            <a:pPr algn="l">
              <a:lnSpc>
                <a:spcPts val="3240"/>
              </a:lnSpc>
            </a:pPr>
            <a:r>
              <a:rPr lang="en-US" sz="2700">
                <a:solidFill>
                  <a:srgbClr val="564B51"/>
                </a:solidFill>
                <a:latin typeface="Arial Bold"/>
              </a:rPr>
              <a:t>“The best opportunity for individual development lies in investing in people’s strengths, not in managing their weaknesses” </a:t>
            </a:r>
          </a:p>
          <a:p>
            <a:pPr algn="l">
              <a:lnSpc>
                <a:spcPts val="3240"/>
              </a:lnSpc>
            </a:pPr>
            <a:r>
              <a:rPr lang="en-US" sz="2700">
                <a:solidFill>
                  <a:srgbClr val="564B51"/>
                </a:solidFill>
                <a:latin typeface="Arial"/>
              </a:rPr>
              <a:t>Miglianico </a:t>
            </a:r>
            <a:r>
              <a:rPr lang="en-US" sz="2700">
                <a:solidFill>
                  <a:srgbClr val="564B51"/>
                </a:solidFill>
                <a:latin typeface="Arial Italics"/>
              </a:rPr>
              <a:t>et al.</a:t>
            </a:r>
            <a:r>
              <a:rPr lang="en-US" sz="2700">
                <a:solidFill>
                  <a:srgbClr val="564B51"/>
                </a:solidFill>
                <a:latin typeface="Arial"/>
              </a:rPr>
              <a:t>, 2020</a:t>
            </a:r>
          </a:p>
          <a:p>
            <a:pPr algn="l">
              <a:lnSpc>
                <a:spcPts val="3240"/>
              </a:lnSpc>
            </a:pPr>
            <a:r>
              <a:rPr lang="en-US" sz="2700">
                <a:solidFill>
                  <a:srgbClr val="564B51"/>
                </a:solidFill>
                <a:latin typeface="Arial"/>
              </a:rPr>
              <a:t> </a:t>
            </a:r>
          </a:p>
          <a:p>
            <a:pPr algn="l">
              <a:lnSpc>
                <a:spcPts val="3240"/>
              </a:lnSpc>
            </a:pPr>
            <a:r>
              <a:rPr lang="en-US" sz="2700">
                <a:solidFill>
                  <a:srgbClr val="564B51"/>
                </a:solidFill>
                <a:latin typeface="Arial"/>
              </a:rPr>
              <a:t>Our approach to development people is based on the premise that all employees in an organisation have special qualities, and that each of them can contribute to high performance in their own unique manner (Gelens </a:t>
            </a:r>
            <a:r>
              <a:rPr lang="en-US" sz="2700">
                <a:solidFill>
                  <a:srgbClr val="564B51"/>
                </a:solidFill>
                <a:latin typeface="Arial Italics"/>
              </a:rPr>
              <a:t>et al.</a:t>
            </a:r>
            <a:r>
              <a:rPr lang="en-US" sz="2700">
                <a:solidFill>
                  <a:srgbClr val="564B51"/>
                </a:solidFill>
                <a:latin typeface="Arial"/>
              </a:rPr>
              <a:t>, 2013; Swailes, Downs and Orr, 2014). Davies and Davies (2010), writing in the context of multi-academy trusts, adds that this becomes possible when each employee holds the position that allows their talent to be exercised (Davies and Davies, 2010). This talent management approach highlights equal treatment of employees and encourages the adoption of practices such as employee development, engagement and retention (Glenn, 2012; Thunnissen and Buttiens, 2017). </a:t>
            </a:r>
          </a:p>
          <a:p>
            <a:pPr algn="l">
              <a:lnSpc>
                <a:spcPts val="3240"/>
              </a:lnSpc>
            </a:pPr>
            <a:r>
              <a:rPr lang="en-US" sz="2700">
                <a:solidFill>
                  <a:srgbClr val="564B51"/>
                </a:solidFill>
                <a:latin typeface="Arial"/>
              </a:rPr>
              <a:t> </a:t>
            </a:r>
          </a:p>
          <a:p>
            <a:pPr algn="l">
              <a:lnSpc>
                <a:spcPts val="3240"/>
              </a:lnSpc>
            </a:pPr>
            <a:r>
              <a:rPr lang="en-US" sz="2700">
                <a:solidFill>
                  <a:srgbClr val="564B51"/>
                </a:solidFill>
                <a:latin typeface="Arial"/>
              </a:rPr>
              <a:t>It is noted in the literature that most organizations take </a:t>
            </a:r>
            <a:r>
              <a:rPr lang="en-US" sz="2700">
                <a:solidFill>
                  <a:srgbClr val="564B51"/>
                </a:solidFill>
                <a:latin typeface="Arial Bold"/>
              </a:rPr>
              <a:t>employee strengths</a:t>
            </a:r>
            <a:r>
              <a:rPr lang="en-US" sz="2700">
                <a:solidFill>
                  <a:srgbClr val="564B51"/>
                </a:solidFill>
                <a:latin typeface="Arial"/>
              </a:rPr>
              <a:t> for granted and tend to focus on minimising perceived weaknesses instead (Buckingham and Clifton, 2001). Luthans (2002) points out that managers often focus on deficits by seeking to correct employees’ dysfunctional skills, abilities, attitudes or behaviours (Luthans, 2002). However, developing a better understanding of strengths seems to be beneficial for employees and organisations, as exercises and developing strength has a positive impact on wellbeing and performance (Dubreuil </a:t>
            </a:r>
            <a:r>
              <a:rPr lang="en-US" sz="2700">
                <a:solidFill>
                  <a:srgbClr val="564B51"/>
                </a:solidFill>
                <a:latin typeface="Arial Italics"/>
              </a:rPr>
              <a:t>et al.</a:t>
            </a:r>
            <a:r>
              <a:rPr lang="en-US" sz="2700">
                <a:solidFill>
                  <a:srgbClr val="564B51"/>
                </a:solidFill>
                <a:latin typeface="Arial"/>
              </a:rPr>
              <a:t>, 2016)</a:t>
            </a:r>
          </a:p>
        </p:txBody>
      </p:sp>
      <p:sp>
        <p:nvSpPr>
          <p:cNvPr id="7" name="TextBox 7"/>
          <p:cNvSpPr txBox="1"/>
          <p:nvPr/>
        </p:nvSpPr>
        <p:spPr>
          <a:xfrm>
            <a:off x="406956" y="376770"/>
            <a:ext cx="15453500" cy="795247"/>
          </a:xfrm>
          <a:prstGeom prst="rect">
            <a:avLst/>
          </a:prstGeom>
        </p:spPr>
        <p:txBody>
          <a:bodyPr lIns="0" tIns="0" rIns="0" bIns="0" rtlCol="0" anchor="t">
            <a:spAutoFit/>
          </a:bodyPr>
          <a:lstStyle/>
          <a:p>
            <a:pPr algn="l">
              <a:lnSpc>
                <a:spcPts val="5759"/>
              </a:lnSpc>
            </a:pPr>
            <a:r>
              <a:rPr lang="en-US" sz="4800">
                <a:solidFill>
                  <a:srgbClr val="FFC000"/>
                </a:solidFill>
                <a:latin typeface="Garamond Bold"/>
              </a:rPr>
              <a:t>Be delivered by practitioners who are continually learning</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34682" y="1198688"/>
            <a:ext cx="17418635" cy="915263"/>
            <a:chOff x="0" y="0"/>
            <a:chExt cx="23224846" cy="1220350"/>
          </a:xfrm>
        </p:grpSpPr>
        <p:sp>
          <p:nvSpPr>
            <p:cNvPr id="3" name="Freeform 3"/>
            <p:cNvSpPr/>
            <p:nvPr/>
          </p:nvSpPr>
          <p:spPr>
            <a:xfrm>
              <a:off x="25400" y="25400"/>
              <a:ext cx="23174071" cy="1169543"/>
            </a:xfrm>
            <a:custGeom>
              <a:avLst/>
              <a:gdLst/>
              <a:ahLst/>
              <a:cxnLst/>
              <a:rect l="l" t="t" r="r" b="b"/>
              <a:pathLst>
                <a:path w="23174071" h="1169543">
                  <a:moveTo>
                    <a:pt x="0" y="194945"/>
                  </a:moveTo>
                  <a:cubicBezTo>
                    <a:pt x="0" y="87249"/>
                    <a:pt x="90805" y="0"/>
                    <a:pt x="202946" y="0"/>
                  </a:cubicBezTo>
                  <a:lnTo>
                    <a:pt x="22971125" y="0"/>
                  </a:lnTo>
                  <a:cubicBezTo>
                    <a:pt x="23083265" y="0"/>
                    <a:pt x="23174071" y="87249"/>
                    <a:pt x="23174071" y="194945"/>
                  </a:cubicBezTo>
                  <a:lnTo>
                    <a:pt x="23174071" y="974598"/>
                  </a:lnTo>
                  <a:cubicBezTo>
                    <a:pt x="23174071" y="1082294"/>
                    <a:pt x="23083265" y="1169543"/>
                    <a:pt x="22971125" y="1169543"/>
                  </a:cubicBezTo>
                  <a:lnTo>
                    <a:pt x="202946" y="1169543"/>
                  </a:lnTo>
                  <a:cubicBezTo>
                    <a:pt x="90805" y="1169543"/>
                    <a:pt x="0" y="1082294"/>
                    <a:pt x="0" y="974598"/>
                  </a:cubicBezTo>
                  <a:close/>
                </a:path>
              </a:pathLst>
            </a:custGeom>
            <a:solidFill>
              <a:srgbClr val="463978"/>
            </a:solidFill>
          </p:spPr>
        </p:sp>
        <p:sp>
          <p:nvSpPr>
            <p:cNvPr id="4" name="Freeform 4"/>
            <p:cNvSpPr/>
            <p:nvPr/>
          </p:nvSpPr>
          <p:spPr>
            <a:xfrm>
              <a:off x="0" y="0"/>
              <a:ext cx="23224871" cy="1220343"/>
            </a:xfrm>
            <a:custGeom>
              <a:avLst/>
              <a:gdLst/>
              <a:ahLst/>
              <a:cxnLst/>
              <a:rect l="l" t="t" r="r" b="b"/>
              <a:pathLst>
                <a:path w="23224871" h="1220343">
                  <a:moveTo>
                    <a:pt x="0" y="220345"/>
                  </a:moveTo>
                  <a:cubicBezTo>
                    <a:pt x="0" y="97663"/>
                    <a:pt x="103251" y="0"/>
                    <a:pt x="228346" y="0"/>
                  </a:cubicBezTo>
                  <a:lnTo>
                    <a:pt x="22996525" y="0"/>
                  </a:lnTo>
                  <a:lnTo>
                    <a:pt x="22996525" y="25400"/>
                  </a:lnTo>
                  <a:lnTo>
                    <a:pt x="22996525" y="0"/>
                  </a:lnTo>
                  <a:cubicBezTo>
                    <a:pt x="23121620" y="0"/>
                    <a:pt x="23224871" y="97663"/>
                    <a:pt x="23224871" y="220345"/>
                  </a:cubicBezTo>
                  <a:lnTo>
                    <a:pt x="23199471" y="220345"/>
                  </a:lnTo>
                  <a:lnTo>
                    <a:pt x="23224871" y="220345"/>
                  </a:lnTo>
                  <a:lnTo>
                    <a:pt x="23224871" y="999998"/>
                  </a:lnTo>
                  <a:lnTo>
                    <a:pt x="23199471" y="999998"/>
                  </a:lnTo>
                  <a:lnTo>
                    <a:pt x="23224871" y="999998"/>
                  </a:lnTo>
                  <a:cubicBezTo>
                    <a:pt x="23224871" y="1122680"/>
                    <a:pt x="23121620" y="1220343"/>
                    <a:pt x="22996525" y="1220343"/>
                  </a:cubicBezTo>
                  <a:lnTo>
                    <a:pt x="22996525" y="1194943"/>
                  </a:lnTo>
                  <a:lnTo>
                    <a:pt x="22996525" y="1220343"/>
                  </a:lnTo>
                  <a:lnTo>
                    <a:pt x="228346" y="1220343"/>
                  </a:lnTo>
                  <a:lnTo>
                    <a:pt x="228346" y="1194943"/>
                  </a:lnTo>
                  <a:lnTo>
                    <a:pt x="228346" y="1220343"/>
                  </a:lnTo>
                  <a:cubicBezTo>
                    <a:pt x="103251" y="1220343"/>
                    <a:pt x="0" y="1122680"/>
                    <a:pt x="0" y="999998"/>
                  </a:cubicBezTo>
                  <a:lnTo>
                    <a:pt x="0" y="220345"/>
                  </a:lnTo>
                  <a:lnTo>
                    <a:pt x="25400" y="220345"/>
                  </a:lnTo>
                  <a:lnTo>
                    <a:pt x="0" y="220345"/>
                  </a:lnTo>
                  <a:moveTo>
                    <a:pt x="50800" y="220345"/>
                  </a:moveTo>
                  <a:lnTo>
                    <a:pt x="50800" y="999998"/>
                  </a:lnTo>
                  <a:lnTo>
                    <a:pt x="25400" y="999998"/>
                  </a:lnTo>
                  <a:lnTo>
                    <a:pt x="50800" y="999998"/>
                  </a:lnTo>
                  <a:cubicBezTo>
                    <a:pt x="50800" y="1092708"/>
                    <a:pt x="129286" y="1169543"/>
                    <a:pt x="228346" y="1169543"/>
                  </a:cubicBezTo>
                  <a:lnTo>
                    <a:pt x="22996525" y="1169543"/>
                  </a:lnTo>
                  <a:cubicBezTo>
                    <a:pt x="23095586" y="1169543"/>
                    <a:pt x="23174071" y="1092708"/>
                    <a:pt x="23174071" y="999998"/>
                  </a:cubicBezTo>
                  <a:lnTo>
                    <a:pt x="23174071" y="220345"/>
                  </a:lnTo>
                  <a:cubicBezTo>
                    <a:pt x="23174071" y="127635"/>
                    <a:pt x="23095586" y="50800"/>
                    <a:pt x="22996525" y="50800"/>
                  </a:cubicBezTo>
                  <a:lnTo>
                    <a:pt x="228346" y="50800"/>
                  </a:lnTo>
                  <a:lnTo>
                    <a:pt x="228346" y="25400"/>
                  </a:lnTo>
                  <a:lnTo>
                    <a:pt x="228346" y="50800"/>
                  </a:lnTo>
                  <a:cubicBezTo>
                    <a:pt x="129286" y="50800"/>
                    <a:pt x="50800" y="127635"/>
                    <a:pt x="50800" y="220345"/>
                  </a:cubicBezTo>
                  <a:close/>
                </a:path>
              </a:pathLst>
            </a:custGeom>
            <a:solidFill>
              <a:srgbClr val="2B2629"/>
            </a:solidFill>
          </p:spPr>
        </p:sp>
        <p:sp>
          <p:nvSpPr>
            <p:cNvPr id="5" name="TextBox 5"/>
            <p:cNvSpPr txBox="1"/>
            <p:nvPr/>
          </p:nvSpPr>
          <p:spPr>
            <a:xfrm>
              <a:off x="0" y="-19050"/>
              <a:ext cx="23224846" cy="123940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Scholars Professional Development</a:t>
              </a:r>
            </a:p>
          </p:txBody>
        </p:sp>
      </p:grpSp>
      <p:grpSp>
        <p:nvGrpSpPr>
          <p:cNvPr id="6" name="Group 6"/>
          <p:cNvGrpSpPr/>
          <p:nvPr/>
        </p:nvGrpSpPr>
        <p:grpSpPr>
          <a:xfrm>
            <a:off x="4268331" y="2654815"/>
            <a:ext cx="2545923" cy="1542794"/>
            <a:chOff x="0" y="0"/>
            <a:chExt cx="3394564" cy="2057058"/>
          </a:xfrm>
        </p:grpSpPr>
        <p:sp>
          <p:nvSpPr>
            <p:cNvPr id="7" name="Freeform 7"/>
            <p:cNvSpPr/>
            <p:nvPr/>
          </p:nvSpPr>
          <p:spPr>
            <a:xfrm>
              <a:off x="25400" y="25400"/>
              <a:ext cx="3343783" cy="2006219"/>
            </a:xfrm>
            <a:custGeom>
              <a:avLst/>
              <a:gdLst/>
              <a:ahLst/>
              <a:cxnLst/>
              <a:rect l="l" t="t" r="r" b="b"/>
              <a:pathLst>
                <a:path w="3343783" h="2006219">
                  <a:moveTo>
                    <a:pt x="0" y="0"/>
                  </a:moveTo>
                  <a:lnTo>
                    <a:pt x="3343783" y="0"/>
                  </a:lnTo>
                  <a:lnTo>
                    <a:pt x="3343783" y="2006219"/>
                  </a:lnTo>
                  <a:lnTo>
                    <a:pt x="0" y="2006219"/>
                  </a:lnTo>
                  <a:close/>
                </a:path>
              </a:pathLst>
            </a:custGeom>
            <a:solidFill>
              <a:srgbClr val="FFFFFF"/>
            </a:solidFill>
          </p:spPr>
        </p:sp>
        <p:sp>
          <p:nvSpPr>
            <p:cNvPr id="8" name="Freeform 8"/>
            <p:cNvSpPr/>
            <p:nvPr/>
          </p:nvSpPr>
          <p:spPr>
            <a:xfrm>
              <a:off x="0" y="0"/>
              <a:ext cx="3394583" cy="2057019"/>
            </a:xfrm>
            <a:custGeom>
              <a:avLst/>
              <a:gdLst/>
              <a:ahLst/>
              <a:cxnLst/>
              <a:rect l="l" t="t" r="r" b="b"/>
              <a:pathLst>
                <a:path w="3394583" h="2057019">
                  <a:moveTo>
                    <a:pt x="25400" y="0"/>
                  </a:moveTo>
                  <a:lnTo>
                    <a:pt x="3369183" y="0"/>
                  </a:lnTo>
                  <a:cubicBezTo>
                    <a:pt x="3383153" y="0"/>
                    <a:pt x="3394583" y="11430"/>
                    <a:pt x="3394583" y="25400"/>
                  </a:cubicBezTo>
                  <a:lnTo>
                    <a:pt x="3394583" y="2031619"/>
                  </a:lnTo>
                  <a:cubicBezTo>
                    <a:pt x="3394583" y="2045589"/>
                    <a:pt x="3383153" y="2057019"/>
                    <a:pt x="3369183" y="2057019"/>
                  </a:cubicBezTo>
                  <a:lnTo>
                    <a:pt x="25400" y="2057019"/>
                  </a:lnTo>
                  <a:cubicBezTo>
                    <a:pt x="11430" y="2057019"/>
                    <a:pt x="0" y="2045589"/>
                    <a:pt x="0" y="2031619"/>
                  </a:cubicBezTo>
                  <a:lnTo>
                    <a:pt x="0" y="25400"/>
                  </a:lnTo>
                  <a:cubicBezTo>
                    <a:pt x="0" y="11430"/>
                    <a:pt x="11430" y="0"/>
                    <a:pt x="25400" y="0"/>
                  </a:cubicBezTo>
                  <a:moveTo>
                    <a:pt x="25400" y="50800"/>
                  </a:moveTo>
                  <a:lnTo>
                    <a:pt x="25400" y="25400"/>
                  </a:lnTo>
                  <a:lnTo>
                    <a:pt x="50800" y="25400"/>
                  </a:lnTo>
                  <a:lnTo>
                    <a:pt x="50800" y="2031619"/>
                  </a:lnTo>
                  <a:lnTo>
                    <a:pt x="25400" y="2031619"/>
                  </a:lnTo>
                  <a:lnTo>
                    <a:pt x="25400" y="2006219"/>
                  </a:lnTo>
                  <a:lnTo>
                    <a:pt x="3369183" y="2006219"/>
                  </a:lnTo>
                  <a:lnTo>
                    <a:pt x="3369183" y="2031619"/>
                  </a:lnTo>
                  <a:lnTo>
                    <a:pt x="3343783" y="2031619"/>
                  </a:lnTo>
                  <a:lnTo>
                    <a:pt x="3343783" y="25400"/>
                  </a:lnTo>
                  <a:lnTo>
                    <a:pt x="3369183" y="25400"/>
                  </a:lnTo>
                  <a:lnTo>
                    <a:pt x="3369183" y="50800"/>
                  </a:lnTo>
                  <a:lnTo>
                    <a:pt x="25400" y="50800"/>
                  </a:lnTo>
                  <a:close/>
                </a:path>
              </a:pathLst>
            </a:custGeom>
            <a:solidFill>
              <a:srgbClr val="4D4349"/>
            </a:solidFill>
          </p:spPr>
        </p:sp>
      </p:grpSp>
      <p:sp>
        <p:nvSpPr>
          <p:cNvPr id="9" name="TextBox 9"/>
          <p:cNvSpPr txBox="1"/>
          <p:nvPr/>
        </p:nvSpPr>
        <p:spPr>
          <a:xfrm>
            <a:off x="4329291" y="2696726"/>
            <a:ext cx="2424003" cy="1439924"/>
          </a:xfrm>
          <a:prstGeom prst="rect">
            <a:avLst/>
          </a:prstGeom>
        </p:spPr>
        <p:txBody>
          <a:bodyPr lIns="0" tIns="0" rIns="0" bIns="0" rtlCol="0" anchor="t">
            <a:spAutoFit/>
          </a:bodyPr>
          <a:lstStyle/>
          <a:p>
            <a:pPr algn="ctr">
              <a:lnSpc>
                <a:spcPts val="2592"/>
              </a:lnSpc>
            </a:pPr>
            <a:r>
              <a:rPr lang="en-US" sz="2400">
                <a:solidFill>
                  <a:srgbClr val="564B51"/>
                </a:solidFill>
                <a:latin typeface="Arial"/>
              </a:rPr>
              <a:t>ECF for ECTs and mentors</a:t>
            </a:r>
          </a:p>
        </p:txBody>
      </p:sp>
      <p:grpSp>
        <p:nvGrpSpPr>
          <p:cNvPr id="10" name="Group 10"/>
          <p:cNvGrpSpPr/>
          <p:nvPr/>
        </p:nvGrpSpPr>
        <p:grpSpPr>
          <a:xfrm>
            <a:off x="7026937" y="2654815"/>
            <a:ext cx="2545923" cy="1542794"/>
            <a:chOff x="0" y="0"/>
            <a:chExt cx="3394564" cy="2057058"/>
          </a:xfrm>
        </p:grpSpPr>
        <p:sp>
          <p:nvSpPr>
            <p:cNvPr id="11" name="Freeform 11"/>
            <p:cNvSpPr/>
            <p:nvPr/>
          </p:nvSpPr>
          <p:spPr>
            <a:xfrm>
              <a:off x="25400" y="25400"/>
              <a:ext cx="3343783" cy="2006219"/>
            </a:xfrm>
            <a:custGeom>
              <a:avLst/>
              <a:gdLst/>
              <a:ahLst/>
              <a:cxnLst/>
              <a:rect l="l" t="t" r="r" b="b"/>
              <a:pathLst>
                <a:path w="3343783" h="2006219">
                  <a:moveTo>
                    <a:pt x="0" y="0"/>
                  </a:moveTo>
                  <a:lnTo>
                    <a:pt x="3343783" y="0"/>
                  </a:lnTo>
                  <a:lnTo>
                    <a:pt x="3343783" y="2006219"/>
                  </a:lnTo>
                  <a:lnTo>
                    <a:pt x="0" y="2006219"/>
                  </a:lnTo>
                  <a:close/>
                </a:path>
              </a:pathLst>
            </a:custGeom>
            <a:solidFill>
              <a:srgbClr val="FFFFFF"/>
            </a:solidFill>
          </p:spPr>
        </p:sp>
        <p:sp>
          <p:nvSpPr>
            <p:cNvPr id="12" name="Freeform 12"/>
            <p:cNvSpPr/>
            <p:nvPr/>
          </p:nvSpPr>
          <p:spPr>
            <a:xfrm>
              <a:off x="0" y="0"/>
              <a:ext cx="3394583" cy="2057019"/>
            </a:xfrm>
            <a:custGeom>
              <a:avLst/>
              <a:gdLst/>
              <a:ahLst/>
              <a:cxnLst/>
              <a:rect l="l" t="t" r="r" b="b"/>
              <a:pathLst>
                <a:path w="3394583" h="2057019">
                  <a:moveTo>
                    <a:pt x="25400" y="0"/>
                  </a:moveTo>
                  <a:lnTo>
                    <a:pt x="3369183" y="0"/>
                  </a:lnTo>
                  <a:cubicBezTo>
                    <a:pt x="3383153" y="0"/>
                    <a:pt x="3394583" y="11430"/>
                    <a:pt x="3394583" y="25400"/>
                  </a:cubicBezTo>
                  <a:lnTo>
                    <a:pt x="3394583" y="2031619"/>
                  </a:lnTo>
                  <a:cubicBezTo>
                    <a:pt x="3394583" y="2045589"/>
                    <a:pt x="3383153" y="2057019"/>
                    <a:pt x="3369183" y="2057019"/>
                  </a:cubicBezTo>
                  <a:lnTo>
                    <a:pt x="25400" y="2057019"/>
                  </a:lnTo>
                  <a:cubicBezTo>
                    <a:pt x="11430" y="2057019"/>
                    <a:pt x="0" y="2045589"/>
                    <a:pt x="0" y="2031619"/>
                  </a:cubicBezTo>
                  <a:lnTo>
                    <a:pt x="0" y="25400"/>
                  </a:lnTo>
                  <a:cubicBezTo>
                    <a:pt x="0" y="11430"/>
                    <a:pt x="11430" y="0"/>
                    <a:pt x="25400" y="0"/>
                  </a:cubicBezTo>
                  <a:moveTo>
                    <a:pt x="25400" y="50800"/>
                  </a:moveTo>
                  <a:lnTo>
                    <a:pt x="25400" y="25400"/>
                  </a:lnTo>
                  <a:lnTo>
                    <a:pt x="50800" y="25400"/>
                  </a:lnTo>
                  <a:lnTo>
                    <a:pt x="50800" y="2031619"/>
                  </a:lnTo>
                  <a:lnTo>
                    <a:pt x="25400" y="2031619"/>
                  </a:lnTo>
                  <a:lnTo>
                    <a:pt x="25400" y="2006219"/>
                  </a:lnTo>
                  <a:lnTo>
                    <a:pt x="3369183" y="2006219"/>
                  </a:lnTo>
                  <a:lnTo>
                    <a:pt x="3369183" y="2031619"/>
                  </a:lnTo>
                  <a:lnTo>
                    <a:pt x="3343783" y="2031619"/>
                  </a:lnTo>
                  <a:lnTo>
                    <a:pt x="3343783" y="25400"/>
                  </a:lnTo>
                  <a:lnTo>
                    <a:pt x="3369183" y="25400"/>
                  </a:lnTo>
                  <a:lnTo>
                    <a:pt x="3369183" y="50800"/>
                  </a:lnTo>
                  <a:lnTo>
                    <a:pt x="25400" y="50800"/>
                  </a:lnTo>
                  <a:close/>
                </a:path>
              </a:pathLst>
            </a:custGeom>
            <a:solidFill>
              <a:srgbClr val="4D4349"/>
            </a:solidFill>
          </p:spPr>
        </p:sp>
      </p:grpSp>
      <p:sp>
        <p:nvSpPr>
          <p:cNvPr id="13" name="TextBox 13"/>
          <p:cNvSpPr txBox="1"/>
          <p:nvPr/>
        </p:nvSpPr>
        <p:spPr>
          <a:xfrm>
            <a:off x="7087897" y="2696726"/>
            <a:ext cx="2424003" cy="1439924"/>
          </a:xfrm>
          <a:prstGeom prst="rect">
            <a:avLst/>
          </a:prstGeom>
        </p:spPr>
        <p:txBody>
          <a:bodyPr lIns="0" tIns="0" rIns="0" bIns="0" rtlCol="0" anchor="t">
            <a:spAutoFit/>
          </a:bodyPr>
          <a:lstStyle/>
          <a:p>
            <a:pPr algn="ctr">
              <a:lnSpc>
                <a:spcPts val="2592"/>
              </a:lnSpc>
            </a:pPr>
            <a:r>
              <a:rPr lang="en-US" sz="2400">
                <a:solidFill>
                  <a:srgbClr val="564B51"/>
                </a:solidFill>
                <a:latin typeface="Arial"/>
              </a:rPr>
              <a:t>NPQs</a:t>
            </a:r>
          </a:p>
        </p:txBody>
      </p:sp>
      <p:grpSp>
        <p:nvGrpSpPr>
          <p:cNvPr id="14" name="Group 14"/>
          <p:cNvGrpSpPr/>
          <p:nvPr/>
        </p:nvGrpSpPr>
        <p:grpSpPr>
          <a:xfrm>
            <a:off x="9785544" y="2654815"/>
            <a:ext cx="2545923" cy="1542794"/>
            <a:chOff x="0" y="0"/>
            <a:chExt cx="3394564" cy="2057058"/>
          </a:xfrm>
        </p:grpSpPr>
        <p:sp>
          <p:nvSpPr>
            <p:cNvPr id="15" name="Freeform 15"/>
            <p:cNvSpPr/>
            <p:nvPr/>
          </p:nvSpPr>
          <p:spPr>
            <a:xfrm>
              <a:off x="25400" y="25400"/>
              <a:ext cx="3343783" cy="2006219"/>
            </a:xfrm>
            <a:custGeom>
              <a:avLst/>
              <a:gdLst/>
              <a:ahLst/>
              <a:cxnLst/>
              <a:rect l="l" t="t" r="r" b="b"/>
              <a:pathLst>
                <a:path w="3343783" h="2006219">
                  <a:moveTo>
                    <a:pt x="0" y="0"/>
                  </a:moveTo>
                  <a:lnTo>
                    <a:pt x="3343783" y="0"/>
                  </a:lnTo>
                  <a:lnTo>
                    <a:pt x="3343783" y="2006219"/>
                  </a:lnTo>
                  <a:lnTo>
                    <a:pt x="0" y="2006219"/>
                  </a:lnTo>
                  <a:close/>
                </a:path>
              </a:pathLst>
            </a:custGeom>
            <a:solidFill>
              <a:srgbClr val="FFFFFF"/>
            </a:solidFill>
          </p:spPr>
        </p:sp>
        <p:sp>
          <p:nvSpPr>
            <p:cNvPr id="16" name="Freeform 16"/>
            <p:cNvSpPr/>
            <p:nvPr/>
          </p:nvSpPr>
          <p:spPr>
            <a:xfrm>
              <a:off x="0" y="0"/>
              <a:ext cx="3394583" cy="2057019"/>
            </a:xfrm>
            <a:custGeom>
              <a:avLst/>
              <a:gdLst/>
              <a:ahLst/>
              <a:cxnLst/>
              <a:rect l="l" t="t" r="r" b="b"/>
              <a:pathLst>
                <a:path w="3394583" h="2057019">
                  <a:moveTo>
                    <a:pt x="25400" y="0"/>
                  </a:moveTo>
                  <a:lnTo>
                    <a:pt x="3369183" y="0"/>
                  </a:lnTo>
                  <a:cubicBezTo>
                    <a:pt x="3383153" y="0"/>
                    <a:pt x="3394583" y="11430"/>
                    <a:pt x="3394583" y="25400"/>
                  </a:cubicBezTo>
                  <a:lnTo>
                    <a:pt x="3394583" y="2031619"/>
                  </a:lnTo>
                  <a:cubicBezTo>
                    <a:pt x="3394583" y="2045589"/>
                    <a:pt x="3383153" y="2057019"/>
                    <a:pt x="3369183" y="2057019"/>
                  </a:cubicBezTo>
                  <a:lnTo>
                    <a:pt x="25400" y="2057019"/>
                  </a:lnTo>
                  <a:cubicBezTo>
                    <a:pt x="11430" y="2057019"/>
                    <a:pt x="0" y="2045589"/>
                    <a:pt x="0" y="2031619"/>
                  </a:cubicBezTo>
                  <a:lnTo>
                    <a:pt x="0" y="25400"/>
                  </a:lnTo>
                  <a:cubicBezTo>
                    <a:pt x="0" y="11430"/>
                    <a:pt x="11430" y="0"/>
                    <a:pt x="25400" y="0"/>
                  </a:cubicBezTo>
                  <a:moveTo>
                    <a:pt x="25400" y="50800"/>
                  </a:moveTo>
                  <a:lnTo>
                    <a:pt x="25400" y="25400"/>
                  </a:lnTo>
                  <a:lnTo>
                    <a:pt x="50800" y="25400"/>
                  </a:lnTo>
                  <a:lnTo>
                    <a:pt x="50800" y="2031619"/>
                  </a:lnTo>
                  <a:lnTo>
                    <a:pt x="25400" y="2031619"/>
                  </a:lnTo>
                  <a:lnTo>
                    <a:pt x="25400" y="2006219"/>
                  </a:lnTo>
                  <a:lnTo>
                    <a:pt x="3369183" y="2006219"/>
                  </a:lnTo>
                  <a:lnTo>
                    <a:pt x="3369183" y="2031619"/>
                  </a:lnTo>
                  <a:lnTo>
                    <a:pt x="3343783" y="2031619"/>
                  </a:lnTo>
                  <a:lnTo>
                    <a:pt x="3343783" y="25400"/>
                  </a:lnTo>
                  <a:lnTo>
                    <a:pt x="3369183" y="25400"/>
                  </a:lnTo>
                  <a:lnTo>
                    <a:pt x="3369183" y="50800"/>
                  </a:lnTo>
                  <a:lnTo>
                    <a:pt x="25400" y="50800"/>
                  </a:lnTo>
                  <a:close/>
                </a:path>
              </a:pathLst>
            </a:custGeom>
            <a:solidFill>
              <a:srgbClr val="4D4349"/>
            </a:solidFill>
          </p:spPr>
        </p:sp>
      </p:grpSp>
      <p:sp>
        <p:nvSpPr>
          <p:cNvPr id="17" name="TextBox 17"/>
          <p:cNvSpPr txBox="1"/>
          <p:nvPr/>
        </p:nvSpPr>
        <p:spPr>
          <a:xfrm>
            <a:off x="9846504" y="2696726"/>
            <a:ext cx="2424003" cy="1439924"/>
          </a:xfrm>
          <a:prstGeom prst="rect">
            <a:avLst/>
          </a:prstGeom>
        </p:spPr>
        <p:txBody>
          <a:bodyPr lIns="0" tIns="0" rIns="0" bIns="0" rtlCol="0" anchor="t">
            <a:spAutoFit/>
          </a:bodyPr>
          <a:lstStyle/>
          <a:p>
            <a:pPr algn="ctr">
              <a:lnSpc>
                <a:spcPts val="2592"/>
              </a:lnSpc>
            </a:pPr>
            <a:r>
              <a:rPr lang="en-US" sz="2400">
                <a:solidFill>
                  <a:srgbClr val="564B51"/>
                </a:solidFill>
                <a:latin typeface="Arial"/>
              </a:rPr>
              <a:t>Hubs and Centres of Excellence</a:t>
            </a:r>
          </a:p>
        </p:txBody>
      </p:sp>
      <p:grpSp>
        <p:nvGrpSpPr>
          <p:cNvPr id="18" name="Group 18"/>
          <p:cNvGrpSpPr/>
          <p:nvPr/>
        </p:nvGrpSpPr>
        <p:grpSpPr>
          <a:xfrm>
            <a:off x="12544150" y="2654815"/>
            <a:ext cx="2545923" cy="1542794"/>
            <a:chOff x="0" y="0"/>
            <a:chExt cx="3394564" cy="2057058"/>
          </a:xfrm>
        </p:grpSpPr>
        <p:sp>
          <p:nvSpPr>
            <p:cNvPr id="19" name="Freeform 19"/>
            <p:cNvSpPr/>
            <p:nvPr/>
          </p:nvSpPr>
          <p:spPr>
            <a:xfrm>
              <a:off x="25400" y="25400"/>
              <a:ext cx="3343783" cy="2006219"/>
            </a:xfrm>
            <a:custGeom>
              <a:avLst/>
              <a:gdLst/>
              <a:ahLst/>
              <a:cxnLst/>
              <a:rect l="l" t="t" r="r" b="b"/>
              <a:pathLst>
                <a:path w="3343783" h="2006219">
                  <a:moveTo>
                    <a:pt x="0" y="0"/>
                  </a:moveTo>
                  <a:lnTo>
                    <a:pt x="3343783" y="0"/>
                  </a:lnTo>
                  <a:lnTo>
                    <a:pt x="3343783" y="2006219"/>
                  </a:lnTo>
                  <a:lnTo>
                    <a:pt x="0" y="2006219"/>
                  </a:lnTo>
                  <a:close/>
                </a:path>
              </a:pathLst>
            </a:custGeom>
            <a:solidFill>
              <a:srgbClr val="FFFFFF"/>
            </a:solidFill>
          </p:spPr>
        </p:sp>
        <p:sp>
          <p:nvSpPr>
            <p:cNvPr id="20" name="Freeform 20"/>
            <p:cNvSpPr/>
            <p:nvPr/>
          </p:nvSpPr>
          <p:spPr>
            <a:xfrm>
              <a:off x="0" y="0"/>
              <a:ext cx="3394583" cy="2057019"/>
            </a:xfrm>
            <a:custGeom>
              <a:avLst/>
              <a:gdLst/>
              <a:ahLst/>
              <a:cxnLst/>
              <a:rect l="l" t="t" r="r" b="b"/>
              <a:pathLst>
                <a:path w="3394583" h="2057019">
                  <a:moveTo>
                    <a:pt x="25400" y="0"/>
                  </a:moveTo>
                  <a:lnTo>
                    <a:pt x="3369183" y="0"/>
                  </a:lnTo>
                  <a:cubicBezTo>
                    <a:pt x="3383153" y="0"/>
                    <a:pt x="3394583" y="11430"/>
                    <a:pt x="3394583" y="25400"/>
                  </a:cubicBezTo>
                  <a:lnTo>
                    <a:pt x="3394583" y="2031619"/>
                  </a:lnTo>
                  <a:cubicBezTo>
                    <a:pt x="3394583" y="2045589"/>
                    <a:pt x="3383153" y="2057019"/>
                    <a:pt x="3369183" y="2057019"/>
                  </a:cubicBezTo>
                  <a:lnTo>
                    <a:pt x="25400" y="2057019"/>
                  </a:lnTo>
                  <a:cubicBezTo>
                    <a:pt x="11430" y="2057019"/>
                    <a:pt x="0" y="2045589"/>
                    <a:pt x="0" y="2031619"/>
                  </a:cubicBezTo>
                  <a:lnTo>
                    <a:pt x="0" y="25400"/>
                  </a:lnTo>
                  <a:cubicBezTo>
                    <a:pt x="0" y="11430"/>
                    <a:pt x="11430" y="0"/>
                    <a:pt x="25400" y="0"/>
                  </a:cubicBezTo>
                  <a:moveTo>
                    <a:pt x="25400" y="50800"/>
                  </a:moveTo>
                  <a:lnTo>
                    <a:pt x="25400" y="25400"/>
                  </a:lnTo>
                  <a:lnTo>
                    <a:pt x="50800" y="25400"/>
                  </a:lnTo>
                  <a:lnTo>
                    <a:pt x="50800" y="2031619"/>
                  </a:lnTo>
                  <a:lnTo>
                    <a:pt x="25400" y="2031619"/>
                  </a:lnTo>
                  <a:lnTo>
                    <a:pt x="25400" y="2006219"/>
                  </a:lnTo>
                  <a:lnTo>
                    <a:pt x="3369183" y="2006219"/>
                  </a:lnTo>
                  <a:lnTo>
                    <a:pt x="3369183" y="2031619"/>
                  </a:lnTo>
                  <a:lnTo>
                    <a:pt x="3343783" y="2031619"/>
                  </a:lnTo>
                  <a:lnTo>
                    <a:pt x="3343783" y="25400"/>
                  </a:lnTo>
                  <a:lnTo>
                    <a:pt x="3369183" y="25400"/>
                  </a:lnTo>
                  <a:lnTo>
                    <a:pt x="3369183" y="50800"/>
                  </a:lnTo>
                  <a:lnTo>
                    <a:pt x="25400" y="50800"/>
                  </a:lnTo>
                  <a:close/>
                </a:path>
              </a:pathLst>
            </a:custGeom>
            <a:solidFill>
              <a:srgbClr val="4D4349"/>
            </a:solidFill>
          </p:spPr>
        </p:sp>
      </p:grpSp>
      <p:sp>
        <p:nvSpPr>
          <p:cNvPr id="21" name="TextBox 21"/>
          <p:cNvSpPr txBox="1"/>
          <p:nvPr/>
        </p:nvSpPr>
        <p:spPr>
          <a:xfrm>
            <a:off x="12605110" y="2696726"/>
            <a:ext cx="2424003" cy="1439924"/>
          </a:xfrm>
          <a:prstGeom prst="rect">
            <a:avLst/>
          </a:prstGeom>
        </p:spPr>
        <p:txBody>
          <a:bodyPr lIns="0" tIns="0" rIns="0" bIns="0" rtlCol="0" anchor="t">
            <a:spAutoFit/>
          </a:bodyPr>
          <a:lstStyle/>
          <a:p>
            <a:pPr algn="ctr">
              <a:lnSpc>
                <a:spcPts val="2592"/>
              </a:lnSpc>
            </a:pPr>
            <a:r>
              <a:rPr lang="en-US" sz="2400">
                <a:solidFill>
                  <a:srgbClr val="564B51"/>
                </a:solidFill>
                <a:latin typeface="Arial"/>
              </a:rPr>
              <a:t>Apprenticeships</a:t>
            </a:r>
          </a:p>
        </p:txBody>
      </p:sp>
      <p:grpSp>
        <p:nvGrpSpPr>
          <p:cNvPr id="22" name="Group 22"/>
          <p:cNvGrpSpPr/>
          <p:nvPr/>
        </p:nvGrpSpPr>
        <p:grpSpPr>
          <a:xfrm>
            <a:off x="15302757" y="2654815"/>
            <a:ext cx="2545923" cy="1542794"/>
            <a:chOff x="0" y="0"/>
            <a:chExt cx="3394564" cy="2057058"/>
          </a:xfrm>
        </p:grpSpPr>
        <p:sp>
          <p:nvSpPr>
            <p:cNvPr id="23" name="Freeform 23"/>
            <p:cNvSpPr/>
            <p:nvPr/>
          </p:nvSpPr>
          <p:spPr>
            <a:xfrm>
              <a:off x="25400" y="25400"/>
              <a:ext cx="3343783" cy="2006219"/>
            </a:xfrm>
            <a:custGeom>
              <a:avLst/>
              <a:gdLst/>
              <a:ahLst/>
              <a:cxnLst/>
              <a:rect l="l" t="t" r="r" b="b"/>
              <a:pathLst>
                <a:path w="3343783" h="2006219">
                  <a:moveTo>
                    <a:pt x="0" y="0"/>
                  </a:moveTo>
                  <a:lnTo>
                    <a:pt x="3343783" y="0"/>
                  </a:lnTo>
                  <a:lnTo>
                    <a:pt x="3343783" y="2006219"/>
                  </a:lnTo>
                  <a:lnTo>
                    <a:pt x="0" y="2006219"/>
                  </a:lnTo>
                  <a:close/>
                </a:path>
              </a:pathLst>
            </a:custGeom>
            <a:solidFill>
              <a:srgbClr val="FFFFFF"/>
            </a:solidFill>
          </p:spPr>
        </p:sp>
        <p:sp>
          <p:nvSpPr>
            <p:cNvPr id="24" name="Freeform 24"/>
            <p:cNvSpPr/>
            <p:nvPr/>
          </p:nvSpPr>
          <p:spPr>
            <a:xfrm>
              <a:off x="0" y="0"/>
              <a:ext cx="3394583" cy="2057019"/>
            </a:xfrm>
            <a:custGeom>
              <a:avLst/>
              <a:gdLst/>
              <a:ahLst/>
              <a:cxnLst/>
              <a:rect l="l" t="t" r="r" b="b"/>
              <a:pathLst>
                <a:path w="3394583" h="2057019">
                  <a:moveTo>
                    <a:pt x="25400" y="0"/>
                  </a:moveTo>
                  <a:lnTo>
                    <a:pt x="3369183" y="0"/>
                  </a:lnTo>
                  <a:cubicBezTo>
                    <a:pt x="3383153" y="0"/>
                    <a:pt x="3394583" y="11430"/>
                    <a:pt x="3394583" y="25400"/>
                  </a:cubicBezTo>
                  <a:lnTo>
                    <a:pt x="3394583" y="2031619"/>
                  </a:lnTo>
                  <a:cubicBezTo>
                    <a:pt x="3394583" y="2045589"/>
                    <a:pt x="3383153" y="2057019"/>
                    <a:pt x="3369183" y="2057019"/>
                  </a:cubicBezTo>
                  <a:lnTo>
                    <a:pt x="25400" y="2057019"/>
                  </a:lnTo>
                  <a:cubicBezTo>
                    <a:pt x="11430" y="2057019"/>
                    <a:pt x="0" y="2045589"/>
                    <a:pt x="0" y="2031619"/>
                  </a:cubicBezTo>
                  <a:lnTo>
                    <a:pt x="0" y="25400"/>
                  </a:lnTo>
                  <a:cubicBezTo>
                    <a:pt x="0" y="11430"/>
                    <a:pt x="11430" y="0"/>
                    <a:pt x="25400" y="0"/>
                  </a:cubicBezTo>
                  <a:moveTo>
                    <a:pt x="25400" y="50800"/>
                  </a:moveTo>
                  <a:lnTo>
                    <a:pt x="25400" y="25400"/>
                  </a:lnTo>
                  <a:lnTo>
                    <a:pt x="50800" y="25400"/>
                  </a:lnTo>
                  <a:lnTo>
                    <a:pt x="50800" y="2031619"/>
                  </a:lnTo>
                  <a:lnTo>
                    <a:pt x="25400" y="2031619"/>
                  </a:lnTo>
                  <a:lnTo>
                    <a:pt x="25400" y="2006219"/>
                  </a:lnTo>
                  <a:lnTo>
                    <a:pt x="3369183" y="2006219"/>
                  </a:lnTo>
                  <a:lnTo>
                    <a:pt x="3369183" y="2031619"/>
                  </a:lnTo>
                  <a:lnTo>
                    <a:pt x="3343783" y="2031619"/>
                  </a:lnTo>
                  <a:lnTo>
                    <a:pt x="3343783" y="25400"/>
                  </a:lnTo>
                  <a:lnTo>
                    <a:pt x="3369183" y="25400"/>
                  </a:lnTo>
                  <a:lnTo>
                    <a:pt x="3369183" y="50800"/>
                  </a:lnTo>
                  <a:lnTo>
                    <a:pt x="25400" y="50800"/>
                  </a:lnTo>
                  <a:close/>
                </a:path>
              </a:pathLst>
            </a:custGeom>
            <a:solidFill>
              <a:srgbClr val="4D4349"/>
            </a:solidFill>
          </p:spPr>
        </p:sp>
      </p:grpSp>
      <p:sp>
        <p:nvSpPr>
          <p:cNvPr id="25" name="TextBox 25"/>
          <p:cNvSpPr txBox="1"/>
          <p:nvPr/>
        </p:nvSpPr>
        <p:spPr>
          <a:xfrm>
            <a:off x="15363717" y="2696726"/>
            <a:ext cx="2424003" cy="1439924"/>
          </a:xfrm>
          <a:prstGeom prst="rect">
            <a:avLst/>
          </a:prstGeom>
        </p:spPr>
        <p:txBody>
          <a:bodyPr lIns="0" tIns="0" rIns="0" bIns="0" rtlCol="0" anchor="t">
            <a:spAutoFit/>
          </a:bodyPr>
          <a:lstStyle/>
          <a:p>
            <a:pPr algn="ctr">
              <a:lnSpc>
                <a:spcPts val="2592"/>
              </a:lnSpc>
            </a:pPr>
            <a:r>
              <a:rPr lang="en-US" sz="2400">
                <a:solidFill>
                  <a:srgbClr val="564B51"/>
                </a:solidFill>
                <a:latin typeface="Arial"/>
              </a:rPr>
              <a:t>LGB series</a:t>
            </a:r>
          </a:p>
        </p:txBody>
      </p:sp>
      <p:grpSp>
        <p:nvGrpSpPr>
          <p:cNvPr id="26" name="Group 26"/>
          <p:cNvGrpSpPr/>
          <p:nvPr/>
        </p:nvGrpSpPr>
        <p:grpSpPr>
          <a:xfrm>
            <a:off x="4268331" y="4410292"/>
            <a:ext cx="2545923" cy="1542793"/>
            <a:chOff x="0" y="0"/>
            <a:chExt cx="3394564" cy="2057058"/>
          </a:xfrm>
        </p:grpSpPr>
        <p:sp>
          <p:nvSpPr>
            <p:cNvPr id="27" name="Freeform 27"/>
            <p:cNvSpPr/>
            <p:nvPr/>
          </p:nvSpPr>
          <p:spPr>
            <a:xfrm>
              <a:off x="25400" y="25400"/>
              <a:ext cx="3343783" cy="2006219"/>
            </a:xfrm>
            <a:custGeom>
              <a:avLst/>
              <a:gdLst/>
              <a:ahLst/>
              <a:cxnLst/>
              <a:rect l="l" t="t" r="r" b="b"/>
              <a:pathLst>
                <a:path w="3343783" h="2006219">
                  <a:moveTo>
                    <a:pt x="0" y="0"/>
                  </a:moveTo>
                  <a:lnTo>
                    <a:pt x="3343783" y="0"/>
                  </a:lnTo>
                  <a:lnTo>
                    <a:pt x="3343783" y="2006219"/>
                  </a:lnTo>
                  <a:lnTo>
                    <a:pt x="0" y="2006219"/>
                  </a:lnTo>
                  <a:close/>
                </a:path>
              </a:pathLst>
            </a:custGeom>
            <a:solidFill>
              <a:srgbClr val="FFFFFF"/>
            </a:solidFill>
          </p:spPr>
        </p:sp>
        <p:sp>
          <p:nvSpPr>
            <p:cNvPr id="28" name="Freeform 28"/>
            <p:cNvSpPr/>
            <p:nvPr/>
          </p:nvSpPr>
          <p:spPr>
            <a:xfrm>
              <a:off x="0" y="0"/>
              <a:ext cx="3394583" cy="2057019"/>
            </a:xfrm>
            <a:custGeom>
              <a:avLst/>
              <a:gdLst/>
              <a:ahLst/>
              <a:cxnLst/>
              <a:rect l="l" t="t" r="r" b="b"/>
              <a:pathLst>
                <a:path w="3394583" h="2057019">
                  <a:moveTo>
                    <a:pt x="25400" y="0"/>
                  </a:moveTo>
                  <a:lnTo>
                    <a:pt x="3369183" y="0"/>
                  </a:lnTo>
                  <a:cubicBezTo>
                    <a:pt x="3383153" y="0"/>
                    <a:pt x="3394583" y="11430"/>
                    <a:pt x="3394583" y="25400"/>
                  </a:cubicBezTo>
                  <a:lnTo>
                    <a:pt x="3394583" y="2031619"/>
                  </a:lnTo>
                  <a:cubicBezTo>
                    <a:pt x="3394583" y="2045589"/>
                    <a:pt x="3383153" y="2057019"/>
                    <a:pt x="3369183" y="2057019"/>
                  </a:cubicBezTo>
                  <a:lnTo>
                    <a:pt x="25400" y="2057019"/>
                  </a:lnTo>
                  <a:cubicBezTo>
                    <a:pt x="11430" y="2057019"/>
                    <a:pt x="0" y="2045589"/>
                    <a:pt x="0" y="2031619"/>
                  </a:cubicBezTo>
                  <a:lnTo>
                    <a:pt x="0" y="25400"/>
                  </a:lnTo>
                  <a:cubicBezTo>
                    <a:pt x="0" y="11430"/>
                    <a:pt x="11430" y="0"/>
                    <a:pt x="25400" y="0"/>
                  </a:cubicBezTo>
                  <a:moveTo>
                    <a:pt x="25400" y="50800"/>
                  </a:moveTo>
                  <a:lnTo>
                    <a:pt x="25400" y="25400"/>
                  </a:lnTo>
                  <a:lnTo>
                    <a:pt x="50800" y="25400"/>
                  </a:lnTo>
                  <a:lnTo>
                    <a:pt x="50800" y="2031619"/>
                  </a:lnTo>
                  <a:lnTo>
                    <a:pt x="25400" y="2031619"/>
                  </a:lnTo>
                  <a:lnTo>
                    <a:pt x="25400" y="2006219"/>
                  </a:lnTo>
                  <a:lnTo>
                    <a:pt x="3369183" y="2006219"/>
                  </a:lnTo>
                  <a:lnTo>
                    <a:pt x="3369183" y="2031619"/>
                  </a:lnTo>
                  <a:lnTo>
                    <a:pt x="3343783" y="2031619"/>
                  </a:lnTo>
                  <a:lnTo>
                    <a:pt x="3343783" y="25400"/>
                  </a:lnTo>
                  <a:lnTo>
                    <a:pt x="3369183" y="25400"/>
                  </a:lnTo>
                  <a:lnTo>
                    <a:pt x="3369183" y="50800"/>
                  </a:lnTo>
                  <a:lnTo>
                    <a:pt x="25400" y="50800"/>
                  </a:lnTo>
                  <a:close/>
                </a:path>
              </a:pathLst>
            </a:custGeom>
            <a:solidFill>
              <a:srgbClr val="4D4349"/>
            </a:solidFill>
          </p:spPr>
        </p:sp>
      </p:grpSp>
      <p:sp>
        <p:nvSpPr>
          <p:cNvPr id="29" name="TextBox 29"/>
          <p:cNvSpPr txBox="1"/>
          <p:nvPr/>
        </p:nvSpPr>
        <p:spPr>
          <a:xfrm>
            <a:off x="4329291" y="4452202"/>
            <a:ext cx="2424003" cy="1439923"/>
          </a:xfrm>
          <a:prstGeom prst="rect">
            <a:avLst/>
          </a:prstGeom>
        </p:spPr>
        <p:txBody>
          <a:bodyPr lIns="0" tIns="0" rIns="0" bIns="0" rtlCol="0" anchor="t">
            <a:spAutoFit/>
          </a:bodyPr>
          <a:lstStyle/>
          <a:p>
            <a:pPr algn="ctr">
              <a:lnSpc>
                <a:spcPts val="2592"/>
              </a:lnSpc>
            </a:pPr>
            <a:r>
              <a:rPr lang="en-US" sz="2400">
                <a:solidFill>
                  <a:srgbClr val="564B51"/>
                </a:solidFill>
                <a:latin typeface="Arial"/>
              </a:rPr>
              <a:t>Assessment PD including moderation</a:t>
            </a:r>
          </a:p>
        </p:txBody>
      </p:sp>
      <p:grpSp>
        <p:nvGrpSpPr>
          <p:cNvPr id="30" name="Group 30"/>
          <p:cNvGrpSpPr/>
          <p:nvPr/>
        </p:nvGrpSpPr>
        <p:grpSpPr>
          <a:xfrm>
            <a:off x="7026937" y="4410292"/>
            <a:ext cx="2545923" cy="1542793"/>
            <a:chOff x="0" y="0"/>
            <a:chExt cx="3394564" cy="2057058"/>
          </a:xfrm>
        </p:grpSpPr>
        <p:sp>
          <p:nvSpPr>
            <p:cNvPr id="31" name="Freeform 31"/>
            <p:cNvSpPr/>
            <p:nvPr/>
          </p:nvSpPr>
          <p:spPr>
            <a:xfrm>
              <a:off x="25400" y="25400"/>
              <a:ext cx="3343783" cy="2006219"/>
            </a:xfrm>
            <a:custGeom>
              <a:avLst/>
              <a:gdLst/>
              <a:ahLst/>
              <a:cxnLst/>
              <a:rect l="l" t="t" r="r" b="b"/>
              <a:pathLst>
                <a:path w="3343783" h="2006219">
                  <a:moveTo>
                    <a:pt x="0" y="0"/>
                  </a:moveTo>
                  <a:lnTo>
                    <a:pt x="3343783" y="0"/>
                  </a:lnTo>
                  <a:lnTo>
                    <a:pt x="3343783" y="2006219"/>
                  </a:lnTo>
                  <a:lnTo>
                    <a:pt x="0" y="2006219"/>
                  </a:lnTo>
                  <a:close/>
                </a:path>
              </a:pathLst>
            </a:custGeom>
            <a:solidFill>
              <a:srgbClr val="FFFFFF"/>
            </a:solidFill>
          </p:spPr>
        </p:sp>
        <p:sp>
          <p:nvSpPr>
            <p:cNvPr id="32" name="Freeform 32"/>
            <p:cNvSpPr/>
            <p:nvPr/>
          </p:nvSpPr>
          <p:spPr>
            <a:xfrm>
              <a:off x="0" y="0"/>
              <a:ext cx="3394583" cy="2057019"/>
            </a:xfrm>
            <a:custGeom>
              <a:avLst/>
              <a:gdLst/>
              <a:ahLst/>
              <a:cxnLst/>
              <a:rect l="l" t="t" r="r" b="b"/>
              <a:pathLst>
                <a:path w="3394583" h="2057019">
                  <a:moveTo>
                    <a:pt x="25400" y="0"/>
                  </a:moveTo>
                  <a:lnTo>
                    <a:pt x="3369183" y="0"/>
                  </a:lnTo>
                  <a:cubicBezTo>
                    <a:pt x="3383153" y="0"/>
                    <a:pt x="3394583" y="11430"/>
                    <a:pt x="3394583" y="25400"/>
                  </a:cubicBezTo>
                  <a:lnTo>
                    <a:pt x="3394583" y="2031619"/>
                  </a:lnTo>
                  <a:cubicBezTo>
                    <a:pt x="3394583" y="2045589"/>
                    <a:pt x="3383153" y="2057019"/>
                    <a:pt x="3369183" y="2057019"/>
                  </a:cubicBezTo>
                  <a:lnTo>
                    <a:pt x="25400" y="2057019"/>
                  </a:lnTo>
                  <a:cubicBezTo>
                    <a:pt x="11430" y="2057019"/>
                    <a:pt x="0" y="2045589"/>
                    <a:pt x="0" y="2031619"/>
                  </a:cubicBezTo>
                  <a:lnTo>
                    <a:pt x="0" y="25400"/>
                  </a:lnTo>
                  <a:cubicBezTo>
                    <a:pt x="0" y="11430"/>
                    <a:pt x="11430" y="0"/>
                    <a:pt x="25400" y="0"/>
                  </a:cubicBezTo>
                  <a:moveTo>
                    <a:pt x="25400" y="50800"/>
                  </a:moveTo>
                  <a:lnTo>
                    <a:pt x="25400" y="25400"/>
                  </a:lnTo>
                  <a:lnTo>
                    <a:pt x="50800" y="25400"/>
                  </a:lnTo>
                  <a:lnTo>
                    <a:pt x="50800" y="2031619"/>
                  </a:lnTo>
                  <a:lnTo>
                    <a:pt x="25400" y="2031619"/>
                  </a:lnTo>
                  <a:lnTo>
                    <a:pt x="25400" y="2006219"/>
                  </a:lnTo>
                  <a:lnTo>
                    <a:pt x="3369183" y="2006219"/>
                  </a:lnTo>
                  <a:lnTo>
                    <a:pt x="3369183" y="2031619"/>
                  </a:lnTo>
                  <a:lnTo>
                    <a:pt x="3343783" y="2031619"/>
                  </a:lnTo>
                  <a:lnTo>
                    <a:pt x="3343783" y="25400"/>
                  </a:lnTo>
                  <a:lnTo>
                    <a:pt x="3369183" y="25400"/>
                  </a:lnTo>
                  <a:lnTo>
                    <a:pt x="3369183" y="50800"/>
                  </a:lnTo>
                  <a:lnTo>
                    <a:pt x="25400" y="50800"/>
                  </a:lnTo>
                  <a:close/>
                </a:path>
              </a:pathLst>
            </a:custGeom>
            <a:solidFill>
              <a:srgbClr val="4D4349"/>
            </a:solidFill>
          </p:spPr>
        </p:sp>
      </p:grpSp>
      <p:sp>
        <p:nvSpPr>
          <p:cNvPr id="33" name="TextBox 33"/>
          <p:cNvSpPr txBox="1"/>
          <p:nvPr/>
        </p:nvSpPr>
        <p:spPr>
          <a:xfrm>
            <a:off x="7087897" y="4452202"/>
            <a:ext cx="2424003" cy="1439923"/>
          </a:xfrm>
          <a:prstGeom prst="rect">
            <a:avLst/>
          </a:prstGeom>
        </p:spPr>
        <p:txBody>
          <a:bodyPr lIns="0" tIns="0" rIns="0" bIns="0" rtlCol="0" anchor="t">
            <a:spAutoFit/>
          </a:bodyPr>
          <a:lstStyle/>
          <a:p>
            <a:pPr algn="ctr">
              <a:lnSpc>
                <a:spcPts val="2592"/>
              </a:lnSpc>
            </a:pPr>
            <a:r>
              <a:rPr lang="en-US" sz="2400">
                <a:solidFill>
                  <a:srgbClr val="564B51"/>
                </a:solidFill>
                <a:latin typeface="Arial"/>
              </a:rPr>
              <a:t>E-Learning Platform</a:t>
            </a:r>
          </a:p>
        </p:txBody>
      </p:sp>
      <p:grpSp>
        <p:nvGrpSpPr>
          <p:cNvPr id="34" name="Group 34"/>
          <p:cNvGrpSpPr/>
          <p:nvPr/>
        </p:nvGrpSpPr>
        <p:grpSpPr>
          <a:xfrm>
            <a:off x="9785544" y="4410292"/>
            <a:ext cx="2545923" cy="1542793"/>
            <a:chOff x="0" y="0"/>
            <a:chExt cx="3394564" cy="2057058"/>
          </a:xfrm>
        </p:grpSpPr>
        <p:sp>
          <p:nvSpPr>
            <p:cNvPr id="35" name="Freeform 35"/>
            <p:cNvSpPr/>
            <p:nvPr/>
          </p:nvSpPr>
          <p:spPr>
            <a:xfrm>
              <a:off x="25400" y="25400"/>
              <a:ext cx="3343783" cy="2006219"/>
            </a:xfrm>
            <a:custGeom>
              <a:avLst/>
              <a:gdLst/>
              <a:ahLst/>
              <a:cxnLst/>
              <a:rect l="l" t="t" r="r" b="b"/>
              <a:pathLst>
                <a:path w="3343783" h="2006219">
                  <a:moveTo>
                    <a:pt x="0" y="0"/>
                  </a:moveTo>
                  <a:lnTo>
                    <a:pt x="3343783" y="0"/>
                  </a:lnTo>
                  <a:lnTo>
                    <a:pt x="3343783" y="2006219"/>
                  </a:lnTo>
                  <a:lnTo>
                    <a:pt x="0" y="2006219"/>
                  </a:lnTo>
                  <a:close/>
                </a:path>
              </a:pathLst>
            </a:custGeom>
            <a:solidFill>
              <a:srgbClr val="FFFFFF"/>
            </a:solidFill>
          </p:spPr>
        </p:sp>
        <p:sp>
          <p:nvSpPr>
            <p:cNvPr id="36" name="Freeform 36"/>
            <p:cNvSpPr/>
            <p:nvPr/>
          </p:nvSpPr>
          <p:spPr>
            <a:xfrm>
              <a:off x="0" y="0"/>
              <a:ext cx="3394583" cy="2057019"/>
            </a:xfrm>
            <a:custGeom>
              <a:avLst/>
              <a:gdLst/>
              <a:ahLst/>
              <a:cxnLst/>
              <a:rect l="l" t="t" r="r" b="b"/>
              <a:pathLst>
                <a:path w="3394583" h="2057019">
                  <a:moveTo>
                    <a:pt x="25400" y="0"/>
                  </a:moveTo>
                  <a:lnTo>
                    <a:pt x="3369183" y="0"/>
                  </a:lnTo>
                  <a:cubicBezTo>
                    <a:pt x="3383153" y="0"/>
                    <a:pt x="3394583" y="11430"/>
                    <a:pt x="3394583" y="25400"/>
                  </a:cubicBezTo>
                  <a:lnTo>
                    <a:pt x="3394583" y="2031619"/>
                  </a:lnTo>
                  <a:cubicBezTo>
                    <a:pt x="3394583" y="2045589"/>
                    <a:pt x="3383153" y="2057019"/>
                    <a:pt x="3369183" y="2057019"/>
                  </a:cubicBezTo>
                  <a:lnTo>
                    <a:pt x="25400" y="2057019"/>
                  </a:lnTo>
                  <a:cubicBezTo>
                    <a:pt x="11430" y="2057019"/>
                    <a:pt x="0" y="2045589"/>
                    <a:pt x="0" y="2031619"/>
                  </a:cubicBezTo>
                  <a:lnTo>
                    <a:pt x="0" y="25400"/>
                  </a:lnTo>
                  <a:cubicBezTo>
                    <a:pt x="0" y="11430"/>
                    <a:pt x="11430" y="0"/>
                    <a:pt x="25400" y="0"/>
                  </a:cubicBezTo>
                  <a:moveTo>
                    <a:pt x="25400" y="50800"/>
                  </a:moveTo>
                  <a:lnTo>
                    <a:pt x="25400" y="25400"/>
                  </a:lnTo>
                  <a:lnTo>
                    <a:pt x="50800" y="25400"/>
                  </a:lnTo>
                  <a:lnTo>
                    <a:pt x="50800" y="2031619"/>
                  </a:lnTo>
                  <a:lnTo>
                    <a:pt x="25400" y="2031619"/>
                  </a:lnTo>
                  <a:lnTo>
                    <a:pt x="25400" y="2006219"/>
                  </a:lnTo>
                  <a:lnTo>
                    <a:pt x="3369183" y="2006219"/>
                  </a:lnTo>
                  <a:lnTo>
                    <a:pt x="3369183" y="2031619"/>
                  </a:lnTo>
                  <a:lnTo>
                    <a:pt x="3343783" y="2031619"/>
                  </a:lnTo>
                  <a:lnTo>
                    <a:pt x="3343783" y="25400"/>
                  </a:lnTo>
                  <a:lnTo>
                    <a:pt x="3369183" y="25400"/>
                  </a:lnTo>
                  <a:lnTo>
                    <a:pt x="3369183" y="50800"/>
                  </a:lnTo>
                  <a:lnTo>
                    <a:pt x="25400" y="50800"/>
                  </a:lnTo>
                  <a:close/>
                </a:path>
              </a:pathLst>
            </a:custGeom>
            <a:solidFill>
              <a:srgbClr val="4D4349"/>
            </a:solidFill>
          </p:spPr>
        </p:sp>
      </p:grpSp>
      <p:sp>
        <p:nvSpPr>
          <p:cNvPr id="37" name="TextBox 37"/>
          <p:cNvSpPr txBox="1"/>
          <p:nvPr/>
        </p:nvSpPr>
        <p:spPr>
          <a:xfrm>
            <a:off x="9846504" y="4452202"/>
            <a:ext cx="2424003" cy="1439923"/>
          </a:xfrm>
          <a:prstGeom prst="rect">
            <a:avLst/>
          </a:prstGeom>
        </p:spPr>
        <p:txBody>
          <a:bodyPr lIns="0" tIns="0" rIns="0" bIns="0" rtlCol="0" anchor="t">
            <a:spAutoFit/>
          </a:bodyPr>
          <a:lstStyle/>
          <a:p>
            <a:pPr algn="ctr">
              <a:lnSpc>
                <a:spcPts val="2592"/>
              </a:lnSpc>
            </a:pPr>
            <a:r>
              <a:rPr lang="en-US" sz="2400">
                <a:solidFill>
                  <a:srgbClr val="564B51"/>
                </a:solidFill>
                <a:latin typeface="Arial"/>
              </a:rPr>
              <a:t>PLNs</a:t>
            </a:r>
          </a:p>
        </p:txBody>
      </p:sp>
      <p:grpSp>
        <p:nvGrpSpPr>
          <p:cNvPr id="38" name="Group 38"/>
          <p:cNvGrpSpPr/>
          <p:nvPr/>
        </p:nvGrpSpPr>
        <p:grpSpPr>
          <a:xfrm>
            <a:off x="12544150" y="4410292"/>
            <a:ext cx="2545923" cy="1542793"/>
            <a:chOff x="0" y="0"/>
            <a:chExt cx="3394564" cy="2057058"/>
          </a:xfrm>
        </p:grpSpPr>
        <p:sp>
          <p:nvSpPr>
            <p:cNvPr id="39" name="Freeform 39"/>
            <p:cNvSpPr/>
            <p:nvPr/>
          </p:nvSpPr>
          <p:spPr>
            <a:xfrm>
              <a:off x="25400" y="25400"/>
              <a:ext cx="3343783" cy="2006219"/>
            </a:xfrm>
            <a:custGeom>
              <a:avLst/>
              <a:gdLst/>
              <a:ahLst/>
              <a:cxnLst/>
              <a:rect l="l" t="t" r="r" b="b"/>
              <a:pathLst>
                <a:path w="3343783" h="2006219">
                  <a:moveTo>
                    <a:pt x="0" y="0"/>
                  </a:moveTo>
                  <a:lnTo>
                    <a:pt x="3343783" y="0"/>
                  </a:lnTo>
                  <a:lnTo>
                    <a:pt x="3343783" y="2006219"/>
                  </a:lnTo>
                  <a:lnTo>
                    <a:pt x="0" y="2006219"/>
                  </a:lnTo>
                  <a:close/>
                </a:path>
              </a:pathLst>
            </a:custGeom>
            <a:solidFill>
              <a:srgbClr val="FFFFFF"/>
            </a:solidFill>
          </p:spPr>
        </p:sp>
        <p:sp>
          <p:nvSpPr>
            <p:cNvPr id="40" name="Freeform 40"/>
            <p:cNvSpPr/>
            <p:nvPr/>
          </p:nvSpPr>
          <p:spPr>
            <a:xfrm>
              <a:off x="0" y="0"/>
              <a:ext cx="3394583" cy="2057019"/>
            </a:xfrm>
            <a:custGeom>
              <a:avLst/>
              <a:gdLst/>
              <a:ahLst/>
              <a:cxnLst/>
              <a:rect l="l" t="t" r="r" b="b"/>
              <a:pathLst>
                <a:path w="3394583" h="2057019">
                  <a:moveTo>
                    <a:pt x="25400" y="0"/>
                  </a:moveTo>
                  <a:lnTo>
                    <a:pt x="3369183" y="0"/>
                  </a:lnTo>
                  <a:cubicBezTo>
                    <a:pt x="3383153" y="0"/>
                    <a:pt x="3394583" y="11430"/>
                    <a:pt x="3394583" y="25400"/>
                  </a:cubicBezTo>
                  <a:lnTo>
                    <a:pt x="3394583" y="2031619"/>
                  </a:lnTo>
                  <a:cubicBezTo>
                    <a:pt x="3394583" y="2045589"/>
                    <a:pt x="3383153" y="2057019"/>
                    <a:pt x="3369183" y="2057019"/>
                  </a:cubicBezTo>
                  <a:lnTo>
                    <a:pt x="25400" y="2057019"/>
                  </a:lnTo>
                  <a:cubicBezTo>
                    <a:pt x="11430" y="2057019"/>
                    <a:pt x="0" y="2045589"/>
                    <a:pt x="0" y="2031619"/>
                  </a:cubicBezTo>
                  <a:lnTo>
                    <a:pt x="0" y="25400"/>
                  </a:lnTo>
                  <a:cubicBezTo>
                    <a:pt x="0" y="11430"/>
                    <a:pt x="11430" y="0"/>
                    <a:pt x="25400" y="0"/>
                  </a:cubicBezTo>
                  <a:moveTo>
                    <a:pt x="25400" y="50800"/>
                  </a:moveTo>
                  <a:lnTo>
                    <a:pt x="25400" y="25400"/>
                  </a:lnTo>
                  <a:lnTo>
                    <a:pt x="50800" y="25400"/>
                  </a:lnTo>
                  <a:lnTo>
                    <a:pt x="50800" y="2031619"/>
                  </a:lnTo>
                  <a:lnTo>
                    <a:pt x="25400" y="2031619"/>
                  </a:lnTo>
                  <a:lnTo>
                    <a:pt x="25400" y="2006219"/>
                  </a:lnTo>
                  <a:lnTo>
                    <a:pt x="3369183" y="2006219"/>
                  </a:lnTo>
                  <a:lnTo>
                    <a:pt x="3369183" y="2031619"/>
                  </a:lnTo>
                  <a:lnTo>
                    <a:pt x="3343783" y="2031619"/>
                  </a:lnTo>
                  <a:lnTo>
                    <a:pt x="3343783" y="25400"/>
                  </a:lnTo>
                  <a:lnTo>
                    <a:pt x="3369183" y="25400"/>
                  </a:lnTo>
                  <a:lnTo>
                    <a:pt x="3369183" y="50800"/>
                  </a:lnTo>
                  <a:lnTo>
                    <a:pt x="25400" y="50800"/>
                  </a:lnTo>
                  <a:close/>
                </a:path>
              </a:pathLst>
            </a:custGeom>
            <a:solidFill>
              <a:srgbClr val="4D4349"/>
            </a:solidFill>
          </p:spPr>
        </p:sp>
      </p:grpSp>
      <p:sp>
        <p:nvSpPr>
          <p:cNvPr id="41" name="TextBox 41"/>
          <p:cNvSpPr txBox="1"/>
          <p:nvPr/>
        </p:nvSpPr>
        <p:spPr>
          <a:xfrm>
            <a:off x="12605110" y="4452202"/>
            <a:ext cx="2424003" cy="1439923"/>
          </a:xfrm>
          <a:prstGeom prst="rect">
            <a:avLst/>
          </a:prstGeom>
        </p:spPr>
        <p:txBody>
          <a:bodyPr lIns="0" tIns="0" rIns="0" bIns="0" rtlCol="0" anchor="t">
            <a:spAutoFit/>
          </a:bodyPr>
          <a:lstStyle/>
          <a:p>
            <a:pPr algn="ctr">
              <a:lnSpc>
                <a:spcPts val="2592"/>
              </a:lnSpc>
            </a:pPr>
            <a:r>
              <a:rPr lang="en-US" sz="2400">
                <a:solidFill>
                  <a:srgbClr val="564B51"/>
                </a:solidFill>
                <a:latin typeface="Arial"/>
              </a:rPr>
              <a:t>Led by specialist groups (SEND, VPAC etc)</a:t>
            </a:r>
          </a:p>
        </p:txBody>
      </p:sp>
      <p:grpSp>
        <p:nvGrpSpPr>
          <p:cNvPr id="42" name="Group 42"/>
          <p:cNvGrpSpPr/>
          <p:nvPr/>
        </p:nvGrpSpPr>
        <p:grpSpPr>
          <a:xfrm>
            <a:off x="15302757" y="4410292"/>
            <a:ext cx="2545923" cy="1542793"/>
            <a:chOff x="0" y="0"/>
            <a:chExt cx="3394564" cy="2057058"/>
          </a:xfrm>
        </p:grpSpPr>
        <p:sp>
          <p:nvSpPr>
            <p:cNvPr id="43" name="Freeform 43"/>
            <p:cNvSpPr/>
            <p:nvPr/>
          </p:nvSpPr>
          <p:spPr>
            <a:xfrm>
              <a:off x="25400" y="25400"/>
              <a:ext cx="3343783" cy="2006219"/>
            </a:xfrm>
            <a:custGeom>
              <a:avLst/>
              <a:gdLst/>
              <a:ahLst/>
              <a:cxnLst/>
              <a:rect l="l" t="t" r="r" b="b"/>
              <a:pathLst>
                <a:path w="3343783" h="2006219">
                  <a:moveTo>
                    <a:pt x="0" y="0"/>
                  </a:moveTo>
                  <a:lnTo>
                    <a:pt x="3343783" y="0"/>
                  </a:lnTo>
                  <a:lnTo>
                    <a:pt x="3343783" y="2006219"/>
                  </a:lnTo>
                  <a:lnTo>
                    <a:pt x="0" y="2006219"/>
                  </a:lnTo>
                  <a:close/>
                </a:path>
              </a:pathLst>
            </a:custGeom>
            <a:solidFill>
              <a:srgbClr val="FFFFFF"/>
            </a:solidFill>
          </p:spPr>
        </p:sp>
        <p:sp>
          <p:nvSpPr>
            <p:cNvPr id="44" name="Freeform 44"/>
            <p:cNvSpPr/>
            <p:nvPr/>
          </p:nvSpPr>
          <p:spPr>
            <a:xfrm>
              <a:off x="0" y="0"/>
              <a:ext cx="3394583" cy="2057019"/>
            </a:xfrm>
            <a:custGeom>
              <a:avLst/>
              <a:gdLst/>
              <a:ahLst/>
              <a:cxnLst/>
              <a:rect l="l" t="t" r="r" b="b"/>
              <a:pathLst>
                <a:path w="3394583" h="2057019">
                  <a:moveTo>
                    <a:pt x="25400" y="0"/>
                  </a:moveTo>
                  <a:lnTo>
                    <a:pt x="3369183" y="0"/>
                  </a:lnTo>
                  <a:cubicBezTo>
                    <a:pt x="3383153" y="0"/>
                    <a:pt x="3394583" y="11430"/>
                    <a:pt x="3394583" y="25400"/>
                  </a:cubicBezTo>
                  <a:lnTo>
                    <a:pt x="3394583" y="2031619"/>
                  </a:lnTo>
                  <a:cubicBezTo>
                    <a:pt x="3394583" y="2045589"/>
                    <a:pt x="3383153" y="2057019"/>
                    <a:pt x="3369183" y="2057019"/>
                  </a:cubicBezTo>
                  <a:lnTo>
                    <a:pt x="25400" y="2057019"/>
                  </a:lnTo>
                  <a:cubicBezTo>
                    <a:pt x="11430" y="2057019"/>
                    <a:pt x="0" y="2045589"/>
                    <a:pt x="0" y="2031619"/>
                  </a:cubicBezTo>
                  <a:lnTo>
                    <a:pt x="0" y="25400"/>
                  </a:lnTo>
                  <a:cubicBezTo>
                    <a:pt x="0" y="11430"/>
                    <a:pt x="11430" y="0"/>
                    <a:pt x="25400" y="0"/>
                  </a:cubicBezTo>
                  <a:moveTo>
                    <a:pt x="25400" y="50800"/>
                  </a:moveTo>
                  <a:lnTo>
                    <a:pt x="25400" y="25400"/>
                  </a:lnTo>
                  <a:lnTo>
                    <a:pt x="50800" y="25400"/>
                  </a:lnTo>
                  <a:lnTo>
                    <a:pt x="50800" y="2031619"/>
                  </a:lnTo>
                  <a:lnTo>
                    <a:pt x="25400" y="2031619"/>
                  </a:lnTo>
                  <a:lnTo>
                    <a:pt x="25400" y="2006219"/>
                  </a:lnTo>
                  <a:lnTo>
                    <a:pt x="3369183" y="2006219"/>
                  </a:lnTo>
                  <a:lnTo>
                    <a:pt x="3369183" y="2031619"/>
                  </a:lnTo>
                  <a:lnTo>
                    <a:pt x="3343783" y="2031619"/>
                  </a:lnTo>
                  <a:lnTo>
                    <a:pt x="3343783" y="25400"/>
                  </a:lnTo>
                  <a:lnTo>
                    <a:pt x="3369183" y="25400"/>
                  </a:lnTo>
                  <a:lnTo>
                    <a:pt x="3369183" y="50800"/>
                  </a:lnTo>
                  <a:lnTo>
                    <a:pt x="25400" y="50800"/>
                  </a:lnTo>
                  <a:close/>
                </a:path>
              </a:pathLst>
            </a:custGeom>
            <a:solidFill>
              <a:srgbClr val="4D4349"/>
            </a:solidFill>
          </p:spPr>
        </p:sp>
      </p:grpSp>
      <p:sp>
        <p:nvSpPr>
          <p:cNvPr id="45" name="TextBox 45"/>
          <p:cNvSpPr txBox="1"/>
          <p:nvPr/>
        </p:nvSpPr>
        <p:spPr>
          <a:xfrm>
            <a:off x="15363717" y="4452202"/>
            <a:ext cx="2424003" cy="1439923"/>
          </a:xfrm>
          <a:prstGeom prst="rect">
            <a:avLst/>
          </a:prstGeom>
        </p:spPr>
        <p:txBody>
          <a:bodyPr lIns="0" tIns="0" rIns="0" bIns="0" rtlCol="0" anchor="t">
            <a:spAutoFit/>
          </a:bodyPr>
          <a:lstStyle/>
          <a:p>
            <a:pPr algn="ctr">
              <a:lnSpc>
                <a:spcPts val="2592"/>
              </a:lnSpc>
            </a:pPr>
            <a:r>
              <a:rPr lang="en-US" sz="2400">
                <a:solidFill>
                  <a:srgbClr val="564B51"/>
                </a:solidFill>
                <a:latin typeface="Arial"/>
              </a:rPr>
              <a:t>Talent Management</a:t>
            </a:r>
          </a:p>
        </p:txBody>
      </p:sp>
      <p:grpSp>
        <p:nvGrpSpPr>
          <p:cNvPr id="46" name="Group 46"/>
          <p:cNvGrpSpPr/>
          <p:nvPr/>
        </p:nvGrpSpPr>
        <p:grpSpPr>
          <a:xfrm>
            <a:off x="4268331" y="6165770"/>
            <a:ext cx="2545923" cy="1542793"/>
            <a:chOff x="0" y="0"/>
            <a:chExt cx="3394564" cy="2057058"/>
          </a:xfrm>
        </p:grpSpPr>
        <p:sp>
          <p:nvSpPr>
            <p:cNvPr id="47" name="Freeform 47"/>
            <p:cNvSpPr/>
            <p:nvPr/>
          </p:nvSpPr>
          <p:spPr>
            <a:xfrm>
              <a:off x="25400" y="25400"/>
              <a:ext cx="3343783" cy="2006219"/>
            </a:xfrm>
            <a:custGeom>
              <a:avLst/>
              <a:gdLst/>
              <a:ahLst/>
              <a:cxnLst/>
              <a:rect l="l" t="t" r="r" b="b"/>
              <a:pathLst>
                <a:path w="3343783" h="2006219">
                  <a:moveTo>
                    <a:pt x="0" y="0"/>
                  </a:moveTo>
                  <a:lnTo>
                    <a:pt x="3343783" y="0"/>
                  </a:lnTo>
                  <a:lnTo>
                    <a:pt x="3343783" y="2006219"/>
                  </a:lnTo>
                  <a:lnTo>
                    <a:pt x="0" y="2006219"/>
                  </a:lnTo>
                  <a:close/>
                </a:path>
              </a:pathLst>
            </a:custGeom>
            <a:solidFill>
              <a:srgbClr val="FFFFFF"/>
            </a:solidFill>
          </p:spPr>
        </p:sp>
        <p:sp>
          <p:nvSpPr>
            <p:cNvPr id="48" name="Freeform 48"/>
            <p:cNvSpPr/>
            <p:nvPr/>
          </p:nvSpPr>
          <p:spPr>
            <a:xfrm>
              <a:off x="0" y="0"/>
              <a:ext cx="3394583" cy="2057019"/>
            </a:xfrm>
            <a:custGeom>
              <a:avLst/>
              <a:gdLst/>
              <a:ahLst/>
              <a:cxnLst/>
              <a:rect l="l" t="t" r="r" b="b"/>
              <a:pathLst>
                <a:path w="3394583" h="2057019">
                  <a:moveTo>
                    <a:pt x="25400" y="0"/>
                  </a:moveTo>
                  <a:lnTo>
                    <a:pt x="3369183" y="0"/>
                  </a:lnTo>
                  <a:cubicBezTo>
                    <a:pt x="3383153" y="0"/>
                    <a:pt x="3394583" y="11430"/>
                    <a:pt x="3394583" y="25400"/>
                  </a:cubicBezTo>
                  <a:lnTo>
                    <a:pt x="3394583" y="2031619"/>
                  </a:lnTo>
                  <a:cubicBezTo>
                    <a:pt x="3394583" y="2045589"/>
                    <a:pt x="3383153" y="2057019"/>
                    <a:pt x="3369183" y="2057019"/>
                  </a:cubicBezTo>
                  <a:lnTo>
                    <a:pt x="25400" y="2057019"/>
                  </a:lnTo>
                  <a:cubicBezTo>
                    <a:pt x="11430" y="2057019"/>
                    <a:pt x="0" y="2045589"/>
                    <a:pt x="0" y="2031619"/>
                  </a:cubicBezTo>
                  <a:lnTo>
                    <a:pt x="0" y="25400"/>
                  </a:lnTo>
                  <a:cubicBezTo>
                    <a:pt x="0" y="11430"/>
                    <a:pt x="11430" y="0"/>
                    <a:pt x="25400" y="0"/>
                  </a:cubicBezTo>
                  <a:moveTo>
                    <a:pt x="25400" y="50800"/>
                  </a:moveTo>
                  <a:lnTo>
                    <a:pt x="25400" y="25400"/>
                  </a:lnTo>
                  <a:lnTo>
                    <a:pt x="50800" y="25400"/>
                  </a:lnTo>
                  <a:lnTo>
                    <a:pt x="50800" y="2031619"/>
                  </a:lnTo>
                  <a:lnTo>
                    <a:pt x="25400" y="2031619"/>
                  </a:lnTo>
                  <a:lnTo>
                    <a:pt x="25400" y="2006219"/>
                  </a:lnTo>
                  <a:lnTo>
                    <a:pt x="3369183" y="2006219"/>
                  </a:lnTo>
                  <a:lnTo>
                    <a:pt x="3369183" y="2031619"/>
                  </a:lnTo>
                  <a:lnTo>
                    <a:pt x="3343783" y="2031619"/>
                  </a:lnTo>
                  <a:lnTo>
                    <a:pt x="3343783" y="25400"/>
                  </a:lnTo>
                  <a:lnTo>
                    <a:pt x="3369183" y="25400"/>
                  </a:lnTo>
                  <a:lnTo>
                    <a:pt x="3369183" y="50800"/>
                  </a:lnTo>
                  <a:lnTo>
                    <a:pt x="25400" y="50800"/>
                  </a:lnTo>
                  <a:close/>
                </a:path>
              </a:pathLst>
            </a:custGeom>
            <a:solidFill>
              <a:srgbClr val="4D4349"/>
            </a:solidFill>
          </p:spPr>
        </p:sp>
      </p:grpSp>
      <p:sp>
        <p:nvSpPr>
          <p:cNvPr id="49" name="TextBox 49"/>
          <p:cNvSpPr txBox="1"/>
          <p:nvPr/>
        </p:nvSpPr>
        <p:spPr>
          <a:xfrm>
            <a:off x="4329291" y="6207680"/>
            <a:ext cx="2424003" cy="1439923"/>
          </a:xfrm>
          <a:prstGeom prst="rect">
            <a:avLst/>
          </a:prstGeom>
        </p:spPr>
        <p:txBody>
          <a:bodyPr lIns="0" tIns="0" rIns="0" bIns="0" rtlCol="0" anchor="t">
            <a:spAutoFit/>
          </a:bodyPr>
          <a:lstStyle/>
          <a:p>
            <a:pPr algn="ctr">
              <a:lnSpc>
                <a:spcPts val="2592"/>
              </a:lnSpc>
            </a:pPr>
            <a:r>
              <a:rPr lang="en-US" sz="2400">
                <a:solidFill>
                  <a:srgbClr val="564B51"/>
                </a:solidFill>
                <a:latin typeface="Arial"/>
              </a:rPr>
              <a:t>Wellbeing</a:t>
            </a:r>
          </a:p>
        </p:txBody>
      </p:sp>
      <p:grpSp>
        <p:nvGrpSpPr>
          <p:cNvPr id="50" name="Group 50"/>
          <p:cNvGrpSpPr/>
          <p:nvPr/>
        </p:nvGrpSpPr>
        <p:grpSpPr>
          <a:xfrm>
            <a:off x="7026937" y="6165770"/>
            <a:ext cx="2545923" cy="1542793"/>
            <a:chOff x="0" y="0"/>
            <a:chExt cx="3394564" cy="2057058"/>
          </a:xfrm>
        </p:grpSpPr>
        <p:sp>
          <p:nvSpPr>
            <p:cNvPr id="51" name="Freeform 51"/>
            <p:cNvSpPr/>
            <p:nvPr/>
          </p:nvSpPr>
          <p:spPr>
            <a:xfrm>
              <a:off x="25400" y="25400"/>
              <a:ext cx="3343783" cy="2006219"/>
            </a:xfrm>
            <a:custGeom>
              <a:avLst/>
              <a:gdLst/>
              <a:ahLst/>
              <a:cxnLst/>
              <a:rect l="l" t="t" r="r" b="b"/>
              <a:pathLst>
                <a:path w="3343783" h="2006219">
                  <a:moveTo>
                    <a:pt x="0" y="0"/>
                  </a:moveTo>
                  <a:lnTo>
                    <a:pt x="3343783" y="0"/>
                  </a:lnTo>
                  <a:lnTo>
                    <a:pt x="3343783" y="2006219"/>
                  </a:lnTo>
                  <a:lnTo>
                    <a:pt x="0" y="2006219"/>
                  </a:lnTo>
                  <a:close/>
                </a:path>
              </a:pathLst>
            </a:custGeom>
            <a:solidFill>
              <a:srgbClr val="FFFFFF"/>
            </a:solidFill>
          </p:spPr>
        </p:sp>
        <p:sp>
          <p:nvSpPr>
            <p:cNvPr id="52" name="Freeform 52"/>
            <p:cNvSpPr/>
            <p:nvPr/>
          </p:nvSpPr>
          <p:spPr>
            <a:xfrm>
              <a:off x="0" y="0"/>
              <a:ext cx="3394583" cy="2057019"/>
            </a:xfrm>
            <a:custGeom>
              <a:avLst/>
              <a:gdLst/>
              <a:ahLst/>
              <a:cxnLst/>
              <a:rect l="l" t="t" r="r" b="b"/>
              <a:pathLst>
                <a:path w="3394583" h="2057019">
                  <a:moveTo>
                    <a:pt x="25400" y="0"/>
                  </a:moveTo>
                  <a:lnTo>
                    <a:pt x="3369183" y="0"/>
                  </a:lnTo>
                  <a:cubicBezTo>
                    <a:pt x="3383153" y="0"/>
                    <a:pt x="3394583" y="11430"/>
                    <a:pt x="3394583" y="25400"/>
                  </a:cubicBezTo>
                  <a:lnTo>
                    <a:pt x="3394583" y="2031619"/>
                  </a:lnTo>
                  <a:cubicBezTo>
                    <a:pt x="3394583" y="2045589"/>
                    <a:pt x="3383153" y="2057019"/>
                    <a:pt x="3369183" y="2057019"/>
                  </a:cubicBezTo>
                  <a:lnTo>
                    <a:pt x="25400" y="2057019"/>
                  </a:lnTo>
                  <a:cubicBezTo>
                    <a:pt x="11430" y="2057019"/>
                    <a:pt x="0" y="2045589"/>
                    <a:pt x="0" y="2031619"/>
                  </a:cubicBezTo>
                  <a:lnTo>
                    <a:pt x="0" y="25400"/>
                  </a:lnTo>
                  <a:cubicBezTo>
                    <a:pt x="0" y="11430"/>
                    <a:pt x="11430" y="0"/>
                    <a:pt x="25400" y="0"/>
                  </a:cubicBezTo>
                  <a:moveTo>
                    <a:pt x="25400" y="50800"/>
                  </a:moveTo>
                  <a:lnTo>
                    <a:pt x="25400" y="25400"/>
                  </a:lnTo>
                  <a:lnTo>
                    <a:pt x="50800" y="25400"/>
                  </a:lnTo>
                  <a:lnTo>
                    <a:pt x="50800" y="2031619"/>
                  </a:lnTo>
                  <a:lnTo>
                    <a:pt x="25400" y="2031619"/>
                  </a:lnTo>
                  <a:lnTo>
                    <a:pt x="25400" y="2006219"/>
                  </a:lnTo>
                  <a:lnTo>
                    <a:pt x="3369183" y="2006219"/>
                  </a:lnTo>
                  <a:lnTo>
                    <a:pt x="3369183" y="2031619"/>
                  </a:lnTo>
                  <a:lnTo>
                    <a:pt x="3343783" y="2031619"/>
                  </a:lnTo>
                  <a:lnTo>
                    <a:pt x="3343783" y="25400"/>
                  </a:lnTo>
                  <a:lnTo>
                    <a:pt x="3369183" y="25400"/>
                  </a:lnTo>
                  <a:lnTo>
                    <a:pt x="3369183" y="50800"/>
                  </a:lnTo>
                  <a:lnTo>
                    <a:pt x="25400" y="50800"/>
                  </a:lnTo>
                  <a:close/>
                </a:path>
              </a:pathLst>
            </a:custGeom>
            <a:solidFill>
              <a:srgbClr val="4D4349"/>
            </a:solidFill>
          </p:spPr>
        </p:sp>
      </p:grpSp>
      <p:sp>
        <p:nvSpPr>
          <p:cNvPr id="53" name="TextBox 53"/>
          <p:cNvSpPr txBox="1"/>
          <p:nvPr/>
        </p:nvSpPr>
        <p:spPr>
          <a:xfrm>
            <a:off x="7087897" y="6207680"/>
            <a:ext cx="2424003" cy="1439923"/>
          </a:xfrm>
          <a:prstGeom prst="rect">
            <a:avLst/>
          </a:prstGeom>
        </p:spPr>
        <p:txBody>
          <a:bodyPr lIns="0" tIns="0" rIns="0" bIns="0" rtlCol="0" anchor="t">
            <a:spAutoFit/>
          </a:bodyPr>
          <a:lstStyle/>
          <a:p>
            <a:pPr algn="ctr">
              <a:lnSpc>
                <a:spcPts val="2592"/>
              </a:lnSpc>
            </a:pPr>
            <a:r>
              <a:rPr lang="en-US" sz="2400">
                <a:solidFill>
                  <a:srgbClr val="564B51"/>
                </a:solidFill>
                <a:latin typeface="Arial"/>
              </a:rPr>
              <a:t>MBTI</a:t>
            </a:r>
          </a:p>
        </p:txBody>
      </p:sp>
      <p:grpSp>
        <p:nvGrpSpPr>
          <p:cNvPr id="54" name="Group 54"/>
          <p:cNvGrpSpPr/>
          <p:nvPr/>
        </p:nvGrpSpPr>
        <p:grpSpPr>
          <a:xfrm>
            <a:off x="9785544" y="6165770"/>
            <a:ext cx="2545923" cy="1542793"/>
            <a:chOff x="0" y="0"/>
            <a:chExt cx="3394564" cy="2057058"/>
          </a:xfrm>
        </p:grpSpPr>
        <p:sp>
          <p:nvSpPr>
            <p:cNvPr id="55" name="Freeform 55"/>
            <p:cNvSpPr/>
            <p:nvPr/>
          </p:nvSpPr>
          <p:spPr>
            <a:xfrm>
              <a:off x="25400" y="25400"/>
              <a:ext cx="3343783" cy="2006219"/>
            </a:xfrm>
            <a:custGeom>
              <a:avLst/>
              <a:gdLst/>
              <a:ahLst/>
              <a:cxnLst/>
              <a:rect l="l" t="t" r="r" b="b"/>
              <a:pathLst>
                <a:path w="3343783" h="2006219">
                  <a:moveTo>
                    <a:pt x="0" y="0"/>
                  </a:moveTo>
                  <a:lnTo>
                    <a:pt x="3343783" y="0"/>
                  </a:lnTo>
                  <a:lnTo>
                    <a:pt x="3343783" y="2006219"/>
                  </a:lnTo>
                  <a:lnTo>
                    <a:pt x="0" y="2006219"/>
                  </a:lnTo>
                  <a:close/>
                </a:path>
              </a:pathLst>
            </a:custGeom>
            <a:solidFill>
              <a:srgbClr val="FFFFFF"/>
            </a:solidFill>
          </p:spPr>
        </p:sp>
        <p:sp>
          <p:nvSpPr>
            <p:cNvPr id="56" name="Freeform 56"/>
            <p:cNvSpPr/>
            <p:nvPr/>
          </p:nvSpPr>
          <p:spPr>
            <a:xfrm>
              <a:off x="0" y="0"/>
              <a:ext cx="3394583" cy="2057019"/>
            </a:xfrm>
            <a:custGeom>
              <a:avLst/>
              <a:gdLst/>
              <a:ahLst/>
              <a:cxnLst/>
              <a:rect l="l" t="t" r="r" b="b"/>
              <a:pathLst>
                <a:path w="3394583" h="2057019">
                  <a:moveTo>
                    <a:pt x="25400" y="0"/>
                  </a:moveTo>
                  <a:lnTo>
                    <a:pt x="3369183" y="0"/>
                  </a:lnTo>
                  <a:cubicBezTo>
                    <a:pt x="3383153" y="0"/>
                    <a:pt x="3394583" y="11430"/>
                    <a:pt x="3394583" y="25400"/>
                  </a:cubicBezTo>
                  <a:lnTo>
                    <a:pt x="3394583" y="2031619"/>
                  </a:lnTo>
                  <a:cubicBezTo>
                    <a:pt x="3394583" y="2045589"/>
                    <a:pt x="3383153" y="2057019"/>
                    <a:pt x="3369183" y="2057019"/>
                  </a:cubicBezTo>
                  <a:lnTo>
                    <a:pt x="25400" y="2057019"/>
                  </a:lnTo>
                  <a:cubicBezTo>
                    <a:pt x="11430" y="2057019"/>
                    <a:pt x="0" y="2045589"/>
                    <a:pt x="0" y="2031619"/>
                  </a:cubicBezTo>
                  <a:lnTo>
                    <a:pt x="0" y="25400"/>
                  </a:lnTo>
                  <a:cubicBezTo>
                    <a:pt x="0" y="11430"/>
                    <a:pt x="11430" y="0"/>
                    <a:pt x="25400" y="0"/>
                  </a:cubicBezTo>
                  <a:moveTo>
                    <a:pt x="25400" y="50800"/>
                  </a:moveTo>
                  <a:lnTo>
                    <a:pt x="25400" y="25400"/>
                  </a:lnTo>
                  <a:lnTo>
                    <a:pt x="50800" y="25400"/>
                  </a:lnTo>
                  <a:lnTo>
                    <a:pt x="50800" y="2031619"/>
                  </a:lnTo>
                  <a:lnTo>
                    <a:pt x="25400" y="2031619"/>
                  </a:lnTo>
                  <a:lnTo>
                    <a:pt x="25400" y="2006219"/>
                  </a:lnTo>
                  <a:lnTo>
                    <a:pt x="3369183" y="2006219"/>
                  </a:lnTo>
                  <a:lnTo>
                    <a:pt x="3369183" y="2031619"/>
                  </a:lnTo>
                  <a:lnTo>
                    <a:pt x="3343783" y="2031619"/>
                  </a:lnTo>
                  <a:lnTo>
                    <a:pt x="3343783" y="25400"/>
                  </a:lnTo>
                  <a:lnTo>
                    <a:pt x="3369183" y="25400"/>
                  </a:lnTo>
                  <a:lnTo>
                    <a:pt x="3369183" y="50800"/>
                  </a:lnTo>
                  <a:lnTo>
                    <a:pt x="25400" y="50800"/>
                  </a:lnTo>
                  <a:close/>
                </a:path>
              </a:pathLst>
            </a:custGeom>
            <a:solidFill>
              <a:srgbClr val="4D4349"/>
            </a:solidFill>
          </p:spPr>
        </p:sp>
      </p:grpSp>
      <p:sp>
        <p:nvSpPr>
          <p:cNvPr id="57" name="TextBox 57"/>
          <p:cNvSpPr txBox="1"/>
          <p:nvPr/>
        </p:nvSpPr>
        <p:spPr>
          <a:xfrm>
            <a:off x="9846504" y="6207680"/>
            <a:ext cx="2424003" cy="1439923"/>
          </a:xfrm>
          <a:prstGeom prst="rect">
            <a:avLst/>
          </a:prstGeom>
        </p:spPr>
        <p:txBody>
          <a:bodyPr lIns="0" tIns="0" rIns="0" bIns="0" rtlCol="0" anchor="t">
            <a:spAutoFit/>
          </a:bodyPr>
          <a:lstStyle/>
          <a:p>
            <a:pPr algn="ctr">
              <a:lnSpc>
                <a:spcPts val="2592"/>
              </a:lnSpc>
            </a:pPr>
            <a:r>
              <a:rPr lang="en-US" sz="2400">
                <a:solidFill>
                  <a:srgbClr val="564B51"/>
                </a:solidFill>
                <a:latin typeface="Arial"/>
              </a:rPr>
              <a:t>Coaching</a:t>
            </a:r>
          </a:p>
        </p:txBody>
      </p:sp>
      <p:grpSp>
        <p:nvGrpSpPr>
          <p:cNvPr id="58" name="Group 58"/>
          <p:cNvGrpSpPr/>
          <p:nvPr/>
        </p:nvGrpSpPr>
        <p:grpSpPr>
          <a:xfrm>
            <a:off x="12544150" y="6165770"/>
            <a:ext cx="2545923" cy="1542793"/>
            <a:chOff x="0" y="0"/>
            <a:chExt cx="3394564" cy="2057058"/>
          </a:xfrm>
        </p:grpSpPr>
        <p:sp>
          <p:nvSpPr>
            <p:cNvPr id="59" name="Freeform 59"/>
            <p:cNvSpPr/>
            <p:nvPr/>
          </p:nvSpPr>
          <p:spPr>
            <a:xfrm>
              <a:off x="25400" y="25400"/>
              <a:ext cx="3343783" cy="2006219"/>
            </a:xfrm>
            <a:custGeom>
              <a:avLst/>
              <a:gdLst/>
              <a:ahLst/>
              <a:cxnLst/>
              <a:rect l="l" t="t" r="r" b="b"/>
              <a:pathLst>
                <a:path w="3343783" h="2006219">
                  <a:moveTo>
                    <a:pt x="0" y="0"/>
                  </a:moveTo>
                  <a:lnTo>
                    <a:pt x="3343783" y="0"/>
                  </a:lnTo>
                  <a:lnTo>
                    <a:pt x="3343783" y="2006219"/>
                  </a:lnTo>
                  <a:lnTo>
                    <a:pt x="0" y="2006219"/>
                  </a:lnTo>
                  <a:close/>
                </a:path>
              </a:pathLst>
            </a:custGeom>
            <a:solidFill>
              <a:srgbClr val="FFFFFF"/>
            </a:solidFill>
          </p:spPr>
        </p:sp>
        <p:sp>
          <p:nvSpPr>
            <p:cNvPr id="60" name="Freeform 60"/>
            <p:cNvSpPr/>
            <p:nvPr/>
          </p:nvSpPr>
          <p:spPr>
            <a:xfrm>
              <a:off x="0" y="0"/>
              <a:ext cx="3394583" cy="2057019"/>
            </a:xfrm>
            <a:custGeom>
              <a:avLst/>
              <a:gdLst/>
              <a:ahLst/>
              <a:cxnLst/>
              <a:rect l="l" t="t" r="r" b="b"/>
              <a:pathLst>
                <a:path w="3394583" h="2057019">
                  <a:moveTo>
                    <a:pt x="25400" y="0"/>
                  </a:moveTo>
                  <a:lnTo>
                    <a:pt x="3369183" y="0"/>
                  </a:lnTo>
                  <a:cubicBezTo>
                    <a:pt x="3383153" y="0"/>
                    <a:pt x="3394583" y="11430"/>
                    <a:pt x="3394583" y="25400"/>
                  </a:cubicBezTo>
                  <a:lnTo>
                    <a:pt x="3394583" y="2031619"/>
                  </a:lnTo>
                  <a:cubicBezTo>
                    <a:pt x="3394583" y="2045589"/>
                    <a:pt x="3383153" y="2057019"/>
                    <a:pt x="3369183" y="2057019"/>
                  </a:cubicBezTo>
                  <a:lnTo>
                    <a:pt x="25400" y="2057019"/>
                  </a:lnTo>
                  <a:cubicBezTo>
                    <a:pt x="11430" y="2057019"/>
                    <a:pt x="0" y="2045589"/>
                    <a:pt x="0" y="2031619"/>
                  </a:cubicBezTo>
                  <a:lnTo>
                    <a:pt x="0" y="25400"/>
                  </a:lnTo>
                  <a:cubicBezTo>
                    <a:pt x="0" y="11430"/>
                    <a:pt x="11430" y="0"/>
                    <a:pt x="25400" y="0"/>
                  </a:cubicBezTo>
                  <a:moveTo>
                    <a:pt x="25400" y="50800"/>
                  </a:moveTo>
                  <a:lnTo>
                    <a:pt x="25400" y="25400"/>
                  </a:lnTo>
                  <a:lnTo>
                    <a:pt x="50800" y="25400"/>
                  </a:lnTo>
                  <a:lnTo>
                    <a:pt x="50800" y="2031619"/>
                  </a:lnTo>
                  <a:lnTo>
                    <a:pt x="25400" y="2031619"/>
                  </a:lnTo>
                  <a:lnTo>
                    <a:pt x="25400" y="2006219"/>
                  </a:lnTo>
                  <a:lnTo>
                    <a:pt x="3369183" y="2006219"/>
                  </a:lnTo>
                  <a:lnTo>
                    <a:pt x="3369183" y="2031619"/>
                  </a:lnTo>
                  <a:lnTo>
                    <a:pt x="3343783" y="2031619"/>
                  </a:lnTo>
                  <a:lnTo>
                    <a:pt x="3343783" y="25400"/>
                  </a:lnTo>
                  <a:lnTo>
                    <a:pt x="3369183" y="25400"/>
                  </a:lnTo>
                  <a:lnTo>
                    <a:pt x="3369183" y="50800"/>
                  </a:lnTo>
                  <a:lnTo>
                    <a:pt x="25400" y="50800"/>
                  </a:lnTo>
                  <a:close/>
                </a:path>
              </a:pathLst>
            </a:custGeom>
            <a:solidFill>
              <a:srgbClr val="4D4349"/>
            </a:solidFill>
          </p:spPr>
        </p:sp>
      </p:grpSp>
      <p:sp>
        <p:nvSpPr>
          <p:cNvPr id="61" name="TextBox 61"/>
          <p:cNvSpPr txBox="1"/>
          <p:nvPr/>
        </p:nvSpPr>
        <p:spPr>
          <a:xfrm>
            <a:off x="12605110" y="6207680"/>
            <a:ext cx="2424003" cy="1439923"/>
          </a:xfrm>
          <a:prstGeom prst="rect">
            <a:avLst/>
          </a:prstGeom>
        </p:spPr>
        <p:txBody>
          <a:bodyPr lIns="0" tIns="0" rIns="0" bIns="0" rtlCol="0" anchor="t">
            <a:spAutoFit/>
          </a:bodyPr>
          <a:lstStyle/>
          <a:p>
            <a:pPr algn="ctr">
              <a:lnSpc>
                <a:spcPts val="2592"/>
              </a:lnSpc>
            </a:pPr>
            <a:r>
              <a:rPr lang="en-US" sz="2400">
                <a:solidFill>
                  <a:srgbClr val="564B51"/>
                </a:solidFill>
                <a:latin typeface="Arial"/>
              </a:rPr>
              <a:t>Headteacher Development Days</a:t>
            </a:r>
          </a:p>
        </p:txBody>
      </p:sp>
      <p:grpSp>
        <p:nvGrpSpPr>
          <p:cNvPr id="62" name="Group 62"/>
          <p:cNvGrpSpPr/>
          <p:nvPr/>
        </p:nvGrpSpPr>
        <p:grpSpPr>
          <a:xfrm>
            <a:off x="15302757" y="6165770"/>
            <a:ext cx="2545923" cy="1542793"/>
            <a:chOff x="0" y="0"/>
            <a:chExt cx="3394564" cy="2057058"/>
          </a:xfrm>
        </p:grpSpPr>
        <p:sp>
          <p:nvSpPr>
            <p:cNvPr id="63" name="Freeform 63"/>
            <p:cNvSpPr/>
            <p:nvPr/>
          </p:nvSpPr>
          <p:spPr>
            <a:xfrm>
              <a:off x="25400" y="25400"/>
              <a:ext cx="3343783" cy="2006219"/>
            </a:xfrm>
            <a:custGeom>
              <a:avLst/>
              <a:gdLst/>
              <a:ahLst/>
              <a:cxnLst/>
              <a:rect l="l" t="t" r="r" b="b"/>
              <a:pathLst>
                <a:path w="3343783" h="2006219">
                  <a:moveTo>
                    <a:pt x="0" y="0"/>
                  </a:moveTo>
                  <a:lnTo>
                    <a:pt x="3343783" y="0"/>
                  </a:lnTo>
                  <a:lnTo>
                    <a:pt x="3343783" y="2006219"/>
                  </a:lnTo>
                  <a:lnTo>
                    <a:pt x="0" y="2006219"/>
                  </a:lnTo>
                  <a:close/>
                </a:path>
              </a:pathLst>
            </a:custGeom>
            <a:solidFill>
              <a:srgbClr val="FFFFFF"/>
            </a:solidFill>
          </p:spPr>
        </p:sp>
        <p:sp>
          <p:nvSpPr>
            <p:cNvPr id="64" name="Freeform 64"/>
            <p:cNvSpPr/>
            <p:nvPr/>
          </p:nvSpPr>
          <p:spPr>
            <a:xfrm>
              <a:off x="0" y="0"/>
              <a:ext cx="3394583" cy="2057019"/>
            </a:xfrm>
            <a:custGeom>
              <a:avLst/>
              <a:gdLst/>
              <a:ahLst/>
              <a:cxnLst/>
              <a:rect l="l" t="t" r="r" b="b"/>
              <a:pathLst>
                <a:path w="3394583" h="2057019">
                  <a:moveTo>
                    <a:pt x="25400" y="0"/>
                  </a:moveTo>
                  <a:lnTo>
                    <a:pt x="3369183" y="0"/>
                  </a:lnTo>
                  <a:cubicBezTo>
                    <a:pt x="3383153" y="0"/>
                    <a:pt x="3394583" y="11430"/>
                    <a:pt x="3394583" y="25400"/>
                  </a:cubicBezTo>
                  <a:lnTo>
                    <a:pt x="3394583" y="2031619"/>
                  </a:lnTo>
                  <a:cubicBezTo>
                    <a:pt x="3394583" y="2045589"/>
                    <a:pt x="3383153" y="2057019"/>
                    <a:pt x="3369183" y="2057019"/>
                  </a:cubicBezTo>
                  <a:lnTo>
                    <a:pt x="25400" y="2057019"/>
                  </a:lnTo>
                  <a:cubicBezTo>
                    <a:pt x="11430" y="2057019"/>
                    <a:pt x="0" y="2045589"/>
                    <a:pt x="0" y="2031619"/>
                  </a:cubicBezTo>
                  <a:lnTo>
                    <a:pt x="0" y="25400"/>
                  </a:lnTo>
                  <a:cubicBezTo>
                    <a:pt x="0" y="11430"/>
                    <a:pt x="11430" y="0"/>
                    <a:pt x="25400" y="0"/>
                  </a:cubicBezTo>
                  <a:moveTo>
                    <a:pt x="25400" y="50800"/>
                  </a:moveTo>
                  <a:lnTo>
                    <a:pt x="25400" y="25400"/>
                  </a:lnTo>
                  <a:lnTo>
                    <a:pt x="50800" y="25400"/>
                  </a:lnTo>
                  <a:lnTo>
                    <a:pt x="50800" y="2031619"/>
                  </a:lnTo>
                  <a:lnTo>
                    <a:pt x="25400" y="2031619"/>
                  </a:lnTo>
                  <a:lnTo>
                    <a:pt x="25400" y="2006219"/>
                  </a:lnTo>
                  <a:lnTo>
                    <a:pt x="3369183" y="2006219"/>
                  </a:lnTo>
                  <a:lnTo>
                    <a:pt x="3369183" y="2031619"/>
                  </a:lnTo>
                  <a:lnTo>
                    <a:pt x="3343783" y="2031619"/>
                  </a:lnTo>
                  <a:lnTo>
                    <a:pt x="3343783" y="25400"/>
                  </a:lnTo>
                  <a:lnTo>
                    <a:pt x="3369183" y="25400"/>
                  </a:lnTo>
                  <a:lnTo>
                    <a:pt x="3369183" y="50800"/>
                  </a:lnTo>
                  <a:lnTo>
                    <a:pt x="25400" y="50800"/>
                  </a:lnTo>
                  <a:close/>
                </a:path>
              </a:pathLst>
            </a:custGeom>
            <a:solidFill>
              <a:srgbClr val="4D4349"/>
            </a:solidFill>
          </p:spPr>
        </p:sp>
      </p:grpSp>
      <p:sp>
        <p:nvSpPr>
          <p:cNvPr id="65" name="TextBox 65"/>
          <p:cNvSpPr txBox="1"/>
          <p:nvPr/>
        </p:nvSpPr>
        <p:spPr>
          <a:xfrm>
            <a:off x="15363717" y="6207680"/>
            <a:ext cx="2424003" cy="1439923"/>
          </a:xfrm>
          <a:prstGeom prst="rect">
            <a:avLst/>
          </a:prstGeom>
        </p:spPr>
        <p:txBody>
          <a:bodyPr lIns="0" tIns="0" rIns="0" bIns="0" rtlCol="0" anchor="t">
            <a:spAutoFit/>
          </a:bodyPr>
          <a:lstStyle/>
          <a:p>
            <a:pPr algn="ctr">
              <a:lnSpc>
                <a:spcPts val="2592"/>
              </a:lnSpc>
            </a:pPr>
            <a:r>
              <a:rPr lang="en-US" sz="2400">
                <a:solidFill>
                  <a:srgbClr val="564B51"/>
                </a:solidFill>
                <a:latin typeface="Arial"/>
              </a:rPr>
              <a:t>Leadership Seminar Series</a:t>
            </a:r>
          </a:p>
        </p:txBody>
      </p:sp>
      <p:grpSp>
        <p:nvGrpSpPr>
          <p:cNvPr id="66" name="Group 66"/>
          <p:cNvGrpSpPr/>
          <p:nvPr/>
        </p:nvGrpSpPr>
        <p:grpSpPr>
          <a:xfrm>
            <a:off x="4268331" y="7921246"/>
            <a:ext cx="2545923" cy="1542793"/>
            <a:chOff x="0" y="0"/>
            <a:chExt cx="3394564" cy="2057058"/>
          </a:xfrm>
        </p:grpSpPr>
        <p:sp>
          <p:nvSpPr>
            <p:cNvPr id="67" name="Freeform 67"/>
            <p:cNvSpPr/>
            <p:nvPr/>
          </p:nvSpPr>
          <p:spPr>
            <a:xfrm>
              <a:off x="25400" y="25400"/>
              <a:ext cx="3343783" cy="2006219"/>
            </a:xfrm>
            <a:custGeom>
              <a:avLst/>
              <a:gdLst/>
              <a:ahLst/>
              <a:cxnLst/>
              <a:rect l="l" t="t" r="r" b="b"/>
              <a:pathLst>
                <a:path w="3343783" h="2006219">
                  <a:moveTo>
                    <a:pt x="0" y="0"/>
                  </a:moveTo>
                  <a:lnTo>
                    <a:pt x="3343783" y="0"/>
                  </a:lnTo>
                  <a:lnTo>
                    <a:pt x="3343783" y="2006219"/>
                  </a:lnTo>
                  <a:lnTo>
                    <a:pt x="0" y="2006219"/>
                  </a:lnTo>
                  <a:close/>
                </a:path>
              </a:pathLst>
            </a:custGeom>
            <a:solidFill>
              <a:srgbClr val="FFFFFF"/>
            </a:solidFill>
          </p:spPr>
        </p:sp>
        <p:sp>
          <p:nvSpPr>
            <p:cNvPr id="68" name="Freeform 68"/>
            <p:cNvSpPr/>
            <p:nvPr/>
          </p:nvSpPr>
          <p:spPr>
            <a:xfrm>
              <a:off x="0" y="0"/>
              <a:ext cx="3394583" cy="2057019"/>
            </a:xfrm>
            <a:custGeom>
              <a:avLst/>
              <a:gdLst/>
              <a:ahLst/>
              <a:cxnLst/>
              <a:rect l="l" t="t" r="r" b="b"/>
              <a:pathLst>
                <a:path w="3394583" h="2057019">
                  <a:moveTo>
                    <a:pt x="25400" y="0"/>
                  </a:moveTo>
                  <a:lnTo>
                    <a:pt x="3369183" y="0"/>
                  </a:lnTo>
                  <a:cubicBezTo>
                    <a:pt x="3383153" y="0"/>
                    <a:pt x="3394583" y="11430"/>
                    <a:pt x="3394583" y="25400"/>
                  </a:cubicBezTo>
                  <a:lnTo>
                    <a:pt x="3394583" y="2031619"/>
                  </a:lnTo>
                  <a:cubicBezTo>
                    <a:pt x="3394583" y="2045589"/>
                    <a:pt x="3383153" y="2057019"/>
                    <a:pt x="3369183" y="2057019"/>
                  </a:cubicBezTo>
                  <a:lnTo>
                    <a:pt x="25400" y="2057019"/>
                  </a:lnTo>
                  <a:cubicBezTo>
                    <a:pt x="11430" y="2057019"/>
                    <a:pt x="0" y="2045589"/>
                    <a:pt x="0" y="2031619"/>
                  </a:cubicBezTo>
                  <a:lnTo>
                    <a:pt x="0" y="25400"/>
                  </a:lnTo>
                  <a:cubicBezTo>
                    <a:pt x="0" y="11430"/>
                    <a:pt x="11430" y="0"/>
                    <a:pt x="25400" y="0"/>
                  </a:cubicBezTo>
                  <a:moveTo>
                    <a:pt x="25400" y="50800"/>
                  </a:moveTo>
                  <a:lnTo>
                    <a:pt x="25400" y="25400"/>
                  </a:lnTo>
                  <a:lnTo>
                    <a:pt x="50800" y="25400"/>
                  </a:lnTo>
                  <a:lnTo>
                    <a:pt x="50800" y="2031619"/>
                  </a:lnTo>
                  <a:lnTo>
                    <a:pt x="25400" y="2031619"/>
                  </a:lnTo>
                  <a:lnTo>
                    <a:pt x="25400" y="2006219"/>
                  </a:lnTo>
                  <a:lnTo>
                    <a:pt x="3369183" y="2006219"/>
                  </a:lnTo>
                  <a:lnTo>
                    <a:pt x="3369183" y="2031619"/>
                  </a:lnTo>
                  <a:lnTo>
                    <a:pt x="3343783" y="2031619"/>
                  </a:lnTo>
                  <a:lnTo>
                    <a:pt x="3343783" y="25400"/>
                  </a:lnTo>
                  <a:lnTo>
                    <a:pt x="3369183" y="25400"/>
                  </a:lnTo>
                  <a:lnTo>
                    <a:pt x="3369183" y="50800"/>
                  </a:lnTo>
                  <a:lnTo>
                    <a:pt x="25400" y="50800"/>
                  </a:lnTo>
                  <a:close/>
                </a:path>
              </a:pathLst>
            </a:custGeom>
            <a:solidFill>
              <a:srgbClr val="4D4349"/>
            </a:solidFill>
          </p:spPr>
        </p:sp>
      </p:grpSp>
      <p:sp>
        <p:nvSpPr>
          <p:cNvPr id="69" name="TextBox 69"/>
          <p:cNvSpPr txBox="1"/>
          <p:nvPr/>
        </p:nvSpPr>
        <p:spPr>
          <a:xfrm>
            <a:off x="4329291" y="7963157"/>
            <a:ext cx="2424003" cy="1439923"/>
          </a:xfrm>
          <a:prstGeom prst="rect">
            <a:avLst/>
          </a:prstGeom>
        </p:spPr>
        <p:txBody>
          <a:bodyPr lIns="0" tIns="0" rIns="0" bIns="0" rtlCol="0" anchor="t">
            <a:spAutoFit/>
          </a:bodyPr>
          <a:lstStyle/>
          <a:p>
            <a:pPr algn="ctr">
              <a:lnSpc>
                <a:spcPts val="2592"/>
              </a:lnSpc>
            </a:pPr>
            <a:r>
              <a:rPr lang="en-US" sz="2400">
                <a:solidFill>
                  <a:srgbClr val="564B51"/>
                </a:solidFill>
                <a:latin typeface="Arial"/>
              </a:rPr>
              <a:t>Leadership series</a:t>
            </a:r>
          </a:p>
        </p:txBody>
      </p:sp>
      <p:grpSp>
        <p:nvGrpSpPr>
          <p:cNvPr id="70" name="Group 70"/>
          <p:cNvGrpSpPr/>
          <p:nvPr/>
        </p:nvGrpSpPr>
        <p:grpSpPr>
          <a:xfrm>
            <a:off x="7026937" y="7921246"/>
            <a:ext cx="2545923" cy="1542793"/>
            <a:chOff x="0" y="0"/>
            <a:chExt cx="3394564" cy="2057058"/>
          </a:xfrm>
        </p:grpSpPr>
        <p:sp>
          <p:nvSpPr>
            <p:cNvPr id="71" name="Freeform 71"/>
            <p:cNvSpPr/>
            <p:nvPr/>
          </p:nvSpPr>
          <p:spPr>
            <a:xfrm>
              <a:off x="25400" y="25400"/>
              <a:ext cx="3343783" cy="2006219"/>
            </a:xfrm>
            <a:custGeom>
              <a:avLst/>
              <a:gdLst/>
              <a:ahLst/>
              <a:cxnLst/>
              <a:rect l="l" t="t" r="r" b="b"/>
              <a:pathLst>
                <a:path w="3343783" h="2006219">
                  <a:moveTo>
                    <a:pt x="0" y="0"/>
                  </a:moveTo>
                  <a:lnTo>
                    <a:pt x="3343783" y="0"/>
                  </a:lnTo>
                  <a:lnTo>
                    <a:pt x="3343783" y="2006219"/>
                  </a:lnTo>
                  <a:lnTo>
                    <a:pt x="0" y="2006219"/>
                  </a:lnTo>
                  <a:close/>
                </a:path>
              </a:pathLst>
            </a:custGeom>
            <a:solidFill>
              <a:srgbClr val="FFFFFF"/>
            </a:solidFill>
          </p:spPr>
        </p:sp>
        <p:sp>
          <p:nvSpPr>
            <p:cNvPr id="72" name="Freeform 72"/>
            <p:cNvSpPr/>
            <p:nvPr/>
          </p:nvSpPr>
          <p:spPr>
            <a:xfrm>
              <a:off x="0" y="0"/>
              <a:ext cx="3394583" cy="2057019"/>
            </a:xfrm>
            <a:custGeom>
              <a:avLst/>
              <a:gdLst/>
              <a:ahLst/>
              <a:cxnLst/>
              <a:rect l="l" t="t" r="r" b="b"/>
              <a:pathLst>
                <a:path w="3394583" h="2057019">
                  <a:moveTo>
                    <a:pt x="25400" y="0"/>
                  </a:moveTo>
                  <a:lnTo>
                    <a:pt x="3369183" y="0"/>
                  </a:lnTo>
                  <a:cubicBezTo>
                    <a:pt x="3383153" y="0"/>
                    <a:pt x="3394583" y="11430"/>
                    <a:pt x="3394583" y="25400"/>
                  </a:cubicBezTo>
                  <a:lnTo>
                    <a:pt x="3394583" y="2031619"/>
                  </a:lnTo>
                  <a:cubicBezTo>
                    <a:pt x="3394583" y="2045589"/>
                    <a:pt x="3383153" y="2057019"/>
                    <a:pt x="3369183" y="2057019"/>
                  </a:cubicBezTo>
                  <a:lnTo>
                    <a:pt x="25400" y="2057019"/>
                  </a:lnTo>
                  <a:cubicBezTo>
                    <a:pt x="11430" y="2057019"/>
                    <a:pt x="0" y="2045589"/>
                    <a:pt x="0" y="2031619"/>
                  </a:cubicBezTo>
                  <a:lnTo>
                    <a:pt x="0" y="25400"/>
                  </a:lnTo>
                  <a:cubicBezTo>
                    <a:pt x="0" y="11430"/>
                    <a:pt x="11430" y="0"/>
                    <a:pt x="25400" y="0"/>
                  </a:cubicBezTo>
                  <a:moveTo>
                    <a:pt x="25400" y="50800"/>
                  </a:moveTo>
                  <a:lnTo>
                    <a:pt x="25400" y="25400"/>
                  </a:lnTo>
                  <a:lnTo>
                    <a:pt x="50800" y="25400"/>
                  </a:lnTo>
                  <a:lnTo>
                    <a:pt x="50800" y="2031619"/>
                  </a:lnTo>
                  <a:lnTo>
                    <a:pt x="25400" y="2031619"/>
                  </a:lnTo>
                  <a:lnTo>
                    <a:pt x="25400" y="2006219"/>
                  </a:lnTo>
                  <a:lnTo>
                    <a:pt x="3369183" y="2006219"/>
                  </a:lnTo>
                  <a:lnTo>
                    <a:pt x="3369183" y="2031619"/>
                  </a:lnTo>
                  <a:lnTo>
                    <a:pt x="3343783" y="2031619"/>
                  </a:lnTo>
                  <a:lnTo>
                    <a:pt x="3343783" y="25400"/>
                  </a:lnTo>
                  <a:lnTo>
                    <a:pt x="3369183" y="25400"/>
                  </a:lnTo>
                  <a:lnTo>
                    <a:pt x="3369183" y="50800"/>
                  </a:lnTo>
                  <a:lnTo>
                    <a:pt x="25400" y="50800"/>
                  </a:lnTo>
                  <a:close/>
                </a:path>
              </a:pathLst>
            </a:custGeom>
            <a:solidFill>
              <a:srgbClr val="4D4349"/>
            </a:solidFill>
          </p:spPr>
        </p:sp>
      </p:grpSp>
      <p:sp>
        <p:nvSpPr>
          <p:cNvPr id="73" name="TextBox 73"/>
          <p:cNvSpPr txBox="1"/>
          <p:nvPr/>
        </p:nvSpPr>
        <p:spPr>
          <a:xfrm>
            <a:off x="7087897" y="7963157"/>
            <a:ext cx="2424003" cy="1439923"/>
          </a:xfrm>
          <a:prstGeom prst="rect">
            <a:avLst/>
          </a:prstGeom>
        </p:spPr>
        <p:txBody>
          <a:bodyPr lIns="0" tIns="0" rIns="0" bIns="0" rtlCol="0" anchor="t">
            <a:spAutoFit/>
          </a:bodyPr>
          <a:lstStyle/>
          <a:p>
            <a:pPr algn="ctr">
              <a:lnSpc>
                <a:spcPts val="2592"/>
              </a:lnSpc>
            </a:pPr>
            <a:r>
              <a:rPr lang="en-US" sz="2400">
                <a:solidFill>
                  <a:srgbClr val="564B51"/>
                </a:solidFill>
                <a:latin typeface="Arial"/>
              </a:rPr>
              <a:t>Curriculum leadership</a:t>
            </a:r>
          </a:p>
        </p:txBody>
      </p:sp>
      <p:grpSp>
        <p:nvGrpSpPr>
          <p:cNvPr id="74" name="Group 74"/>
          <p:cNvGrpSpPr/>
          <p:nvPr/>
        </p:nvGrpSpPr>
        <p:grpSpPr>
          <a:xfrm>
            <a:off x="9785544" y="7921246"/>
            <a:ext cx="2545923" cy="1542793"/>
            <a:chOff x="0" y="0"/>
            <a:chExt cx="3394564" cy="2057058"/>
          </a:xfrm>
        </p:grpSpPr>
        <p:sp>
          <p:nvSpPr>
            <p:cNvPr id="75" name="Freeform 75"/>
            <p:cNvSpPr/>
            <p:nvPr/>
          </p:nvSpPr>
          <p:spPr>
            <a:xfrm>
              <a:off x="25400" y="25400"/>
              <a:ext cx="3343783" cy="2006219"/>
            </a:xfrm>
            <a:custGeom>
              <a:avLst/>
              <a:gdLst/>
              <a:ahLst/>
              <a:cxnLst/>
              <a:rect l="l" t="t" r="r" b="b"/>
              <a:pathLst>
                <a:path w="3343783" h="2006219">
                  <a:moveTo>
                    <a:pt x="0" y="0"/>
                  </a:moveTo>
                  <a:lnTo>
                    <a:pt x="3343783" y="0"/>
                  </a:lnTo>
                  <a:lnTo>
                    <a:pt x="3343783" y="2006219"/>
                  </a:lnTo>
                  <a:lnTo>
                    <a:pt x="0" y="2006219"/>
                  </a:lnTo>
                  <a:close/>
                </a:path>
              </a:pathLst>
            </a:custGeom>
            <a:solidFill>
              <a:srgbClr val="FFFFFF"/>
            </a:solidFill>
          </p:spPr>
        </p:sp>
        <p:sp>
          <p:nvSpPr>
            <p:cNvPr id="76" name="Freeform 76"/>
            <p:cNvSpPr/>
            <p:nvPr/>
          </p:nvSpPr>
          <p:spPr>
            <a:xfrm>
              <a:off x="0" y="0"/>
              <a:ext cx="3394583" cy="2057019"/>
            </a:xfrm>
            <a:custGeom>
              <a:avLst/>
              <a:gdLst/>
              <a:ahLst/>
              <a:cxnLst/>
              <a:rect l="l" t="t" r="r" b="b"/>
              <a:pathLst>
                <a:path w="3394583" h="2057019">
                  <a:moveTo>
                    <a:pt x="25400" y="0"/>
                  </a:moveTo>
                  <a:lnTo>
                    <a:pt x="3369183" y="0"/>
                  </a:lnTo>
                  <a:cubicBezTo>
                    <a:pt x="3383153" y="0"/>
                    <a:pt x="3394583" y="11430"/>
                    <a:pt x="3394583" y="25400"/>
                  </a:cubicBezTo>
                  <a:lnTo>
                    <a:pt x="3394583" y="2031619"/>
                  </a:lnTo>
                  <a:cubicBezTo>
                    <a:pt x="3394583" y="2045589"/>
                    <a:pt x="3383153" y="2057019"/>
                    <a:pt x="3369183" y="2057019"/>
                  </a:cubicBezTo>
                  <a:lnTo>
                    <a:pt x="25400" y="2057019"/>
                  </a:lnTo>
                  <a:cubicBezTo>
                    <a:pt x="11430" y="2057019"/>
                    <a:pt x="0" y="2045589"/>
                    <a:pt x="0" y="2031619"/>
                  </a:cubicBezTo>
                  <a:lnTo>
                    <a:pt x="0" y="25400"/>
                  </a:lnTo>
                  <a:cubicBezTo>
                    <a:pt x="0" y="11430"/>
                    <a:pt x="11430" y="0"/>
                    <a:pt x="25400" y="0"/>
                  </a:cubicBezTo>
                  <a:moveTo>
                    <a:pt x="25400" y="50800"/>
                  </a:moveTo>
                  <a:lnTo>
                    <a:pt x="25400" y="25400"/>
                  </a:lnTo>
                  <a:lnTo>
                    <a:pt x="50800" y="25400"/>
                  </a:lnTo>
                  <a:lnTo>
                    <a:pt x="50800" y="2031619"/>
                  </a:lnTo>
                  <a:lnTo>
                    <a:pt x="25400" y="2031619"/>
                  </a:lnTo>
                  <a:lnTo>
                    <a:pt x="25400" y="2006219"/>
                  </a:lnTo>
                  <a:lnTo>
                    <a:pt x="3369183" y="2006219"/>
                  </a:lnTo>
                  <a:lnTo>
                    <a:pt x="3369183" y="2031619"/>
                  </a:lnTo>
                  <a:lnTo>
                    <a:pt x="3343783" y="2031619"/>
                  </a:lnTo>
                  <a:lnTo>
                    <a:pt x="3343783" y="25400"/>
                  </a:lnTo>
                  <a:lnTo>
                    <a:pt x="3369183" y="25400"/>
                  </a:lnTo>
                  <a:lnTo>
                    <a:pt x="3369183" y="50800"/>
                  </a:lnTo>
                  <a:lnTo>
                    <a:pt x="25400" y="50800"/>
                  </a:lnTo>
                  <a:close/>
                </a:path>
              </a:pathLst>
            </a:custGeom>
            <a:solidFill>
              <a:srgbClr val="4D4349"/>
            </a:solidFill>
          </p:spPr>
        </p:sp>
      </p:grpSp>
      <p:sp>
        <p:nvSpPr>
          <p:cNvPr id="77" name="TextBox 77"/>
          <p:cNvSpPr txBox="1"/>
          <p:nvPr/>
        </p:nvSpPr>
        <p:spPr>
          <a:xfrm>
            <a:off x="9846504" y="7963157"/>
            <a:ext cx="2424003" cy="1439923"/>
          </a:xfrm>
          <a:prstGeom prst="rect">
            <a:avLst/>
          </a:prstGeom>
        </p:spPr>
        <p:txBody>
          <a:bodyPr lIns="0" tIns="0" rIns="0" bIns="0" rtlCol="0" anchor="t">
            <a:spAutoFit/>
          </a:bodyPr>
          <a:lstStyle/>
          <a:p>
            <a:pPr algn="ctr">
              <a:lnSpc>
                <a:spcPts val="2592"/>
              </a:lnSpc>
            </a:pPr>
            <a:r>
              <a:rPr lang="en-US" sz="2400">
                <a:solidFill>
                  <a:srgbClr val="564B51"/>
                </a:solidFill>
                <a:latin typeface="Arial"/>
              </a:rPr>
              <a:t>CTM and science of learning</a:t>
            </a:r>
          </a:p>
        </p:txBody>
      </p:sp>
      <p:grpSp>
        <p:nvGrpSpPr>
          <p:cNvPr id="78" name="Group 78"/>
          <p:cNvGrpSpPr/>
          <p:nvPr/>
        </p:nvGrpSpPr>
        <p:grpSpPr>
          <a:xfrm>
            <a:off x="12544150" y="7921246"/>
            <a:ext cx="2545923" cy="1542793"/>
            <a:chOff x="0" y="0"/>
            <a:chExt cx="3394564" cy="2057058"/>
          </a:xfrm>
        </p:grpSpPr>
        <p:sp>
          <p:nvSpPr>
            <p:cNvPr id="79" name="Freeform 79"/>
            <p:cNvSpPr/>
            <p:nvPr/>
          </p:nvSpPr>
          <p:spPr>
            <a:xfrm>
              <a:off x="25400" y="25400"/>
              <a:ext cx="3343783" cy="2006219"/>
            </a:xfrm>
            <a:custGeom>
              <a:avLst/>
              <a:gdLst/>
              <a:ahLst/>
              <a:cxnLst/>
              <a:rect l="l" t="t" r="r" b="b"/>
              <a:pathLst>
                <a:path w="3343783" h="2006219">
                  <a:moveTo>
                    <a:pt x="0" y="0"/>
                  </a:moveTo>
                  <a:lnTo>
                    <a:pt x="3343783" y="0"/>
                  </a:lnTo>
                  <a:lnTo>
                    <a:pt x="3343783" y="2006219"/>
                  </a:lnTo>
                  <a:lnTo>
                    <a:pt x="0" y="2006219"/>
                  </a:lnTo>
                  <a:close/>
                </a:path>
              </a:pathLst>
            </a:custGeom>
            <a:solidFill>
              <a:srgbClr val="FFFFFF"/>
            </a:solidFill>
          </p:spPr>
        </p:sp>
        <p:sp>
          <p:nvSpPr>
            <p:cNvPr id="80" name="Freeform 80"/>
            <p:cNvSpPr/>
            <p:nvPr/>
          </p:nvSpPr>
          <p:spPr>
            <a:xfrm>
              <a:off x="0" y="0"/>
              <a:ext cx="3394583" cy="2057019"/>
            </a:xfrm>
            <a:custGeom>
              <a:avLst/>
              <a:gdLst/>
              <a:ahLst/>
              <a:cxnLst/>
              <a:rect l="l" t="t" r="r" b="b"/>
              <a:pathLst>
                <a:path w="3394583" h="2057019">
                  <a:moveTo>
                    <a:pt x="25400" y="0"/>
                  </a:moveTo>
                  <a:lnTo>
                    <a:pt x="3369183" y="0"/>
                  </a:lnTo>
                  <a:cubicBezTo>
                    <a:pt x="3383153" y="0"/>
                    <a:pt x="3394583" y="11430"/>
                    <a:pt x="3394583" y="25400"/>
                  </a:cubicBezTo>
                  <a:lnTo>
                    <a:pt x="3394583" y="2031619"/>
                  </a:lnTo>
                  <a:cubicBezTo>
                    <a:pt x="3394583" y="2045589"/>
                    <a:pt x="3383153" y="2057019"/>
                    <a:pt x="3369183" y="2057019"/>
                  </a:cubicBezTo>
                  <a:lnTo>
                    <a:pt x="25400" y="2057019"/>
                  </a:lnTo>
                  <a:cubicBezTo>
                    <a:pt x="11430" y="2057019"/>
                    <a:pt x="0" y="2045589"/>
                    <a:pt x="0" y="2031619"/>
                  </a:cubicBezTo>
                  <a:lnTo>
                    <a:pt x="0" y="25400"/>
                  </a:lnTo>
                  <a:cubicBezTo>
                    <a:pt x="0" y="11430"/>
                    <a:pt x="11430" y="0"/>
                    <a:pt x="25400" y="0"/>
                  </a:cubicBezTo>
                  <a:moveTo>
                    <a:pt x="25400" y="50800"/>
                  </a:moveTo>
                  <a:lnTo>
                    <a:pt x="25400" y="25400"/>
                  </a:lnTo>
                  <a:lnTo>
                    <a:pt x="50800" y="25400"/>
                  </a:lnTo>
                  <a:lnTo>
                    <a:pt x="50800" y="2031619"/>
                  </a:lnTo>
                  <a:lnTo>
                    <a:pt x="25400" y="2031619"/>
                  </a:lnTo>
                  <a:lnTo>
                    <a:pt x="25400" y="2006219"/>
                  </a:lnTo>
                  <a:lnTo>
                    <a:pt x="3369183" y="2006219"/>
                  </a:lnTo>
                  <a:lnTo>
                    <a:pt x="3369183" y="2031619"/>
                  </a:lnTo>
                  <a:lnTo>
                    <a:pt x="3343783" y="2031619"/>
                  </a:lnTo>
                  <a:lnTo>
                    <a:pt x="3343783" y="25400"/>
                  </a:lnTo>
                  <a:lnTo>
                    <a:pt x="3369183" y="25400"/>
                  </a:lnTo>
                  <a:lnTo>
                    <a:pt x="3369183" y="50800"/>
                  </a:lnTo>
                  <a:lnTo>
                    <a:pt x="25400" y="50800"/>
                  </a:lnTo>
                  <a:close/>
                </a:path>
              </a:pathLst>
            </a:custGeom>
            <a:solidFill>
              <a:srgbClr val="4D4349"/>
            </a:solidFill>
          </p:spPr>
        </p:sp>
      </p:grpSp>
      <p:sp>
        <p:nvSpPr>
          <p:cNvPr id="81" name="TextBox 81"/>
          <p:cNvSpPr txBox="1"/>
          <p:nvPr/>
        </p:nvSpPr>
        <p:spPr>
          <a:xfrm>
            <a:off x="12605110" y="7963157"/>
            <a:ext cx="2424003" cy="1439923"/>
          </a:xfrm>
          <a:prstGeom prst="rect">
            <a:avLst/>
          </a:prstGeom>
        </p:spPr>
        <p:txBody>
          <a:bodyPr lIns="0" tIns="0" rIns="0" bIns="0" rtlCol="0" anchor="t">
            <a:spAutoFit/>
          </a:bodyPr>
          <a:lstStyle/>
          <a:p>
            <a:pPr algn="ctr">
              <a:lnSpc>
                <a:spcPts val="2592"/>
              </a:lnSpc>
            </a:pPr>
            <a:r>
              <a:rPr lang="en-US" sz="2400">
                <a:solidFill>
                  <a:srgbClr val="564B51"/>
                </a:solidFill>
                <a:latin typeface="Arial"/>
              </a:rPr>
              <a:t>TDT and effective CPD</a:t>
            </a:r>
          </a:p>
        </p:txBody>
      </p:sp>
      <p:grpSp>
        <p:nvGrpSpPr>
          <p:cNvPr id="82" name="Group 82"/>
          <p:cNvGrpSpPr/>
          <p:nvPr/>
        </p:nvGrpSpPr>
        <p:grpSpPr>
          <a:xfrm>
            <a:off x="15302757" y="7921246"/>
            <a:ext cx="2545923" cy="1542793"/>
            <a:chOff x="0" y="0"/>
            <a:chExt cx="3394564" cy="2057058"/>
          </a:xfrm>
        </p:grpSpPr>
        <p:sp>
          <p:nvSpPr>
            <p:cNvPr id="83" name="Freeform 83"/>
            <p:cNvSpPr/>
            <p:nvPr/>
          </p:nvSpPr>
          <p:spPr>
            <a:xfrm>
              <a:off x="25400" y="25400"/>
              <a:ext cx="3343783" cy="2006219"/>
            </a:xfrm>
            <a:custGeom>
              <a:avLst/>
              <a:gdLst/>
              <a:ahLst/>
              <a:cxnLst/>
              <a:rect l="l" t="t" r="r" b="b"/>
              <a:pathLst>
                <a:path w="3343783" h="2006219">
                  <a:moveTo>
                    <a:pt x="0" y="0"/>
                  </a:moveTo>
                  <a:lnTo>
                    <a:pt x="3343783" y="0"/>
                  </a:lnTo>
                  <a:lnTo>
                    <a:pt x="3343783" y="2006219"/>
                  </a:lnTo>
                  <a:lnTo>
                    <a:pt x="0" y="2006219"/>
                  </a:lnTo>
                  <a:close/>
                </a:path>
              </a:pathLst>
            </a:custGeom>
            <a:solidFill>
              <a:srgbClr val="FFFFFF"/>
            </a:solidFill>
          </p:spPr>
        </p:sp>
        <p:sp>
          <p:nvSpPr>
            <p:cNvPr id="84" name="Freeform 84"/>
            <p:cNvSpPr/>
            <p:nvPr/>
          </p:nvSpPr>
          <p:spPr>
            <a:xfrm>
              <a:off x="0" y="0"/>
              <a:ext cx="3394583" cy="2057019"/>
            </a:xfrm>
            <a:custGeom>
              <a:avLst/>
              <a:gdLst/>
              <a:ahLst/>
              <a:cxnLst/>
              <a:rect l="l" t="t" r="r" b="b"/>
              <a:pathLst>
                <a:path w="3394583" h="2057019">
                  <a:moveTo>
                    <a:pt x="25400" y="0"/>
                  </a:moveTo>
                  <a:lnTo>
                    <a:pt x="3369183" y="0"/>
                  </a:lnTo>
                  <a:cubicBezTo>
                    <a:pt x="3383153" y="0"/>
                    <a:pt x="3394583" y="11430"/>
                    <a:pt x="3394583" y="25400"/>
                  </a:cubicBezTo>
                  <a:lnTo>
                    <a:pt x="3394583" y="2031619"/>
                  </a:lnTo>
                  <a:cubicBezTo>
                    <a:pt x="3394583" y="2045589"/>
                    <a:pt x="3383153" y="2057019"/>
                    <a:pt x="3369183" y="2057019"/>
                  </a:cubicBezTo>
                  <a:lnTo>
                    <a:pt x="25400" y="2057019"/>
                  </a:lnTo>
                  <a:cubicBezTo>
                    <a:pt x="11430" y="2057019"/>
                    <a:pt x="0" y="2045589"/>
                    <a:pt x="0" y="2031619"/>
                  </a:cubicBezTo>
                  <a:lnTo>
                    <a:pt x="0" y="25400"/>
                  </a:lnTo>
                  <a:cubicBezTo>
                    <a:pt x="0" y="11430"/>
                    <a:pt x="11430" y="0"/>
                    <a:pt x="25400" y="0"/>
                  </a:cubicBezTo>
                  <a:moveTo>
                    <a:pt x="25400" y="50800"/>
                  </a:moveTo>
                  <a:lnTo>
                    <a:pt x="25400" y="25400"/>
                  </a:lnTo>
                  <a:lnTo>
                    <a:pt x="50800" y="25400"/>
                  </a:lnTo>
                  <a:lnTo>
                    <a:pt x="50800" y="2031619"/>
                  </a:lnTo>
                  <a:lnTo>
                    <a:pt x="25400" y="2031619"/>
                  </a:lnTo>
                  <a:lnTo>
                    <a:pt x="25400" y="2006219"/>
                  </a:lnTo>
                  <a:lnTo>
                    <a:pt x="3369183" y="2006219"/>
                  </a:lnTo>
                  <a:lnTo>
                    <a:pt x="3369183" y="2031619"/>
                  </a:lnTo>
                  <a:lnTo>
                    <a:pt x="3343783" y="2031619"/>
                  </a:lnTo>
                  <a:lnTo>
                    <a:pt x="3343783" y="25400"/>
                  </a:lnTo>
                  <a:lnTo>
                    <a:pt x="3369183" y="25400"/>
                  </a:lnTo>
                  <a:lnTo>
                    <a:pt x="3369183" y="50800"/>
                  </a:lnTo>
                  <a:lnTo>
                    <a:pt x="25400" y="50800"/>
                  </a:lnTo>
                  <a:close/>
                </a:path>
              </a:pathLst>
            </a:custGeom>
            <a:solidFill>
              <a:srgbClr val="4D4349"/>
            </a:solidFill>
          </p:spPr>
        </p:sp>
      </p:grpSp>
      <p:sp>
        <p:nvSpPr>
          <p:cNvPr id="85" name="TextBox 85"/>
          <p:cNvSpPr txBox="1"/>
          <p:nvPr/>
        </p:nvSpPr>
        <p:spPr>
          <a:xfrm>
            <a:off x="15363717" y="7963157"/>
            <a:ext cx="2424003" cy="1439923"/>
          </a:xfrm>
          <a:prstGeom prst="rect">
            <a:avLst/>
          </a:prstGeom>
        </p:spPr>
        <p:txBody>
          <a:bodyPr lIns="0" tIns="0" rIns="0" bIns="0" rtlCol="0" anchor="t">
            <a:spAutoFit/>
          </a:bodyPr>
          <a:lstStyle/>
          <a:p>
            <a:pPr algn="ctr">
              <a:lnSpc>
                <a:spcPts val="2592"/>
              </a:lnSpc>
            </a:pPr>
            <a:r>
              <a:rPr lang="en-US" sz="2400">
                <a:solidFill>
                  <a:srgbClr val="564B51"/>
                </a:solidFill>
                <a:latin typeface="Arial"/>
              </a:rPr>
              <a:t>Bespoke development opportunities</a:t>
            </a:r>
          </a:p>
        </p:txBody>
      </p:sp>
      <p:grpSp>
        <p:nvGrpSpPr>
          <p:cNvPr id="86" name="Group 86"/>
          <p:cNvGrpSpPr/>
          <p:nvPr/>
        </p:nvGrpSpPr>
        <p:grpSpPr>
          <a:xfrm>
            <a:off x="1207030" y="3854500"/>
            <a:ext cx="1865928" cy="1619245"/>
            <a:chOff x="0" y="0"/>
            <a:chExt cx="2487904" cy="2158994"/>
          </a:xfrm>
        </p:grpSpPr>
        <p:sp>
          <p:nvSpPr>
            <p:cNvPr id="87" name="Freeform 87"/>
            <p:cNvSpPr/>
            <p:nvPr/>
          </p:nvSpPr>
          <p:spPr>
            <a:xfrm>
              <a:off x="25400" y="25400"/>
              <a:ext cx="2437130" cy="2108200"/>
            </a:xfrm>
            <a:custGeom>
              <a:avLst/>
              <a:gdLst/>
              <a:ahLst/>
              <a:cxnLst/>
              <a:rect l="l" t="t" r="r" b="b"/>
              <a:pathLst>
                <a:path w="2437130" h="2108200">
                  <a:moveTo>
                    <a:pt x="0" y="1054100"/>
                  </a:moveTo>
                  <a:lnTo>
                    <a:pt x="604266" y="0"/>
                  </a:lnTo>
                  <a:lnTo>
                    <a:pt x="1832864" y="0"/>
                  </a:lnTo>
                  <a:lnTo>
                    <a:pt x="2437130" y="1054100"/>
                  </a:lnTo>
                  <a:lnTo>
                    <a:pt x="1832864" y="2108200"/>
                  </a:lnTo>
                  <a:lnTo>
                    <a:pt x="604266" y="2108200"/>
                  </a:lnTo>
                  <a:close/>
                </a:path>
              </a:pathLst>
            </a:custGeom>
            <a:solidFill>
              <a:srgbClr val="EC606C"/>
            </a:solidFill>
          </p:spPr>
        </p:sp>
        <p:sp>
          <p:nvSpPr>
            <p:cNvPr id="88" name="Freeform 88"/>
            <p:cNvSpPr/>
            <p:nvPr/>
          </p:nvSpPr>
          <p:spPr>
            <a:xfrm>
              <a:off x="-1143" y="0"/>
              <a:ext cx="2490216" cy="2159127"/>
            </a:xfrm>
            <a:custGeom>
              <a:avLst/>
              <a:gdLst/>
              <a:ahLst/>
              <a:cxnLst/>
              <a:rect l="l" t="t" r="r" b="b"/>
              <a:pathLst>
                <a:path w="2490216" h="2159127">
                  <a:moveTo>
                    <a:pt x="4445" y="1066927"/>
                  </a:moveTo>
                  <a:lnTo>
                    <a:pt x="608711" y="12827"/>
                  </a:lnTo>
                  <a:cubicBezTo>
                    <a:pt x="613283" y="4826"/>
                    <a:pt x="621665" y="0"/>
                    <a:pt x="630809" y="0"/>
                  </a:cubicBezTo>
                  <a:lnTo>
                    <a:pt x="1859407" y="0"/>
                  </a:lnTo>
                  <a:cubicBezTo>
                    <a:pt x="1868551" y="0"/>
                    <a:pt x="1876933" y="4826"/>
                    <a:pt x="1881505" y="12827"/>
                  </a:cubicBezTo>
                  <a:lnTo>
                    <a:pt x="2485771" y="1066927"/>
                  </a:lnTo>
                  <a:cubicBezTo>
                    <a:pt x="2490216" y="1074801"/>
                    <a:pt x="2490216" y="1084326"/>
                    <a:pt x="2485771" y="1092200"/>
                  </a:cubicBezTo>
                  <a:lnTo>
                    <a:pt x="1881505" y="2146300"/>
                  </a:lnTo>
                  <a:cubicBezTo>
                    <a:pt x="1876933" y="2154174"/>
                    <a:pt x="1868551" y="2159127"/>
                    <a:pt x="1859407" y="2159127"/>
                  </a:cubicBezTo>
                  <a:lnTo>
                    <a:pt x="630809" y="2159127"/>
                  </a:lnTo>
                  <a:cubicBezTo>
                    <a:pt x="621665" y="2159127"/>
                    <a:pt x="613283" y="2154301"/>
                    <a:pt x="608711" y="2146300"/>
                  </a:cubicBezTo>
                  <a:lnTo>
                    <a:pt x="4445" y="1092073"/>
                  </a:lnTo>
                  <a:cubicBezTo>
                    <a:pt x="0" y="1084199"/>
                    <a:pt x="0" y="1074674"/>
                    <a:pt x="4445" y="1066800"/>
                  </a:cubicBezTo>
                  <a:moveTo>
                    <a:pt x="48514" y="1092073"/>
                  </a:moveTo>
                  <a:lnTo>
                    <a:pt x="26543" y="1079500"/>
                  </a:lnTo>
                  <a:lnTo>
                    <a:pt x="48641" y="1066927"/>
                  </a:lnTo>
                  <a:lnTo>
                    <a:pt x="652907" y="2121027"/>
                  </a:lnTo>
                  <a:lnTo>
                    <a:pt x="630809" y="2133600"/>
                  </a:lnTo>
                  <a:lnTo>
                    <a:pt x="630809" y="2108200"/>
                  </a:lnTo>
                  <a:lnTo>
                    <a:pt x="1859407" y="2108200"/>
                  </a:lnTo>
                  <a:lnTo>
                    <a:pt x="1859407" y="2133600"/>
                  </a:lnTo>
                  <a:lnTo>
                    <a:pt x="1837309" y="2121027"/>
                  </a:lnTo>
                  <a:lnTo>
                    <a:pt x="2441575" y="1066927"/>
                  </a:lnTo>
                  <a:lnTo>
                    <a:pt x="2463673" y="1079500"/>
                  </a:lnTo>
                  <a:lnTo>
                    <a:pt x="2441575" y="1092073"/>
                  </a:lnTo>
                  <a:lnTo>
                    <a:pt x="1837309" y="37973"/>
                  </a:lnTo>
                  <a:lnTo>
                    <a:pt x="1859407" y="25400"/>
                  </a:lnTo>
                  <a:lnTo>
                    <a:pt x="1859407" y="50800"/>
                  </a:lnTo>
                  <a:lnTo>
                    <a:pt x="630809" y="50800"/>
                  </a:lnTo>
                  <a:lnTo>
                    <a:pt x="630809" y="25400"/>
                  </a:lnTo>
                  <a:lnTo>
                    <a:pt x="652907" y="37973"/>
                  </a:lnTo>
                  <a:lnTo>
                    <a:pt x="48641" y="1092073"/>
                  </a:lnTo>
                  <a:close/>
                </a:path>
              </a:pathLst>
            </a:custGeom>
            <a:solidFill>
              <a:srgbClr val="FFFFFF"/>
            </a:solidFill>
          </p:spPr>
        </p:sp>
      </p:grpSp>
      <p:sp>
        <p:nvSpPr>
          <p:cNvPr id="89" name="TextBox 89"/>
          <p:cNvSpPr txBox="1"/>
          <p:nvPr/>
        </p:nvSpPr>
        <p:spPr>
          <a:xfrm>
            <a:off x="1521357" y="4108899"/>
            <a:ext cx="1237275" cy="1091398"/>
          </a:xfrm>
          <a:prstGeom prst="rect">
            <a:avLst/>
          </a:prstGeom>
        </p:spPr>
        <p:txBody>
          <a:bodyPr lIns="0" tIns="0" rIns="0" bIns="0" rtlCol="0" anchor="t">
            <a:spAutoFit/>
          </a:bodyPr>
          <a:lstStyle/>
          <a:p>
            <a:pPr algn="ctr">
              <a:lnSpc>
                <a:spcPts val="1458"/>
              </a:lnSpc>
            </a:pPr>
            <a:r>
              <a:rPr lang="en-US" sz="1350">
                <a:solidFill>
                  <a:srgbClr val="FFFFFF"/>
                </a:solidFill>
                <a:latin typeface="Arial"/>
              </a:rPr>
              <a:t>Developing Great People</a:t>
            </a:r>
          </a:p>
          <a:p>
            <a:pPr algn="ctr">
              <a:lnSpc>
                <a:spcPts val="1458"/>
              </a:lnSpc>
            </a:pPr>
            <a:r>
              <a:rPr lang="en-US" sz="1350">
                <a:solidFill>
                  <a:srgbClr val="FFFFFF"/>
                </a:solidFill>
                <a:latin typeface="Arial"/>
              </a:rPr>
              <a:t>A place to thrive</a:t>
            </a:r>
          </a:p>
        </p:txBody>
      </p:sp>
      <p:grpSp>
        <p:nvGrpSpPr>
          <p:cNvPr id="90" name="Group 90"/>
          <p:cNvGrpSpPr/>
          <p:nvPr/>
        </p:nvGrpSpPr>
        <p:grpSpPr>
          <a:xfrm>
            <a:off x="2370654" y="3117080"/>
            <a:ext cx="689634" cy="594210"/>
            <a:chOff x="0" y="0"/>
            <a:chExt cx="919512" cy="792280"/>
          </a:xfrm>
        </p:grpSpPr>
        <p:sp>
          <p:nvSpPr>
            <p:cNvPr id="91" name="Freeform 91"/>
            <p:cNvSpPr/>
            <p:nvPr/>
          </p:nvSpPr>
          <p:spPr>
            <a:xfrm>
              <a:off x="0" y="0"/>
              <a:ext cx="919480" cy="792226"/>
            </a:xfrm>
            <a:custGeom>
              <a:avLst/>
              <a:gdLst/>
              <a:ahLst/>
              <a:cxnLst/>
              <a:rect l="l" t="t" r="r" b="b"/>
              <a:pathLst>
                <a:path w="919480" h="792226">
                  <a:moveTo>
                    <a:pt x="0" y="396113"/>
                  </a:moveTo>
                  <a:lnTo>
                    <a:pt x="228981" y="0"/>
                  </a:lnTo>
                  <a:lnTo>
                    <a:pt x="690499" y="0"/>
                  </a:lnTo>
                  <a:lnTo>
                    <a:pt x="919480" y="396113"/>
                  </a:lnTo>
                  <a:lnTo>
                    <a:pt x="690499" y="792226"/>
                  </a:lnTo>
                  <a:lnTo>
                    <a:pt x="228981" y="792226"/>
                  </a:lnTo>
                  <a:close/>
                </a:path>
              </a:pathLst>
            </a:custGeom>
            <a:solidFill>
              <a:srgbClr val="D1D0D0"/>
            </a:solidFill>
          </p:spPr>
        </p:sp>
      </p:grpSp>
      <p:grpSp>
        <p:nvGrpSpPr>
          <p:cNvPr id="92" name="Group 92"/>
          <p:cNvGrpSpPr/>
          <p:nvPr/>
        </p:nvGrpSpPr>
        <p:grpSpPr>
          <a:xfrm>
            <a:off x="1375401" y="2416448"/>
            <a:ext cx="1535993" cy="1333953"/>
            <a:chOff x="0" y="0"/>
            <a:chExt cx="2047990" cy="1778604"/>
          </a:xfrm>
        </p:grpSpPr>
        <p:sp>
          <p:nvSpPr>
            <p:cNvPr id="93" name="Freeform 93"/>
            <p:cNvSpPr/>
            <p:nvPr/>
          </p:nvSpPr>
          <p:spPr>
            <a:xfrm>
              <a:off x="25400" y="25400"/>
              <a:ext cx="1997202" cy="1727708"/>
            </a:xfrm>
            <a:custGeom>
              <a:avLst/>
              <a:gdLst/>
              <a:ahLst/>
              <a:cxnLst/>
              <a:rect l="l" t="t" r="r" b="b"/>
              <a:pathLst>
                <a:path w="1997202" h="1727708">
                  <a:moveTo>
                    <a:pt x="0" y="863854"/>
                  </a:moveTo>
                  <a:lnTo>
                    <a:pt x="495554" y="0"/>
                  </a:lnTo>
                  <a:lnTo>
                    <a:pt x="1501648" y="0"/>
                  </a:lnTo>
                  <a:lnTo>
                    <a:pt x="1997202" y="863854"/>
                  </a:lnTo>
                  <a:lnTo>
                    <a:pt x="1501648" y="1727708"/>
                  </a:lnTo>
                  <a:lnTo>
                    <a:pt x="495554" y="1727708"/>
                  </a:lnTo>
                  <a:close/>
                </a:path>
              </a:pathLst>
            </a:custGeom>
            <a:solidFill>
              <a:srgbClr val="564B51"/>
            </a:solidFill>
          </p:spPr>
        </p:sp>
        <p:sp>
          <p:nvSpPr>
            <p:cNvPr id="94" name="Freeform 94"/>
            <p:cNvSpPr/>
            <p:nvPr/>
          </p:nvSpPr>
          <p:spPr>
            <a:xfrm>
              <a:off x="-1016" y="0"/>
              <a:ext cx="2049907" cy="1778381"/>
            </a:xfrm>
            <a:custGeom>
              <a:avLst/>
              <a:gdLst/>
              <a:ahLst/>
              <a:cxnLst/>
              <a:rect l="l" t="t" r="r" b="b"/>
              <a:pathLst>
                <a:path w="2049907" h="1778381">
                  <a:moveTo>
                    <a:pt x="4445" y="876681"/>
                  </a:moveTo>
                  <a:lnTo>
                    <a:pt x="499872" y="12700"/>
                  </a:lnTo>
                  <a:cubicBezTo>
                    <a:pt x="504444" y="4826"/>
                    <a:pt x="512826" y="0"/>
                    <a:pt x="521843" y="0"/>
                  </a:cubicBezTo>
                  <a:lnTo>
                    <a:pt x="1527937" y="0"/>
                  </a:lnTo>
                  <a:cubicBezTo>
                    <a:pt x="1537081" y="0"/>
                    <a:pt x="1545463" y="4826"/>
                    <a:pt x="1549908" y="12700"/>
                  </a:cubicBezTo>
                  <a:lnTo>
                    <a:pt x="2045462" y="876554"/>
                  </a:lnTo>
                  <a:cubicBezTo>
                    <a:pt x="2049907" y="884428"/>
                    <a:pt x="2049907" y="893953"/>
                    <a:pt x="2045462" y="901827"/>
                  </a:cubicBezTo>
                  <a:lnTo>
                    <a:pt x="1549908" y="1765681"/>
                  </a:lnTo>
                  <a:cubicBezTo>
                    <a:pt x="1545336" y="1773555"/>
                    <a:pt x="1536954" y="1778381"/>
                    <a:pt x="1527937" y="1778381"/>
                  </a:cubicBezTo>
                  <a:lnTo>
                    <a:pt x="521970" y="1778381"/>
                  </a:lnTo>
                  <a:cubicBezTo>
                    <a:pt x="512826" y="1778381"/>
                    <a:pt x="504444" y="1773555"/>
                    <a:pt x="499999" y="1765681"/>
                  </a:cubicBezTo>
                  <a:lnTo>
                    <a:pt x="4445" y="901954"/>
                  </a:lnTo>
                  <a:cubicBezTo>
                    <a:pt x="0" y="894080"/>
                    <a:pt x="0" y="884555"/>
                    <a:pt x="4445" y="876681"/>
                  </a:cubicBezTo>
                  <a:moveTo>
                    <a:pt x="48514" y="901954"/>
                  </a:moveTo>
                  <a:lnTo>
                    <a:pt x="26416" y="889254"/>
                  </a:lnTo>
                  <a:lnTo>
                    <a:pt x="48387" y="876554"/>
                  </a:lnTo>
                  <a:lnTo>
                    <a:pt x="543941" y="1740408"/>
                  </a:lnTo>
                  <a:lnTo>
                    <a:pt x="521970" y="1753108"/>
                  </a:lnTo>
                  <a:lnTo>
                    <a:pt x="521970" y="1727708"/>
                  </a:lnTo>
                  <a:lnTo>
                    <a:pt x="1528064" y="1727708"/>
                  </a:lnTo>
                  <a:lnTo>
                    <a:pt x="1528064" y="1753108"/>
                  </a:lnTo>
                  <a:lnTo>
                    <a:pt x="1506093" y="1740408"/>
                  </a:lnTo>
                  <a:lnTo>
                    <a:pt x="2001647" y="876554"/>
                  </a:lnTo>
                  <a:lnTo>
                    <a:pt x="2023618" y="889254"/>
                  </a:lnTo>
                  <a:lnTo>
                    <a:pt x="2001647" y="901954"/>
                  </a:lnTo>
                  <a:lnTo>
                    <a:pt x="1506093" y="38100"/>
                  </a:lnTo>
                  <a:lnTo>
                    <a:pt x="1528064" y="25400"/>
                  </a:lnTo>
                  <a:lnTo>
                    <a:pt x="1528064" y="50800"/>
                  </a:lnTo>
                  <a:lnTo>
                    <a:pt x="521970" y="50800"/>
                  </a:lnTo>
                  <a:lnTo>
                    <a:pt x="521970" y="25400"/>
                  </a:lnTo>
                  <a:lnTo>
                    <a:pt x="543941" y="38100"/>
                  </a:lnTo>
                  <a:lnTo>
                    <a:pt x="48387" y="901954"/>
                  </a:lnTo>
                  <a:close/>
                </a:path>
              </a:pathLst>
            </a:custGeom>
            <a:solidFill>
              <a:srgbClr val="FFFFFF"/>
            </a:solidFill>
          </p:spPr>
        </p:sp>
      </p:grpSp>
      <p:sp>
        <p:nvSpPr>
          <p:cNvPr id="95" name="TextBox 95"/>
          <p:cNvSpPr txBox="1"/>
          <p:nvPr/>
        </p:nvSpPr>
        <p:spPr>
          <a:xfrm>
            <a:off x="1635064" y="2623578"/>
            <a:ext cx="1016665" cy="900642"/>
          </a:xfrm>
          <a:prstGeom prst="rect">
            <a:avLst/>
          </a:prstGeom>
        </p:spPr>
        <p:txBody>
          <a:bodyPr lIns="0" tIns="0" rIns="0" bIns="0" rtlCol="0" anchor="t">
            <a:spAutoFit/>
          </a:bodyPr>
          <a:lstStyle/>
          <a:p>
            <a:pPr algn="ctr">
              <a:lnSpc>
                <a:spcPts val="1458"/>
              </a:lnSpc>
            </a:pPr>
            <a:r>
              <a:rPr lang="en-US" sz="1350">
                <a:solidFill>
                  <a:srgbClr val="FFFFFF"/>
                </a:solidFill>
                <a:latin typeface="Arial"/>
              </a:rPr>
              <a:t>Great teams</a:t>
            </a:r>
          </a:p>
        </p:txBody>
      </p:sp>
      <p:grpSp>
        <p:nvGrpSpPr>
          <p:cNvPr id="96" name="Group 96"/>
          <p:cNvGrpSpPr/>
          <p:nvPr/>
        </p:nvGrpSpPr>
        <p:grpSpPr>
          <a:xfrm>
            <a:off x="3175510" y="4227938"/>
            <a:ext cx="689634" cy="594210"/>
            <a:chOff x="0" y="0"/>
            <a:chExt cx="919512" cy="792280"/>
          </a:xfrm>
        </p:grpSpPr>
        <p:sp>
          <p:nvSpPr>
            <p:cNvPr id="97" name="Freeform 97"/>
            <p:cNvSpPr/>
            <p:nvPr/>
          </p:nvSpPr>
          <p:spPr>
            <a:xfrm>
              <a:off x="0" y="0"/>
              <a:ext cx="919480" cy="792226"/>
            </a:xfrm>
            <a:custGeom>
              <a:avLst/>
              <a:gdLst/>
              <a:ahLst/>
              <a:cxnLst/>
              <a:rect l="l" t="t" r="r" b="b"/>
              <a:pathLst>
                <a:path w="919480" h="792226">
                  <a:moveTo>
                    <a:pt x="0" y="396113"/>
                  </a:moveTo>
                  <a:lnTo>
                    <a:pt x="228981" y="0"/>
                  </a:lnTo>
                  <a:lnTo>
                    <a:pt x="690499" y="0"/>
                  </a:lnTo>
                  <a:lnTo>
                    <a:pt x="919480" y="396113"/>
                  </a:lnTo>
                  <a:lnTo>
                    <a:pt x="690499" y="792226"/>
                  </a:lnTo>
                  <a:lnTo>
                    <a:pt x="228981" y="792226"/>
                  </a:lnTo>
                  <a:close/>
                </a:path>
              </a:pathLst>
            </a:custGeom>
            <a:solidFill>
              <a:srgbClr val="D1D0D0"/>
            </a:solidFill>
          </p:spPr>
        </p:sp>
      </p:grpSp>
      <p:grpSp>
        <p:nvGrpSpPr>
          <p:cNvPr id="98" name="Group 98"/>
          <p:cNvGrpSpPr/>
          <p:nvPr/>
        </p:nvGrpSpPr>
        <p:grpSpPr>
          <a:xfrm>
            <a:off x="2749143" y="3213483"/>
            <a:ext cx="1535993" cy="1333953"/>
            <a:chOff x="0" y="0"/>
            <a:chExt cx="2047990" cy="1778604"/>
          </a:xfrm>
        </p:grpSpPr>
        <p:sp>
          <p:nvSpPr>
            <p:cNvPr id="99" name="Freeform 99"/>
            <p:cNvSpPr/>
            <p:nvPr/>
          </p:nvSpPr>
          <p:spPr>
            <a:xfrm>
              <a:off x="25400" y="25400"/>
              <a:ext cx="1997202" cy="1727708"/>
            </a:xfrm>
            <a:custGeom>
              <a:avLst/>
              <a:gdLst/>
              <a:ahLst/>
              <a:cxnLst/>
              <a:rect l="l" t="t" r="r" b="b"/>
              <a:pathLst>
                <a:path w="1997202" h="1727708">
                  <a:moveTo>
                    <a:pt x="0" y="863854"/>
                  </a:moveTo>
                  <a:lnTo>
                    <a:pt x="495554" y="0"/>
                  </a:lnTo>
                  <a:lnTo>
                    <a:pt x="1501648" y="0"/>
                  </a:lnTo>
                  <a:lnTo>
                    <a:pt x="1997202" y="863854"/>
                  </a:lnTo>
                  <a:lnTo>
                    <a:pt x="1501648" y="1727708"/>
                  </a:lnTo>
                  <a:lnTo>
                    <a:pt x="495554" y="1727708"/>
                  </a:lnTo>
                  <a:close/>
                </a:path>
              </a:pathLst>
            </a:custGeom>
            <a:solidFill>
              <a:srgbClr val="653C4E"/>
            </a:solidFill>
          </p:spPr>
        </p:sp>
        <p:sp>
          <p:nvSpPr>
            <p:cNvPr id="100" name="Freeform 100"/>
            <p:cNvSpPr/>
            <p:nvPr/>
          </p:nvSpPr>
          <p:spPr>
            <a:xfrm>
              <a:off x="-1016" y="0"/>
              <a:ext cx="2049907" cy="1778381"/>
            </a:xfrm>
            <a:custGeom>
              <a:avLst/>
              <a:gdLst/>
              <a:ahLst/>
              <a:cxnLst/>
              <a:rect l="l" t="t" r="r" b="b"/>
              <a:pathLst>
                <a:path w="2049907" h="1778381">
                  <a:moveTo>
                    <a:pt x="4445" y="876681"/>
                  </a:moveTo>
                  <a:lnTo>
                    <a:pt x="499872" y="12700"/>
                  </a:lnTo>
                  <a:cubicBezTo>
                    <a:pt x="504444" y="4826"/>
                    <a:pt x="512826" y="0"/>
                    <a:pt x="521843" y="0"/>
                  </a:cubicBezTo>
                  <a:lnTo>
                    <a:pt x="1527937" y="0"/>
                  </a:lnTo>
                  <a:cubicBezTo>
                    <a:pt x="1537081" y="0"/>
                    <a:pt x="1545463" y="4826"/>
                    <a:pt x="1549908" y="12700"/>
                  </a:cubicBezTo>
                  <a:lnTo>
                    <a:pt x="2045462" y="876554"/>
                  </a:lnTo>
                  <a:cubicBezTo>
                    <a:pt x="2049907" y="884428"/>
                    <a:pt x="2049907" y="893953"/>
                    <a:pt x="2045462" y="901827"/>
                  </a:cubicBezTo>
                  <a:lnTo>
                    <a:pt x="1549908" y="1765681"/>
                  </a:lnTo>
                  <a:cubicBezTo>
                    <a:pt x="1545336" y="1773555"/>
                    <a:pt x="1536954" y="1778381"/>
                    <a:pt x="1527937" y="1778381"/>
                  </a:cubicBezTo>
                  <a:lnTo>
                    <a:pt x="521970" y="1778381"/>
                  </a:lnTo>
                  <a:cubicBezTo>
                    <a:pt x="512826" y="1778381"/>
                    <a:pt x="504444" y="1773555"/>
                    <a:pt x="499999" y="1765681"/>
                  </a:cubicBezTo>
                  <a:lnTo>
                    <a:pt x="4445" y="901954"/>
                  </a:lnTo>
                  <a:cubicBezTo>
                    <a:pt x="0" y="894080"/>
                    <a:pt x="0" y="884555"/>
                    <a:pt x="4445" y="876681"/>
                  </a:cubicBezTo>
                  <a:moveTo>
                    <a:pt x="48514" y="901954"/>
                  </a:moveTo>
                  <a:lnTo>
                    <a:pt x="26416" y="889254"/>
                  </a:lnTo>
                  <a:lnTo>
                    <a:pt x="48387" y="876554"/>
                  </a:lnTo>
                  <a:lnTo>
                    <a:pt x="543941" y="1740408"/>
                  </a:lnTo>
                  <a:lnTo>
                    <a:pt x="521970" y="1753108"/>
                  </a:lnTo>
                  <a:lnTo>
                    <a:pt x="521970" y="1727708"/>
                  </a:lnTo>
                  <a:lnTo>
                    <a:pt x="1528064" y="1727708"/>
                  </a:lnTo>
                  <a:lnTo>
                    <a:pt x="1528064" y="1753108"/>
                  </a:lnTo>
                  <a:lnTo>
                    <a:pt x="1506093" y="1740408"/>
                  </a:lnTo>
                  <a:lnTo>
                    <a:pt x="2001647" y="876554"/>
                  </a:lnTo>
                  <a:lnTo>
                    <a:pt x="2023618" y="889254"/>
                  </a:lnTo>
                  <a:lnTo>
                    <a:pt x="2001647" y="901954"/>
                  </a:lnTo>
                  <a:lnTo>
                    <a:pt x="1506093" y="38100"/>
                  </a:lnTo>
                  <a:lnTo>
                    <a:pt x="1528064" y="25400"/>
                  </a:lnTo>
                  <a:lnTo>
                    <a:pt x="1528064" y="50800"/>
                  </a:lnTo>
                  <a:lnTo>
                    <a:pt x="521970" y="50800"/>
                  </a:lnTo>
                  <a:lnTo>
                    <a:pt x="521970" y="25400"/>
                  </a:lnTo>
                  <a:lnTo>
                    <a:pt x="543941" y="38100"/>
                  </a:lnTo>
                  <a:lnTo>
                    <a:pt x="48387" y="901954"/>
                  </a:lnTo>
                  <a:close/>
                </a:path>
              </a:pathLst>
            </a:custGeom>
            <a:solidFill>
              <a:srgbClr val="FFFFFF"/>
            </a:solidFill>
          </p:spPr>
        </p:sp>
      </p:grpSp>
      <p:sp>
        <p:nvSpPr>
          <p:cNvPr id="101" name="TextBox 101"/>
          <p:cNvSpPr txBox="1"/>
          <p:nvPr/>
        </p:nvSpPr>
        <p:spPr>
          <a:xfrm>
            <a:off x="3008806" y="3420613"/>
            <a:ext cx="1016666" cy="900642"/>
          </a:xfrm>
          <a:prstGeom prst="rect">
            <a:avLst/>
          </a:prstGeom>
        </p:spPr>
        <p:txBody>
          <a:bodyPr lIns="0" tIns="0" rIns="0" bIns="0" rtlCol="0" anchor="t">
            <a:spAutoFit/>
          </a:bodyPr>
          <a:lstStyle/>
          <a:p>
            <a:pPr algn="ctr">
              <a:lnSpc>
                <a:spcPts val="1458"/>
              </a:lnSpc>
            </a:pPr>
            <a:r>
              <a:rPr lang="en-US" sz="1350">
                <a:solidFill>
                  <a:srgbClr val="FFFFFF"/>
                </a:solidFill>
                <a:latin typeface="Arial"/>
              </a:rPr>
              <a:t>Great education</a:t>
            </a:r>
          </a:p>
        </p:txBody>
      </p:sp>
      <p:grpSp>
        <p:nvGrpSpPr>
          <p:cNvPr id="102" name="Group 102"/>
          <p:cNvGrpSpPr/>
          <p:nvPr/>
        </p:nvGrpSpPr>
        <p:grpSpPr>
          <a:xfrm>
            <a:off x="2616405" y="5481890"/>
            <a:ext cx="689634" cy="594210"/>
            <a:chOff x="0" y="0"/>
            <a:chExt cx="919512" cy="792280"/>
          </a:xfrm>
        </p:grpSpPr>
        <p:sp>
          <p:nvSpPr>
            <p:cNvPr id="103" name="Freeform 103"/>
            <p:cNvSpPr/>
            <p:nvPr/>
          </p:nvSpPr>
          <p:spPr>
            <a:xfrm>
              <a:off x="0" y="0"/>
              <a:ext cx="919480" cy="792226"/>
            </a:xfrm>
            <a:custGeom>
              <a:avLst/>
              <a:gdLst/>
              <a:ahLst/>
              <a:cxnLst/>
              <a:rect l="l" t="t" r="r" b="b"/>
              <a:pathLst>
                <a:path w="919480" h="792226">
                  <a:moveTo>
                    <a:pt x="0" y="396113"/>
                  </a:moveTo>
                  <a:lnTo>
                    <a:pt x="228981" y="0"/>
                  </a:lnTo>
                  <a:lnTo>
                    <a:pt x="690499" y="0"/>
                  </a:lnTo>
                  <a:lnTo>
                    <a:pt x="919480" y="396113"/>
                  </a:lnTo>
                  <a:lnTo>
                    <a:pt x="690499" y="792226"/>
                  </a:lnTo>
                  <a:lnTo>
                    <a:pt x="228981" y="792226"/>
                  </a:lnTo>
                  <a:close/>
                </a:path>
              </a:pathLst>
            </a:custGeom>
            <a:solidFill>
              <a:srgbClr val="D1D0D0"/>
            </a:solidFill>
          </p:spPr>
        </p:sp>
      </p:grpSp>
      <p:grpSp>
        <p:nvGrpSpPr>
          <p:cNvPr id="104" name="Group 104"/>
          <p:cNvGrpSpPr/>
          <p:nvPr/>
        </p:nvGrpSpPr>
        <p:grpSpPr>
          <a:xfrm>
            <a:off x="2749143" y="4780365"/>
            <a:ext cx="1535993" cy="1333953"/>
            <a:chOff x="0" y="0"/>
            <a:chExt cx="2047990" cy="1778604"/>
          </a:xfrm>
        </p:grpSpPr>
        <p:sp>
          <p:nvSpPr>
            <p:cNvPr id="105" name="Freeform 105"/>
            <p:cNvSpPr/>
            <p:nvPr/>
          </p:nvSpPr>
          <p:spPr>
            <a:xfrm>
              <a:off x="25400" y="25400"/>
              <a:ext cx="1997202" cy="1727708"/>
            </a:xfrm>
            <a:custGeom>
              <a:avLst/>
              <a:gdLst/>
              <a:ahLst/>
              <a:cxnLst/>
              <a:rect l="l" t="t" r="r" b="b"/>
              <a:pathLst>
                <a:path w="1997202" h="1727708">
                  <a:moveTo>
                    <a:pt x="0" y="863854"/>
                  </a:moveTo>
                  <a:lnTo>
                    <a:pt x="495554" y="0"/>
                  </a:lnTo>
                  <a:lnTo>
                    <a:pt x="1501648" y="0"/>
                  </a:lnTo>
                  <a:lnTo>
                    <a:pt x="1997202" y="863854"/>
                  </a:lnTo>
                  <a:lnTo>
                    <a:pt x="1501648" y="1727708"/>
                  </a:lnTo>
                  <a:lnTo>
                    <a:pt x="495554" y="1727708"/>
                  </a:lnTo>
                  <a:close/>
                </a:path>
              </a:pathLst>
            </a:custGeom>
            <a:solidFill>
              <a:srgbClr val="742D46"/>
            </a:solidFill>
          </p:spPr>
        </p:sp>
        <p:sp>
          <p:nvSpPr>
            <p:cNvPr id="106" name="Freeform 106"/>
            <p:cNvSpPr/>
            <p:nvPr/>
          </p:nvSpPr>
          <p:spPr>
            <a:xfrm>
              <a:off x="-1016" y="0"/>
              <a:ext cx="2049907" cy="1778381"/>
            </a:xfrm>
            <a:custGeom>
              <a:avLst/>
              <a:gdLst/>
              <a:ahLst/>
              <a:cxnLst/>
              <a:rect l="l" t="t" r="r" b="b"/>
              <a:pathLst>
                <a:path w="2049907" h="1778381">
                  <a:moveTo>
                    <a:pt x="4445" y="876681"/>
                  </a:moveTo>
                  <a:lnTo>
                    <a:pt x="499872" y="12700"/>
                  </a:lnTo>
                  <a:cubicBezTo>
                    <a:pt x="504444" y="4826"/>
                    <a:pt x="512826" y="0"/>
                    <a:pt x="521843" y="0"/>
                  </a:cubicBezTo>
                  <a:lnTo>
                    <a:pt x="1527937" y="0"/>
                  </a:lnTo>
                  <a:cubicBezTo>
                    <a:pt x="1537081" y="0"/>
                    <a:pt x="1545463" y="4826"/>
                    <a:pt x="1549908" y="12700"/>
                  </a:cubicBezTo>
                  <a:lnTo>
                    <a:pt x="2045462" y="876554"/>
                  </a:lnTo>
                  <a:cubicBezTo>
                    <a:pt x="2049907" y="884428"/>
                    <a:pt x="2049907" y="893953"/>
                    <a:pt x="2045462" y="901827"/>
                  </a:cubicBezTo>
                  <a:lnTo>
                    <a:pt x="1549908" y="1765681"/>
                  </a:lnTo>
                  <a:cubicBezTo>
                    <a:pt x="1545336" y="1773555"/>
                    <a:pt x="1536954" y="1778381"/>
                    <a:pt x="1527937" y="1778381"/>
                  </a:cubicBezTo>
                  <a:lnTo>
                    <a:pt x="521970" y="1778381"/>
                  </a:lnTo>
                  <a:cubicBezTo>
                    <a:pt x="512826" y="1778381"/>
                    <a:pt x="504444" y="1773555"/>
                    <a:pt x="499999" y="1765681"/>
                  </a:cubicBezTo>
                  <a:lnTo>
                    <a:pt x="4445" y="901954"/>
                  </a:lnTo>
                  <a:cubicBezTo>
                    <a:pt x="0" y="894080"/>
                    <a:pt x="0" y="884555"/>
                    <a:pt x="4445" y="876681"/>
                  </a:cubicBezTo>
                  <a:moveTo>
                    <a:pt x="48514" y="901954"/>
                  </a:moveTo>
                  <a:lnTo>
                    <a:pt x="26416" y="889254"/>
                  </a:lnTo>
                  <a:lnTo>
                    <a:pt x="48387" y="876554"/>
                  </a:lnTo>
                  <a:lnTo>
                    <a:pt x="543941" y="1740408"/>
                  </a:lnTo>
                  <a:lnTo>
                    <a:pt x="521970" y="1753108"/>
                  </a:lnTo>
                  <a:lnTo>
                    <a:pt x="521970" y="1727708"/>
                  </a:lnTo>
                  <a:lnTo>
                    <a:pt x="1528064" y="1727708"/>
                  </a:lnTo>
                  <a:lnTo>
                    <a:pt x="1528064" y="1753108"/>
                  </a:lnTo>
                  <a:lnTo>
                    <a:pt x="1506093" y="1740408"/>
                  </a:lnTo>
                  <a:lnTo>
                    <a:pt x="2001647" y="876554"/>
                  </a:lnTo>
                  <a:lnTo>
                    <a:pt x="2023618" y="889254"/>
                  </a:lnTo>
                  <a:lnTo>
                    <a:pt x="2001647" y="901954"/>
                  </a:lnTo>
                  <a:lnTo>
                    <a:pt x="1506093" y="38100"/>
                  </a:lnTo>
                  <a:lnTo>
                    <a:pt x="1528064" y="25400"/>
                  </a:lnTo>
                  <a:lnTo>
                    <a:pt x="1528064" y="50800"/>
                  </a:lnTo>
                  <a:lnTo>
                    <a:pt x="521970" y="50800"/>
                  </a:lnTo>
                  <a:lnTo>
                    <a:pt x="521970" y="25400"/>
                  </a:lnTo>
                  <a:lnTo>
                    <a:pt x="543941" y="38100"/>
                  </a:lnTo>
                  <a:lnTo>
                    <a:pt x="48387" y="901954"/>
                  </a:lnTo>
                  <a:close/>
                </a:path>
              </a:pathLst>
            </a:custGeom>
            <a:solidFill>
              <a:srgbClr val="FFFFFF"/>
            </a:solidFill>
          </p:spPr>
        </p:sp>
      </p:grpSp>
      <p:sp>
        <p:nvSpPr>
          <p:cNvPr id="107" name="TextBox 107"/>
          <p:cNvSpPr txBox="1"/>
          <p:nvPr/>
        </p:nvSpPr>
        <p:spPr>
          <a:xfrm>
            <a:off x="3008806" y="4987496"/>
            <a:ext cx="1016666" cy="900642"/>
          </a:xfrm>
          <a:prstGeom prst="rect">
            <a:avLst/>
          </a:prstGeom>
        </p:spPr>
        <p:txBody>
          <a:bodyPr lIns="0" tIns="0" rIns="0" bIns="0" rtlCol="0" anchor="t">
            <a:spAutoFit/>
          </a:bodyPr>
          <a:lstStyle/>
          <a:p>
            <a:pPr algn="ctr">
              <a:lnSpc>
                <a:spcPts val="1458"/>
              </a:lnSpc>
            </a:pPr>
            <a:r>
              <a:rPr lang="en-US" sz="1350">
                <a:solidFill>
                  <a:srgbClr val="FFFFFF"/>
                </a:solidFill>
                <a:latin typeface="Arial"/>
              </a:rPr>
              <a:t>Great partnerships</a:t>
            </a:r>
          </a:p>
        </p:txBody>
      </p:sp>
      <p:grpSp>
        <p:nvGrpSpPr>
          <p:cNvPr id="108" name="Group 108"/>
          <p:cNvGrpSpPr/>
          <p:nvPr/>
        </p:nvGrpSpPr>
        <p:grpSpPr>
          <a:xfrm>
            <a:off x="1229482" y="5612054"/>
            <a:ext cx="689634" cy="594210"/>
            <a:chOff x="0" y="0"/>
            <a:chExt cx="919512" cy="792280"/>
          </a:xfrm>
        </p:grpSpPr>
        <p:sp>
          <p:nvSpPr>
            <p:cNvPr id="109" name="Freeform 109"/>
            <p:cNvSpPr/>
            <p:nvPr/>
          </p:nvSpPr>
          <p:spPr>
            <a:xfrm>
              <a:off x="0" y="0"/>
              <a:ext cx="919480" cy="792226"/>
            </a:xfrm>
            <a:custGeom>
              <a:avLst/>
              <a:gdLst/>
              <a:ahLst/>
              <a:cxnLst/>
              <a:rect l="l" t="t" r="r" b="b"/>
              <a:pathLst>
                <a:path w="919480" h="792226">
                  <a:moveTo>
                    <a:pt x="0" y="396113"/>
                  </a:moveTo>
                  <a:lnTo>
                    <a:pt x="228981" y="0"/>
                  </a:lnTo>
                  <a:lnTo>
                    <a:pt x="690499" y="0"/>
                  </a:lnTo>
                  <a:lnTo>
                    <a:pt x="919480" y="396113"/>
                  </a:lnTo>
                  <a:lnTo>
                    <a:pt x="690499" y="792226"/>
                  </a:lnTo>
                  <a:lnTo>
                    <a:pt x="228981" y="792226"/>
                  </a:lnTo>
                  <a:close/>
                </a:path>
              </a:pathLst>
            </a:custGeom>
            <a:solidFill>
              <a:srgbClr val="D1D0D0"/>
            </a:solidFill>
          </p:spPr>
        </p:sp>
      </p:grpSp>
      <p:grpSp>
        <p:nvGrpSpPr>
          <p:cNvPr id="110" name="Group 110"/>
          <p:cNvGrpSpPr/>
          <p:nvPr/>
        </p:nvGrpSpPr>
        <p:grpSpPr>
          <a:xfrm>
            <a:off x="1375401" y="5578293"/>
            <a:ext cx="1535993" cy="1333953"/>
            <a:chOff x="0" y="0"/>
            <a:chExt cx="2047990" cy="1778604"/>
          </a:xfrm>
        </p:grpSpPr>
        <p:sp>
          <p:nvSpPr>
            <p:cNvPr id="111" name="Freeform 111"/>
            <p:cNvSpPr/>
            <p:nvPr/>
          </p:nvSpPr>
          <p:spPr>
            <a:xfrm>
              <a:off x="25400" y="25400"/>
              <a:ext cx="1997202" cy="1727708"/>
            </a:xfrm>
            <a:custGeom>
              <a:avLst/>
              <a:gdLst/>
              <a:ahLst/>
              <a:cxnLst/>
              <a:rect l="l" t="t" r="r" b="b"/>
              <a:pathLst>
                <a:path w="1997202" h="1727708">
                  <a:moveTo>
                    <a:pt x="0" y="863854"/>
                  </a:moveTo>
                  <a:lnTo>
                    <a:pt x="495554" y="0"/>
                  </a:lnTo>
                  <a:lnTo>
                    <a:pt x="1501648" y="0"/>
                  </a:lnTo>
                  <a:lnTo>
                    <a:pt x="1997202" y="863854"/>
                  </a:lnTo>
                  <a:lnTo>
                    <a:pt x="1501648" y="1727708"/>
                  </a:lnTo>
                  <a:lnTo>
                    <a:pt x="495554" y="1727708"/>
                  </a:lnTo>
                  <a:close/>
                </a:path>
              </a:pathLst>
            </a:custGeom>
            <a:solidFill>
              <a:srgbClr val="831E38"/>
            </a:solidFill>
          </p:spPr>
        </p:sp>
        <p:sp>
          <p:nvSpPr>
            <p:cNvPr id="112" name="Freeform 112"/>
            <p:cNvSpPr/>
            <p:nvPr/>
          </p:nvSpPr>
          <p:spPr>
            <a:xfrm>
              <a:off x="-1016" y="0"/>
              <a:ext cx="2049907" cy="1778381"/>
            </a:xfrm>
            <a:custGeom>
              <a:avLst/>
              <a:gdLst/>
              <a:ahLst/>
              <a:cxnLst/>
              <a:rect l="l" t="t" r="r" b="b"/>
              <a:pathLst>
                <a:path w="2049907" h="1778381">
                  <a:moveTo>
                    <a:pt x="4445" y="876681"/>
                  </a:moveTo>
                  <a:lnTo>
                    <a:pt x="499872" y="12700"/>
                  </a:lnTo>
                  <a:cubicBezTo>
                    <a:pt x="504444" y="4826"/>
                    <a:pt x="512826" y="0"/>
                    <a:pt x="521843" y="0"/>
                  </a:cubicBezTo>
                  <a:lnTo>
                    <a:pt x="1527937" y="0"/>
                  </a:lnTo>
                  <a:cubicBezTo>
                    <a:pt x="1537081" y="0"/>
                    <a:pt x="1545463" y="4826"/>
                    <a:pt x="1549908" y="12700"/>
                  </a:cubicBezTo>
                  <a:lnTo>
                    <a:pt x="2045462" y="876554"/>
                  </a:lnTo>
                  <a:cubicBezTo>
                    <a:pt x="2049907" y="884428"/>
                    <a:pt x="2049907" y="893953"/>
                    <a:pt x="2045462" y="901827"/>
                  </a:cubicBezTo>
                  <a:lnTo>
                    <a:pt x="1549908" y="1765681"/>
                  </a:lnTo>
                  <a:cubicBezTo>
                    <a:pt x="1545336" y="1773555"/>
                    <a:pt x="1536954" y="1778381"/>
                    <a:pt x="1527937" y="1778381"/>
                  </a:cubicBezTo>
                  <a:lnTo>
                    <a:pt x="521970" y="1778381"/>
                  </a:lnTo>
                  <a:cubicBezTo>
                    <a:pt x="512826" y="1778381"/>
                    <a:pt x="504444" y="1773555"/>
                    <a:pt x="499999" y="1765681"/>
                  </a:cubicBezTo>
                  <a:lnTo>
                    <a:pt x="4445" y="901954"/>
                  </a:lnTo>
                  <a:cubicBezTo>
                    <a:pt x="0" y="894080"/>
                    <a:pt x="0" y="884555"/>
                    <a:pt x="4445" y="876681"/>
                  </a:cubicBezTo>
                  <a:moveTo>
                    <a:pt x="48514" y="901954"/>
                  </a:moveTo>
                  <a:lnTo>
                    <a:pt x="26416" y="889254"/>
                  </a:lnTo>
                  <a:lnTo>
                    <a:pt x="48387" y="876554"/>
                  </a:lnTo>
                  <a:lnTo>
                    <a:pt x="543941" y="1740408"/>
                  </a:lnTo>
                  <a:lnTo>
                    <a:pt x="521970" y="1753108"/>
                  </a:lnTo>
                  <a:lnTo>
                    <a:pt x="521970" y="1727708"/>
                  </a:lnTo>
                  <a:lnTo>
                    <a:pt x="1528064" y="1727708"/>
                  </a:lnTo>
                  <a:lnTo>
                    <a:pt x="1528064" y="1753108"/>
                  </a:lnTo>
                  <a:lnTo>
                    <a:pt x="1506093" y="1740408"/>
                  </a:lnTo>
                  <a:lnTo>
                    <a:pt x="2001647" y="876554"/>
                  </a:lnTo>
                  <a:lnTo>
                    <a:pt x="2023618" y="889254"/>
                  </a:lnTo>
                  <a:lnTo>
                    <a:pt x="2001647" y="901954"/>
                  </a:lnTo>
                  <a:lnTo>
                    <a:pt x="1506093" y="38100"/>
                  </a:lnTo>
                  <a:lnTo>
                    <a:pt x="1528064" y="25400"/>
                  </a:lnTo>
                  <a:lnTo>
                    <a:pt x="1528064" y="50800"/>
                  </a:lnTo>
                  <a:lnTo>
                    <a:pt x="521970" y="50800"/>
                  </a:lnTo>
                  <a:lnTo>
                    <a:pt x="521970" y="25400"/>
                  </a:lnTo>
                  <a:lnTo>
                    <a:pt x="543941" y="38100"/>
                  </a:lnTo>
                  <a:lnTo>
                    <a:pt x="48387" y="901954"/>
                  </a:lnTo>
                  <a:close/>
                </a:path>
              </a:pathLst>
            </a:custGeom>
            <a:solidFill>
              <a:srgbClr val="FFFFFF"/>
            </a:solidFill>
          </p:spPr>
        </p:sp>
      </p:grpSp>
      <p:sp>
        <p:nvSpPr>
          <p:cNvPr id="113" name="TextBox 113"/>
          <p:cNvSpPr txBox="1"/>
          <p:nvPr/>
        </p:nvSpPr>
        <p:spPr>
          <a:xfrm>
            <a:off x="1635064" y="5785424"/>
            <a:ext cx="1016665" cy="900642"/>
          </a:xfrm>
          <a:prstGeom prst="rect">
            <a:avLst/>
          </a:prstGeom>
        </p:spPr>
        <p:txBody>
          <a:bodyPr lIns="0" tIns="0" rIns="0" bIns="0" rtlCol="0" anchor="t">
            <a:spAutoFit/>
          </a:bodyPr>
          <a:lstStyle/>
          <a:p>
            <a:pPr algn="ctr">
              <a:lnSpc>
                <a:spcPts val="1458"/>
              </a:lnSpc>
            </a:pPr>
            <a:r>
              <a:rPr lang="en-US" sz="1350">
                <a:solidFill>
                  <a:srgbClr val="FFFFFF"/>
                </a:solidFill>
                <a:latin typeface="Arial"/>
              </a:rPr>
              <a:t>Great impact</a:t>
            </a:r>
          </a:p>
        </p:txBody>
      </p:sp>
      <p:grpSp>
        <p:nvGrpSpPr>
          <p:cNvPr id="114" name="Group 114"/>
          <p:cNvGrpSpPr/>
          <p:nvPr/>
        </p:nvGrpSpPr>
        <p:grpSpPr>
          <a:xfrm>
            <a:off x="411445" y="4501641"/>
            <a:ext cx="689634" cy="594210"/>
            <a:chOff x="0" y="0"/>
            <a:chExt cx="919512" cy="792280"/>
          </a:xfrm>
        </p:grpSpPr>
        <p:sp>
          <p:nvSpPr>
            <p:cNvPr id="115" name="Freeform 115"/>
            <p:cNvSpPr/>
            <p:nvPr/>
          </p:nvSpPr>
          <p:spPr>
            <a:xfrm>
              <a:off x="0" y="0"/>
              <a:ext cx="919480" cy="792226"/>
            </a:xfrm>
            <a:custGeom>
              <a:avLst/>
              <a:gdLst/>
              <a:ahLst/>
              <a:cxnLst/>
              <a:rect l="l" t="t" r="r" b="b"/>
              <a:pathLst>
                <a:path w="919480" h="792226">
                  <a:moveTo>
                    <a:pt x="0" y="396113"/>
                  </a:moveTo>
                  <a:lnTo>
                    <a:pt x="228981" y="0"/>
                  </a:lnTo>
                  <a:lnTo>
                    <a:pt x="690499" y="0"/>
                  </a:lnTo>
                  <a:lnTo>
                    <a:pt x="919480" y="396113"/>
                  </a:lnTo>
                  <a:lnTo>
                    <a:pt x="690499" y="792226"/>
                  </a:lnTo>
                  <a:lnTo>
                    <a:pt x="228981" y="792226"/>
                  </a:lnTo>
                  <a:close/>
                </a:path>
              </a:pathLst>
            </a:custGeom>
            <a:solidFill>
              <a:srgbClr val="D1D0D0"/>
            </a:solidFill>
          </p:spPr>
        </p:sp>
      </p:grpSp>
      <p:grpSp>
        <p:nvGrpSpPr>
          <p:cNvPr id="116" name="Group 116"/>
          <p:cNvGrpSpPr/>
          <p:nvPr/>
        </p:nvGrpSpPr>
        <p:grpSpPr>
          <a:xfrm>
            <a:off x="-4719" y="4781256"/>
            <a:ext cx="1535992" cy="1333953"/>
            <a:chOff x="0" y="0"/>
            <a:chExt cx="2047990" cy="1778604"/>
          </a:xfrm>
        </p:grpSpPr>
        <p:sp>
          <p:nvSpPr>
            <p:cNvPr id="117" name="Freeform 117"/>
            <p:cNvSpPr/>
            <p:nvPr/>
          </p:nvSpPr>
          <p:spPr>
            <a:xfrm>
              <a:off x="25400" y="25400"/>
              <a:ext cx="1997202" cy="1727708"/>
            </a:xfrm>
            <a:custGeom>
              <a:avLst/>
              <a:gdLst/>
              <a:ahLst/>
              <a:cxnLst/>
              <a:rect l="l" t="t" r="r" b="b"/>
              <a:pathLst>
                <a:path w="1997202" h="1727708">
                  <a:moveTo>
                    <a:pt x="0" y="863854"/>
                  </a:moveTo>
                  <a:lnTo>
                    <a:pt x="495554" y="0"/>
                  </a:lnTo>
                  <a:lnTo>
                    <a:pt x="1501648" y="0"/>
                  </a:lnTo>
                  <a:lnTo>
                    <a:pt x="1997202" y="863854"/>
                  </a:lnTo>
                  <a:lnTo>
                    <a:pt x="1501648" y="1727708"/>
                  </a:lnTo>
                  <a:lnTo>
                    <a:pt x="495554" y="1727708"/>
                  </a:lnTo>
                  <a:close/>
                </a:path>
              </a:pathLst>
            </a:custGeom>
            <a:solidFill>
              <a:srgbClr val="920F24"/>
            </a:solidFill>
          </p:spPr>
        </p:sp>
        <p:sp>
          <p:nvSpPr>
            <p:cNvPr id="118" name="Freeform 118"/>
            <p:cNvSpPr/>
            <p:nvPr/>
          </p:nvSpPr>
          <p:spPr>
            <a:xfrm>
              <a:off x="-1016" y="0"/>
              <a:ext cx="2049907" cy="1778381"/>
            </a:xfrm>
            <a:custGeom>
              <a:avLst/>
              <a:gdLst/>
              <a:ahLst/>
              <a:cxnLst/>
              <a:rect l="l" t="t" r="r" b="b"/>
              <a:pathLst>
                <a:path w="2049907" h="1778381">
                  <a:moveTo>
                    <a:pt x="4445" y="876681"/>
                  </a:moveTo>
                  <a:lnTo>
                    <a:pt x="499872" y="12700"/>
                  </a:lnTo>
                  <a:cubicBezTo>
                    <a:pt x="504444" y="4826"/>
                    <a:pt x="512826" y="0"/>
                    <a:pt x="521843" y="0"/>
                  </a:cubicBezTo>
                  <a:lnTo>
                    <a:pt x="1527937" y="0"/>
                  </a:lnTo>
                  <a:cubicBezTo>
                    <a:pt x="1537081" y="0"/>
                    <a:pt x="1545463" y="4826"/>
                    <a:pt x="1549908" y="12700"/>
                  </a:cubicBezTo>
                  <a:lnTo>
                    <a:pt x="2045462" y="876554"/>
                  </a:lnTo>
                  <a:cubicBezTo>
                    <a:pt x="2049907" y="884428"/>
                    <a:pt x="2049907" y="893953"/>
                    <a:pt x="2045462" y="901827"/>
                  </a:cubicBezTo>
                  <a:lnTo>
                    <a:pt x="1549908" y="1765681"/>
                  </a:lnTo>
                  <a:cubicBezTo>
                    <a:pt x="1545336" y="1773555"/>
                    <a:pt x="1536954" y="1778381"/>
                    <a:pt x="1527937" y="1778381"/>
                  </a:cubicBezTo>
                  <a:lnTo>
                    <a:pt x="521970" y="1778381"/>
                  </a:lnTo>
                  <a:cubicBezTo>
                    <a:pt x="512826" y="1778381"/>
                    <a:pt x="504444" y="1773555"/>
                    <a:pt x="499999" y="1765681"/>
                  </a:cubicBezTo>
                  <a:lnTo>
                    <a:pt x="4445" y="901954"/>
                  </a:lnTo>
                  <a:cubicBezTo>
                    <a:pt x="0" y="894080"/>
                    <a:pt x="0" y="884555"/>
                    <a:pt x="4445" y="876681"/>
                  </a:cubicBezTo>
                  <a:moveTo>
                    <a:pt x="48514" y="901954"/>
                  </a:moveTo>
                  <a:lnTo>
                    <a:pt x="26416" y="889254"/>
                  </a:lnTo>
                  <a:lnTo>
                    <a:pt x="48387" y="876554"/>
                  </a:lnTo>
                  <a:lnTo>
                    <a:pt x="543941" y="1740408"/>
                  </a:lnTo>
                  <a:lnTo>
                    <a:pt x="521970" y="1753108"/>
                  </a:lnTo>
                  <a:lnTo>
                    <a:pt x="521970" y="1727708"/>
                  </a:lnTo>
                  <a:lnTo>
                    <a:pt x="1528064" y="1727708"/>
                  </a:lnTo>
                  <a:lnTo>
                    <a:pt x="1528064" y="1753108"/>
                  </a:lnTo>
                  <a:lnTo>
                    <a:pt x="1506093" y="1740408"/>
                  </a:lnTo>
                  <a:lnTo>
                    <a:pt x="2001647" y="876554"/>
                  </a:lnTo>
                  <a:lnTo>
                    <a:pt x="2023618" y="889254"/>
                  </a:lnTo>
                  <a:lnTo>
                    <a:pt x="2001647" y="901954"/>
                  </a:lnTo>
                  <a:lnTo>
                    <a:pt x="1506093" y="38100"/>
                  </a:lnTo>
                  <a:lnTo>
                    <a:pt x="1528064" y="25400"/>
                  </a:lnTo>
                  <a:lnTo>
                    <a:pt x="1528064" y="50800"/>
                  </a:lnTo>
                  <a:lnTo>
                    <a:pt x="521970" y="50800"/>
                  </a:lnTo>
                  <a:lnTo>
                    <a:pt x="521970" y="25400"/>
                  </a:lnTo>
                  <a:lnTo>
                    <a:pt x="543941" y="38100"/>
                  </a:lnTo>
                  <a:lnTo>
                    <a:pt x="48387" y="901954"/>
                  </a:lnTo>
                  <a:close/>
                </a:path>
              </a:pathLst>
            </a:custGeom>
            <a:solidFill>
              <a:srgbClr val="FFFFFF"/>
            </a:solidFill>
          </p:spPr>
        </p:sp>
      </p:grpSp>
      <p:sp>
        <p:nvSpPr>
          <p:cNvPr id="119" name="TextBox 119"/>
          <p:cNvSpPr txBox="1"/>
          <p:nvPr/>
        </p:nvSpPr>
        <p:spPr>
          <a:xfrm>
            <a:off x="254945" y="4988387"/>
            <a:ext cx="1016665" cy="900642"/>
          </a:xfrm>
          <a:prstGeom prst="rect">
            <a:avLst/>
          </a:prstGeom>
        </p:spPr>
        <p:txBody>
          <a:bodyPr lIns="0" tIns="0" rIns="0" bIns="0" rtlCol="0" anchor="t">
            <a:spAutoFit/>
          </a:bodyPr>
          <a:lstStyle/>
          <a:p>
            <a:pPr algn="ctr">
              <a:lnSpc>
                <a:spcPts val="1458"/>
              </a:lnSpc>
            </a:pPr>
            <a:r>
              <a:rPr lang="en-US" sz="1350">
                <a:solidFill>
                  <a:srgbClr val="FFFFFF"/>
                </a:solidFill>
                <a:latin typeface="Arial"/>
              </a:rPr>
              <a:t>Great thinking</a:t>
            </a:r>
          </a:p>
        </p:txBody>
      </p:sp>
      <p:grpSp>
        <p:nvGrpSpPr>
          <p:cNvPr id="120" name="Group 120"/>
          <p:cNvGrpSpPr/>
          <p:nvPr/>
        </p:nvGrpSpPr>
        <p:grpSpPr>
          <a:xfrm>
            <a:off x="-4719" y="3211701"/>
            <a:ext cx="1535992" cy="1333953"/>
            <a:chOff x="0" y="0"/>
            <a:chExt cx="2047990" cy="1778604"/>
          </a:xfrm>
        </p:grpSpPr>
        <p:sp>
          <p:nvSpPr>
            <p:cNvPr id="121" name="Freeform 121"/>
            <p:cNvSpPr/>
            <p:nvPr/>
          </p:nvSpPr>
          <p:spPr>
            <a:xfrm>
              <a:off x="25400" y="25400"/>
              <a:ext cx="1997202" cy="1727708"/>
            </a:xfrm>
            <a:custGeom>
              <a:avLst/>
              <a:gdLst/>
              <a:ahLst/>
              <a:cxnLst/>
              <a:rect l="l" t="t" r="r" b="b"/>
              <a:pathLst>
                <a:path w="1997202" h="1727708">
                  <a:moveTo>
                    <a:pt x="0" y="863854"/>
                  </a:moveTo>
                  <a:lnTo>
                    <a:pt x="495554" y="0"/>
                  </a:lnTo>
                  <a:lnTo>
                    <a:pt x="1501648" y="0"/>
                  </a:lnTo>
                  <a:lnTo>
                    <a:pt x="1997202" y="863854"/>
                  </a:lnTo>
                  <a:lnTo>
                    <a:pt x="1501648" y="1727708"/>
                  </a:lnTo>
                  <a:lnTo>
                    <a:pt x="495554" y="1727708"/>
                  </a:lnTo>
                  <a:close/>
                </a:path>
              </a:pathLst>
            </a:custGeom>
            <a:solidFill>
              <a:srgbClr val="A1000A"/>
            </a:solidFill>
          </p:spPr>
        </p:sp>
        <p:sp>
          <p:nvSpPr>
            <p:cNvPr id="122" name="Freeform 122"/>
            <p:cNvSpPr/>
            <p:nvPr/>
          </p:nvSpPr>
          <p:spPr>
            <a:xfrm>
              <a:off x="-1016" y="0"/>
              <a:ext cx="2049907" cy="1778381"/>
            </a:xfrm>
            <a:custGeom>
              <a:avLst/>
              <a:gdLst/>
              <a:ahLst/>
              <a:cxnLst/>
              <a:rect l="l" t="t" r="r" b="b"/>
              <a:pathLst>
                <a:path w="2049907" h="1778381">
                  <a:moveTo>
                    <a:pt x="4445" y="876681"/>
                  </a:moveTo>
                  <a:lnTo>
                    <a:pt x="499872" y="12700"/>
                  </a:lnTo>
                  <a:cubicBezTo>
                    <a:pt x="504444" y="4826"/>
                    <a:pt x="512826" y="0"/>
                    <a:pt x="521843" y="0"/>
                  </a:cubicBezTo>
                  <a:lnTo>
                    <a:pt x="1527937" y="0"/>
                  </a:lnTo>
                  <a:cubicBezTo>
                    <a:pt x="1537081" y="0"/>
                    <a:pt x="1545463" y="4826"/>
                    <a:pt x="1549908" y="12700"/>
                  </a:cubicBezTo>
                  <a:lnTo>
                    <a:pt x="2045462" y="876554"/>
                  </a:lnTo>
                  <a:cubicBezTo>
                    <a:pt x="2049907" y="884428"/>
                    <a:pt x="2049907" y="893953"/>
                    <a:pt x="2045462" y="901827"/>
                  </a:cubicBezTo>
                  <a:lnTo>
                    <a:pt x="1549908" y="1765681"/>
                  </a:lnTo>
                  <a:cubicBezTo>
                    <a:pt x="1545336" y="1773555"/>
                    <a:pt x="1536954" y="1778381"/>
                    <a:pt x="1527937" y="1778381"/>
                  </a:cubicBezTo>
                  <a:lnTo>
                    <a:pt x="521970" y="1778381"/>
                  </a:lnTo>
                  <a:cubicBezTo>
                    <a:pt x="512826" y="1778381"/>
                    <a:pt x="504444" y="1773555"/>
                    <a:pt x="499999" y="1765681"/>
                  </a:cubicBezTo>
                  <a:lnTo>
                    <a:pt x="4445" y="901954"/>
                  </a:lnTo>
                  <a:cubicBezTo>
                    <a:pt x="0" y="894080"/>
                    <a:pt x="0" y="884555"/>
                    <a:pt x="4445" y="876681"/>
                  </a:cubicBezTo>
                  <a:moveTo>
                    <a:pt x="48514" y="901954"/>
                  </a:moveTo>
                  <a:lnTo>
                    <a:pt x="26416" y="889254"/>
                  </a:lnTo>
                  <a:lnTo>
                    <a:pt x="48387" y="876554"/>
                  </a:lnTo>
                  <a:lnTo>
                    <a:pt x="543941" y="1740408"/>
                  </a:lnTo>
                  <a:lnTo>
                    <a:pt x="521970" y="1753108"/>
                  </a:lnTo>
                  <a:lnTo>
                    <a:pt x="521970" y="1727708"/>
                  </a:lnTo>
                  <a:lnTo>
                    <a:pt x="1528064" y="1727708"/>
                  </a:lnTo>
                  <a:lnTo>
                    <a:pt x="1528064" y="1753108"/>
                  </a:lnTo>
                  <a:lnTo>
                    <a:pt x="1506093" y="1740408"/>
                  </a:lnTo>
                  <a:lnTo>
                    <a:pt x="2001647" y="876554"/>
                  </a:lnTo>
                  <a:lnTo>
                    <a:pt x="2023618" y="889254"/>
                  </a:lnTo>
                  <a:lnTo>
                    <a:pt x="2001647" y="901954"/>
                  </a:lnTo>
                  <a:lnTo>
                    <a:pt x="1506093" y="38100"/>
                  </a:lnTo>
                  <a:lnTo>
                    <a:pt x="1528064" y="25400"/>
                  </a:lnTo>
                  <a:lnTo>
                    <a:pt x="1528064" y="50800"/>
                  </a:lnTo>
                  <a:lnTo>
                    <a:pt x="521970" y="50800"/>
                  </a:lnTo>
                  <a:lnTo>
                    <a:pt x="521970" y="25400"/>
                  </a:lnTo>
                  <a:lnTo>
                    <a:pt x="543941" y="38100"/>
                  </a:lnTo>
                  <a:lnTo>
                    <a:pt x="48387" y="901954"/>
                  </a:lnTo>
                  <a:close/>
                </a:path>
              </a:pathLst>
            </a:custGeom>
            <a:solidFill>
              <a:srgbClr val="FFFFFF"/>
            </a:solidFill>
          </p:spPr>
        </p:sp>
      </p:grpSp>
      <p:sp>
        <p:nvSpPr>
          <p:cNvPr id="123" name="TextBox 123"/>
          <p:cNvSpPr txBox="1"/>
          <p:nvPr/>
        </p:nvSpPr>
        <p:spPr>
          <a:xfrm>
            <a:off x="254945" y="3418832"/>
            <a:ext cx="1016665" cy="900642"/>
          </a:xfrm>
          <a:prstGeom prst="rect">
            <a:avLst/>
          </a:prstGeom>
        </p:spPr>
        <p:txBody>
          <a:bodyPr lIns="0" tIns="0" rIns="0" bIns="0" rtlCol="0" anchor="t">
            <a:spAutoFit/>
          </a:bodyPr>
          <a:lstStyle/>
          <a:p>
            <a:pPr algn="ctr">
              <a:lnSpc>
                <a:spcPts val="1458"/>
              </a:lnSpc>
            </a:pPr>
            <a:r>
              <a:rPr lang="en-US" sz="1350">
                <a:solidFill>
                  <a:srgbClr val="FFFFFF"/>
                </a:solidFill>
                <a:latin typeface="Arial"/>
              </a:rPr>
              <a:t>Great leadership</a:t>
            </a:r>
          </a:p>
        </p:txBody>
      </p:sp>
      <p:sp>
        <p:nvSpPr>
          <p:cNvPr id="124" name="TextBox 124"/>
          <p:cNvSpPr txBox="1"/>
          <p:nvPr/>
        </p:nvSpPr>
        <p:spPr>
          <a:xfrm>
            <a:off x="406956" y="376770"/>
            <a:ext cx="15453500" cy="795247"/>
          </a:xfrm>
          <a:prstGeom prst="rect">
            <a:avLst/>
          </a:prstGeom>
        </p:spPr>
        <p:txBody>
          <a:bodyPr lIns="0" tIns="0" rIns="0" bIns="0" rtlCol="0" anchor="t">
            <a:spAutoFit/>
          </a:bodyPr>
          <a:lstStyle/>
          <a:p>
            <a:pPr algn="l">
              <a:lnSpc>
                <a:spcPts val="5759"/>
              </a:lnSpc>
            </a:pPr>
            <a:r>
              <a:rPr lang="en-US" sz="4800">
                <a:solidFill>
                  <a:srgbClr val="463978"/>
                </a:solidFill>
                <a:latin typeface="Garamond Bold"/>
              </a:rPr>
              <a:t>Be delivered by practitioners who are continually learning</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672762" y="4940826"/>
            <a:ext cx="7376522" cy="2271150"/>
            <a:chOff x="0" y="0"/>
            <a:chExt cx="9835362" cy="3028200"/>
          </a:xfrm>
        </p:grpSpPr>
        <p:sp>
          <p:nvSpPr>
            <p:cNvPr id="3" name="Freeform 3"/>
            <p:cNvSpPr/>
            <p:nvPr/>
          </p:nvSpPr>
          <p:spPr>
            <a:xfrm>
              <a:off x="38100" y="38100"/>
              <a:ext cx="9759061" cy="2951988"/>
            </a:xfrm>
            <a:custGeom>
              <a:avLst/>
              <a:gdLst/>
              <a:ahLst/>
              <a:cxnLst/>
              <a:rect l="l" t="t" r="r" b="b"/>
              <a:pathLst>
                <a:path w="9759061" h="2951988">
                  <a:moveTo>
                    <a:pt x="0" y="491998"/>
                  </a:moveTo>
                  <a:cubicBezTo>
                    <a:pt x="0" y="220218"/>
                    <a:pt x="224155" y="0"/>
                    <a:pt x="500761" y="0"/>
                  </a:cubicBezTo>
                  <a:lnTo>
                    <a:pt x="9258300" y="0"/>
                  </a:lnTo>
                  <a:cubicBezTo>
                    <a:pt x="9534906" y="0"/>
                    <a:pt x="9759061" y="220218"/>
                    <a:pt x="9759061" y="491998"/>
                  </a:cubicBezTo>
                  <a:lnTo>
                    <a:pt x="9759061" y="2459990"/>
                  </a:lnTo>
                  <a:cubicBezTo>
                    <a:pt x="9759061" y="2731770"/>
                    <a:pt x="9534906" y="2951988"/>
                    <a:pt x="9258300" y="2951988"/>
                  </a:cubicBezTo>
                  <a:lnTo>
                    <a:pt x="500761" y="2951988"/>
                  </a:lnTo>
                  <a:cubicBezTo>
                    <a:pt x="224155" y="2951988"/>
                    <a:pt x="0" y="2731770"/>
                    <a:pt x="0" y="2459990"/>
                  </a:cubicBezTo>
                  <a:close/>
                </a:path>
              </a:pathLst>
            </a:custGeom>
            <a:solidFill>
              <a:srgbClr val="737BA7"/>
            </a:solidFill>
          </p:spPr>
        </p:sp>
        <p:sp>
          <p:nvSpPr>
            <p:cNvPr id="4" name="Freeform 4"/>
            <p:cNvSpPr/>
            <p:nvPr/>
          </p:nvSpPr>
          <p:spPr>
            <a:xfrm>
              <a:off x="0" y="0"/>
              <a:ext cx="9835261" cy="3028188"/>
            </a:xfrm>
            <a:custGeom>
              <a:avLst/>
              <a:gdLst/>
              <a:ahLst/>
              <a:cxnLst/>
              <a:rect l="l" t="t" r="r" b="b"/>
              <a:pathLst>
                <a:path w="9835261" h="3028188">
                  <a:moveTo>
                    <a:pt x="0" y="530098"/>
                  </a:moveTo>
                  <a:cubicBezTo>
                    <a:pt x="0" y="236728"/>
                    <a:pt x="241935" y="0"/>
                    <a:pt x="538861" y="0"/>
                  </a:cubicBezTo>
                  <a:lnTo>
                    <a:pt x="9296400" y="0"/>
                  </a:lnTo>
                  <a:lnTo>
                    <a:pt x="9296400" y="38100"/>
                  </a:lnTo>
                  <a:lnTo>
                    <a:pt x="9296400" y="0"/>
                  </a:lnTo>
                  <a:cubicBezTo>
                    <a:pt x="9593326" y="0"/>
                    <a:pt x="9835261" y="236728"/>
                    <a:pt x="9835261" y="530098"/>
                  </a:cubicBezTo>
                  <a:lnTo>
                    <a:pt x="9797161" y="530098"/>
                  </a:lnTo>
                  <a:lnTo>
                    <a:pt x="9835261" y="530098"/>
                  </a:lnTo>
                  <a:lnTo>
                    <a:pt x="9835261" y="2498090"/>
                  </a:lnTo>
                  <a:lnTo>
                    <a:pt x="9797161" y="2498090"/>
                  </a:lnTo>
                  <a:lnTo>
                    <a:pt x="9835261" y="2498090"/>
                  </a:lnTo>
                  <a:cubicBezTo>
                    <a:pt x="9835261" y="2791460"/>
                    <a:pt x="9593326" y="3028188"/>
                    <a:pt x="9296400" y="3028188"/>
                  </a:cubicBezTo>
                  <a:lnTo>
                    <a:pt x="9296400" y="2990088"/>
                  </a:lnTo>
                  <a:lnTo>
                    <a:pt x="9296400" y="3028188"/>
                  </a:lnTo>
                  <a:lnTo>
                    <a:pt x="538861" y="3028188"/>
                  </a:lnTo>
                  <a:lnTo>
                    <a:pt x="538861" y="2990088"/>
                  </a:lnTo>
                  <a:lnTo>
                    <a:pt x="538861" y="3028188"/>
                  </a:lnTo>
                  <a:cubicBezTo>
                    <a:pt x="241935" y="3028188"/>
                    <a:pt x="0" y="2791460"/>
                    <a:pt x="0" y="2498090"/>
                  </a:cubicBezTo>
                  <a:lnTo>
                    <a:pt x="0" y="530098"/>
                  </a:lnTo>
                  <a:lnTo>
                    <a:pt x="38100" y="530098"/>
                  </a:lnTo>
                  <a:lnTo>
                    <a:pt x="0" y="530098"/>
                  </a:lnTo>
                  <a:moveTo>
                    <a:pt x="76200" y="530098"/>
                  </a:moveTo>
                  <a:lnTo>
                    <a:pt x="76200" y="2498090"/>
                  </a:lnTo>
                  <a:lnTo>
                    <a:pt x="38100" y="2498090"/>
                  </a:lnTo>
                  <a:lnTo>
                    <a:pt x="76200" y="2498090"/>
                  </a:lnTo>
                  <a:cubicBezTo>
                    <a:pt x="76200" y="2748153"/>
                    <a:pt x="282702" y="2951988"/>
                    <a:pt x="538861" y="2951988"/>
                  </a:cubicBezTo>
                  <a:lnTo>
                    <a:pt x="9296400" y="2951988"/>
                  </a:lnTo>
                  <a:cubicBezTo>
                    <a:pt x="9552559" y="2951988"/>
                    <a:pt x="9759061" y="2748153"/>
                    <a:pt x="9759061" y="2498090"/>
                  </a:cubicBezTo>
                  <a:lnTo>
                    <a:pt x="9759061" y="530098"/>
                  </a:lnTo>
                  <a:cubicBezTo>
                    <a:pt x="9759188" y="280035"/>
                    <a:pt x="9552686" y="76200"/>
                    <a:pt x="9296400" y="76200"/>
                  </a:cubicBezTo>
                  <a:lnTo>
                    <a:pt x="538861" y="76200"/>
                  </a:lnTo>
                  <a:lnTo>
                    <a:pt x="538861" y="38100"/>
                  </a:lnTo>
                  <a:lnTo>
                    <a:pt x="538861" y="76200"/>
                  </a:lnTo>
                  <a:cubicBezTo>
                    <a:pt x="282702" y="76200"/>
                    <a:pt x="76200" y="280035"/>
                    <a:pt x="76200" y="530098"/>
                  </a:cubicBezTo>
                  <a:close/>
                </a:path>
              </a:pathLst>
            </a:custGeom>
            <a:solidFill>
              <a:srgbClr val="FFFFFF"/>
            </a:solidFill>
          </p:spPr>
        </p:sp>
        <p:sp>
          <p:nvSpPr>
            <p:cNvPr id="5" name="TextBox 5"/>
            <p:cNvSpPr txBox="1"/>
            <p:nvPr/>
          </p:nvSpPr>
          <p:spPr>
            <a:xfrm>
              <a:off x="0" y="0"/>
              <a:ext cx="9835362" cy="3028200"/>
            </a:xfrm>
            <a:prstGeom prst="rect">
              <a:avLst/>
            </a:prstGeom>
          </p:spPr>
          <p:txBody>
            <a:bodyPr lIns="50800" tIns="50800" rIns="50800" bIns="50800" rtlCol="0" anchor="ctr"/>
            <a:lstStyle/>
            <a:p>
              <a:pPr algn="l">
                <a:lnSpc>
                  <a:spcPts val="3240"/>
                </a:lnSpc>
              </a:pPr>
              <a:r>
                <a:rPr lang="en-US" sz="2700">
                  <a:solidFill>
                    <a:srgbClr val="FFFFFF"/>
                  </a:solidFill>
                  <a:latin typeface="Garamond Bold"/>
                </a:rPr>
                <a:t>Our curriculum includes an explicit focus on rich language development, vocabulary and communication, linked to age appropriate and aspirational reading, and exposure to rich learning experiences.  </a:t>
              </a:r>
            </a:p>
          </p:txBody>
        </p:sp>
      </p:grpSp>
      <p:grpSp>
        <p:nvGrpSpPr>
          <p:cNvPr id="6" name="Group 6"/>
          <p:cNvGrpSpPr/>
          <p:nvPr/>
        </p:nvGrpSpPr>
        <p:grpSpPr>
          <a:xfrm>
            <a:off x="247521" y="1245240"/>
            <a:ext cx="17593065" cy="889437"/>
            <a:chOff x="0" y="0"/>
            <a:chExt cx="23457420" cy="1185916"/>
          </a:xfrm>
        </p:grpSpPr>
        <p:sp>
          <p:nvSpPr>
            <p:cNvPr id="7" name="Freeform 7"/>
            <p:cNvSpPr/>
            <p:nvPr/>
          </p:nvSpPr>
          <p:spPr>
            <a:xfrm>
              <a:off x="38100" y="38100"/>
              <a:ext cx="23381208" cy="1109726"/>
            </a:xfrm>
            <a:custGeom>
              <a:avLst/>
              <a:gdLst/>
              <a:ahLst/>
              <a:cxnLst/>
              <a:rect l="l" t="t" r="r" b="b"/>
              <a:pathLst>
                <a:path w="23381208" h="1109726">
                  <a:moveTo>
                    <a:pt x="0" y="184912"/>
                  </a:moveTo>
                  <a:cubicBezTo>
                    <a:pt x="0" y="82804"/>
                    <a:pt x="88265" y="0"/>
                    <a:pt x="196977" y="0"/>
                  </a:cubicBezTo>
                  <a:lnTo>
                    <a:pt x="23184231" y="0"/>
                  </a:lnTo>
                  <a:cubicBezTo>
                    <a:pt x="23293070" y="0"/>
                    <a:pt x="23381208" y="82804"/>
                    <a:pt x="23381208" y="184912"/>
                  </a:cubicBezTo>
                  <a:lnTo>
                    <a:pt x="23381208" y="924814"/>
                  </a:lnTo>
                  <a:cubicBezTo>
                    <a:pt x="23381208" y="1026922"/>
                    <a:pt x="23292944" y="1109726"/>
                    <a:pt x="23184231" y="1109726"/>
                  </a:cubicBezTo>
                  <a:lnTo>
                    <a:pt x="196977" y="1109726"/>
                  </a:lnTo>
                  <a:cubicBezTo>
                    <a:pt x="88265" y="1109726"/>
                    <a:pt x="0" y="1026922"/>
                    <a:pt x="0" y="924814"/>
                  </a:cubicBezTo>
                  <a:close/>
                </a:path>
              </a:pathLst>
            </a:custGeom>
            <a:solidFill>
              <a:srgbClr val="737BA7"/>
            </a:solidFill>
          </p:spPr>
        </p:sp>
        <p:sp>
          <p:nvSpPr>
            <p:cNvPr id="8" name="Freeform 8"/>
            <p:cNvSpPr/>
            <p:nvPr/>
          </p:nvSpPr>
          <p:spPr>
            <a:xfrm>
              <a:off x="0" y="0"/>
              <a:ext cx="23457408" cy="1185926"/>
            </a:xfrm>
            <a:custGeom>
              <a:avLst/>
              <a:gdLst/>
              <a:ahLst/>
              <a:cxnLst/>
              <a:rect l="l" t="t" r="r" b="b"/>
              <a:pathLst>
                <a:path w="23457408" h="1185926">
                  <a:moveTo>
                    <a:pt x="0" y="223012"/>
                  </a:moveTo>
                  <a:cubicBezTo>
                    <a:pt x="0" y="97663"/>
                    <a:pt x="107569" y="0"/>
                    <a:pt x="235077" y="0"/>
                  </a:cubicBezTo>
                  <a:lnTo>
                    <a:pt x="23222331" y="0"/>
                  </a:lnTo>
                  <a:lnTo>
                    <a:pt x="23222331" y="38100"/>
                  </a:lnTo>
                  <a:lnTo>
                    <a:pt x="23222331" y="0"/>
                  </a:lnTo>
                  <a:cubicBezTo>
                    <a:pt x="23349840" y="0"/>
                    <a:pt x="23457408" y="97663"/>
                    <a:pt x="23457408" y="223012"/>
                  </a:cubicBezTo>
                  <a:lnTo>
                    <a:pt x="23419308" y="223012"/>
                  </a:lnTo>
                  <a:lnTo>
                    <a:pt x="23457408" y="223012"/>
                  </a:lnTo>
                  <a:lnTo>
                    <a:pt x="23457408" y="962914"/>
                  </a:lnTo>
                  <a:lnTo>
                    <a:pt x="23419308" y="962914"/>
                  </a:lnTo>
                  <a:lnTo>
                    <a:pt x="23457408" y="962914"/>
                  </a:lnTo>
                  <a:cubicBezTo>
                    <a:pt x="23457408" y="1088390"/>
                    <a:pt x="23349840" y="1185926"/>
                    <a:pt x="23222331" y="1185926"/>
                  </a:cubicBezTo>
                  <a:lnTo>
                    <a:pt x="23222331" y="1147826"/>
                  </a:lnTo>
                  <a:lnTo>
                    <a:pt x="23222331" y="1185926"/>
                  </a:lnTo>
                  <a:lnTo>
                    <a:pt x="235077" y="1185926"/>
                  </a:lnTo>
                  <a:lnTo>
                    <a:pt x="235077" y="1147826"/>
                  </a:lnTo>
                  <a:lnTo>
                    <a:pt x="235077" y="1185926"/>
                  </a:lnTo>
                  <a:cubicBezTo>
                    <a:pt x="107569" y="1185926"/>
                    <a:pt x="0" y="1088263"/>
                    <a:pt x="0" y="962914"/>
                  </a:cubicBezTo>
                  <a:lnTo>
                    <a:pt x="0" y="223012"/>
                  </a:lnTo>
                  <a:lnTo>
                    <a:pt x="38100" y="223012"/>
                  </a:lnTo>
                  <a:lnTo>
                    <a:pt x="0" y="223012"/>
                  </a:lnTo>
                  <a:moveTo>
                    <a:pt x="76200" y="223012"/>
                  </a:moveTo>
                  <a:lnTo>
                    <a:pt x="76200" y="962914"/>
                  </a:lnTo>
                  <a:lnTo>
                    <a:pt x="38100" y="962914"/>
                  </a:lnTo>
                  <a:lnTo>
                    <a:pt x="76200" y="962914"/>
                  </a:lnTo>
                  <a:cubicBezTo>
                    <a:pt x="76200" y="1041781"/>
                    <a:pt x="145034" y="1109726"/>
                    <a:pt x="235077" y="1109726"/>
                  </a:cubicBezTo>
                  <a:lnTo>
                    <a:pt x="23222331" y="1109726"/>
                  </a:lnTo>
                  <a:cubicBezTo>
                    <a:pt x="23312374" y="1109726"/>
                    <a:pt x="23381208" y="1041781"/>
                    <a:pt x="23381208" y="962914"/>
                  </a:cubicBezTo>
                  <a:lnTo>
                    <a:pt x="23381208" y="223012"/>
                  </a:lnTo>
                  <a:cubicBezTo>
                    <a:pt x="23381208" y="144145"/>
                    <a:pt x="23312374" y="76200"/>
                    <a:pt x="23222331" y="76200"/>
                  </a:cubicBezTo>
                  <a:lnTo>
                    <a:pt x="235077" y="76200"/>
                  </a:lnTo>
                  <a:lnTo>
                    <a:pt x="235077" y="38100"/>
                  </a:lnTo>
                  <a:lnTo>
                    <a:pt x="235077" y="76200"/>
                  </a:lnTo>
                  <a:cubicBezTo>
                    <a:pt x="145034" y="76200"/>
                    <a:pt x="76200" y="144145"/>
                    <a:pt x="76200" y="223012"/>
                  </a:cubicBezTo>
                  <a:close/>
                </a:path>
              </a:pathLst>
            </a:custGeom>
            <a:solidFill>
              <a:srgbClr val="FFFFFF"/>
            </a:solidFill>
          </p:spPr>
        </p:sp>
        <p:sp>
          <p:nvSpPr>
            <p:cNvPr id="9" name="TextBox 9"/>
            <p:cNvSpPr txBox="1"/>
            <p:nvPr/>
          </p:nvSpPr>
          <p:spPr>
            <a:xfrm>
              <a:off x="0" y="-19050"/>
              <a:ext cx="23457420" cy="1204966"/>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Our schools will deliver the full National Curriculum, with regard to the following Trust Quality Standards</a:t>
              </a:r>
            </a:p>
          </p:txBody>
        </p:sp>
      </p:grpSp>
      <p:grpSp>
        <p:nvGrpSpPr>
          <p:cNvPr id="10" name="Group 10"/>
          <p:cNvGrpSpPr/>
          <p:nvPr/>
        </p:nvGrpSpPr>
        <p:grpSpPr>
          <a:xfrm>
            <a:off x="14300436" y="6016044"/>
            <a:ext cx="3540150" cy="961937"/>
            <a:chOff x="0" y="0"/>
            <a:chExt cx="4720200" cy="1282582"/>
          </a:xfrm>
        </p:grpSpPr>
        <p:sp>
          <p:nvSpPr>
            <p:cNvPr id="11" name="Freeform 11"/>
            <p:cNvSpPr/>
            <p:nvPr/>
          </p:nvSpPr>
          <p:spPr>
            <a:xfrm>
              <a:off x="38100" y="38100"/>
              <a:ext cx="4644009" cy="1206373"/>
            </a:xfrm>
            <a:custGeom>
              <a:avLst/>
              <a:gdLst/>
              <a:ahLst/>
              <a:cxnLst/>
              <a:rect l="l" t="t" r="r" b="b"/>
              <a:pathLst>
                <a:path w="4644009" h="1206373">
                  <a:moveTo>
                    <a:pt x="0" y="201041"/>
                  </a:moveTo>
                  <a:cubicBezTo>
                    <a:pt x="0" y="90043"/>
                    <a:pt x="94107" y="0"/>
                    <a:pt x="210312" y="0"/>
                  </a:cubicBezTo>
                  <a:lnTo>
                    <a:pt x="4433697" y="0"/>
                  </a:lnTo>
                  <a:cubicBezTo>
                    <a:pt x="4549902" y="0"/>
                    <a:pt x="4644009" y="90043"/>
                    <a:pt x="4644009" y="201041"/>
                  </a:cubicBezTo>
                  <a:lnTo>
                    <a:pt x="4644009" y="1005332"/>
                  </a:lnTo>
                  <a:cubicBezTo>
                    <a:pt x="4644009" y="1116330"/>
                    <a:pt x="4549902" y="1206373"/>
                    <a:pt x="4433697" y="1206373"/>
                  </a:cubicBezTo>
                  <a:lnTo>
                    <a:pt x="210312" y="1206373"/>
                  </a:lnTo>
                  <a:cubicBezTo>
                    <a:pt x="94107" y="1206373"/>
                    <a:pt x="0" y="1116330"/>
                    <a:pt x="0" y="1005332"/>
                  </a:cubicBezTo>
                  <a:close/>
                </a:path>
              </a:pathLst>
            </a:custGeom>
            <a:solidFill>
              <a:srgbClr val="737BA7"/>
            </a:solidFill>
          </p:spPr>
        </p:sp>
        <p:sp>
          <p:nvSpPr>
            <p:cNvPr id="12" name="Freeform 12"/>
            <p:cNvSpPr/>
            <p:nvPr/>
          </p:nvSpPr>
          <p:spPr>
            <a:xfrm>
              <a:off x="0" y="0"/>
              <a:ext cx="4720209" cy="1282573"/>
            </a:xfrm>
            <a:custGeom>
              <a:avLst/>
              <a:gdLst/>
              <a:ahLst/>
              <a:cxnLst/>
              <a:rect l="l" t="t" r="r" b="b"/>
              <a:pathLst>
                <a:path w="4720209" h="1282573">
                  <a:moveTo>
                    <a:pt x="0" y="239141"/>
                  </a:moveTo>
                  <a:cubicBezTo>
                    <a:pt x="0" y="105537"/>
                    <a:pt x="112903" y="0"/>
                    <a:pt x="248412" y="0"/>
                  </a:cubicBezTo>
                  <a:lnTo>
                    <a:pt x="4471797" y="0"/>
                  </a:lnTo>
                  <a:lnTo>
                    <a:pt x="4471797" y="38100"/>
                  </a:lnTo>
                  <a:lnTo>
                    <a:pt x="4471797" y="0"/>
                  </a:lnTo>
                  <a:cubicBezTo>
                    <a:pt x="4607306" y="0"/>
                    <a:pt x="4720209" y="105537"/>
                    <a:pt x="4720209" y="239141"/>
                  </a:cubicBezTo>
                  <a:lnTo>
                    <a:pt x="4682109" y="239141"/>
                  </a:lnTo>
                  <a:lnTo>
                    <a:pt x="4720209" y="239141"/>
                  </a:lnTo>
                  <a:lnTo>
                    <a:pt x="4720209" y="1043432"/>
                  </a:lnTo>
                  <a:lnTo>
                    <a:pt x="4682109" y="1043432"/>
                  </a:lnTo>
                  <a:lnTo>
                    <a:pt x="4720209" y="1043432"/>
                  </a:lnTo>
                  <a:cubicBezTo>
                    <a:pt x="4720209" y="1177163"/>
                    <a:pt x="4607306" y="1282573"/>
                    <a:pt x="4471797" y="1282573"/>
                  </a:cubicBezTo>
                  <a:lnTo>
                    <a:pt x="4471797" y="1244473"/>
                  </a:lnTo>
                  <a:lnTo>
                    <a:pt x="4471797" y="1282573"/>
                  </a:lnTo>
                  <a:lnTo>
                    <a:pt x="248412" y="1282573"/>
                  </a:lnTo>
                  <a:lnTo>
                    <a:pt x="248412" y="1244473"/>
                  </a:lnTo>
                  <a:lnTo>
                    <a:pt x="248412" y="1282573"/>
                  </a:lnTo>
                  <a:cubicBezTo>
                    <a:pt x="112903" y="1282573"/>
                    <a:pt x="0" y="1177163"/>
                    <a:pt x="0" y="1043432"/>
                  </a:cubicBezTo>
                  <a:lnTo>
                    <a:pt x="0" y="239141"/>
                  </a:lnTo>
                  <a:lnTo>
                    <a:pt x="38100" y="239141"/>
                  </a:lnTo>
                  <a:lnTo>
                    <a:pt x="0" y="239141"/>
                  </a:lnTo>
                  <a:moveTo>
                    <a:pt x="76200" y="239141"/>
                  </a:moveTo>
                  <a:lnTo>
                    <a:pt x="76200" y="1043432"/>
                  </a:lnTo>
                  <a:lnTo>
                    <a:pt x="38100" y="1043432"/>
                  </a:lnTo>
                  <a:lnTo>
                    <a:pt x="76200" y="1043432"/>
                  </a:lnTo>
                  <a:cubicBezTo>
                    <a:pt x="76200" y="1131824"/>
                    <a:pt x="151638" y="1206373"/>
                    <a:pt x="248412" y="1206373"/>
                  </a:cubicBezTo>
                  <a:lnTo>
                    <a:pt x="4471797" y="1206373"/>
                  </a:lnTo>
                  <a:cubicBezTo>
                    <a:pt x="4568571" y="1206373"/>
                    <a:pt x="4644009" y="1131824"/>
                    <a:pt x="4644009" y="1043432"/>
                  </a:cubicBezTo>
                  <a:lnTo>
                    <a:pt x="4644009" y="239141"/>
                  </a:lnTo>
                  <a:cubicBezTo>
                    <a:pt x="4644009" y="150749"/>
                    <a:pt x="4568571" y="76200"/>
                    <a:pt x="4471797" y="76200"/>
                  </a:cubicBezTo>
                  <a:lnTo>
                    <a:pt x="248412" y="76200"/>
                  </a:lnTo>
                  <a:lnTo>
                    <a:pt x="248412" y="38100"/>
                  </a:lnTo>
                  <a:lnTo>
                    <a:pt x="248412" y="76200"/>
                  </a:lnTo>
                  <a:cubicBezTo>
                    <a:pt x="151638" y="76200"/>
                    <a:pt x="76200" y="150749"/>
                    <a:pt x="76200" y="239141"/>
                  </a:cubicBezTo>
                  <a:close/>
                </a:path>
              </a:pathLst>
            </a:custGeom>
            <a:solidFill>
              <a:srgbClr val="FFFFFF"/>
            </a:solidFill>
          </p:spPr>
        </p:sp>
        <p:sp>
          <p:nvSpPr>
            <p:cNvPr id="13" name="TextBox 13"/>
            <p:cNvSpPr txBox="1"/>
            <p:nvPr/>
          </p:nvSpPr>
          <p:spPr>
            <a:xfrm>
              <a:off x="0" y="-19050"/>
              <a:ext cx="4720200" cy="1301632"/>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Character Education</a:t>
              </a:r>
            </a:p>
          </p:txBody>
        </p:sp>
      </p:grpSp>
      <p:grpSp>
        <p:nvGrpSpPr>
          <p:cNvPr id="14" name="Group 14"/>
          <p:cNvGrpSpPr/>
          <p:nvPr/>
        </p:nvGrpSpPr>
        <p:grpSpPr>
          <a:xfrm>
            <a:off x="247521" y="2194845"/>
            <a:ext cx="6195837" cy="5668760"/>
            <a:chOff x="0" y="0"/>
            <a:chExt cx="8261116" cy="7558346"/>
          </a:xfrm>
        </p:grpSpPr>
        <p:sp>
          <p:nvSpPr>
            <p:cNvPr id="15" name="Freeform 15"/>
            <p:cNvSpPr/>
            <p:nvPr/>
          </p:nvSpPr>
          <p:spPr>
            <a:xfrm>
              <a:off x="38100" y="38100"/>
              <a:ext cx="8184897" cy="7482205"/>
            </a:xfrm>
            <a:custGeom>
              <a:avLst/>
              <a:gdLst/>
              <a:ahLst/>
              <a:cxnLst/>
              <a:rect l="l" t="t" r="r" b="b"/>
              <a:pathLst>
                <a:path w="8184897" h="7482205">
                  <a:moveTo>
                    <a:pt x="0" y="589534"/>
                  </a:moveTo>
                  <a:cubicBezTo>
                    <a:pt x="0" y="264033"/>
                    <a:pt x="264160" y="0"/>
                    <a:pt x="590042" y="0"/>
                  </a:cubicBezTo>
                  <a:lnTo>
                    <a:pt x="7594854" y="0"/>
                  </a:lnTo>
                  <a:cubicBezTo>
                    <a:pt x="7920736" y="0"/>
                    <a:pt x="8184897" y="264033"/>
                    <a:pt x="8184897" y="589534"/>
                  </a:cubicBezTo>
                  <a:lnTo>
                    <a:pt x="8184897" y="6892544"/>
                  </a:lnTo>
                  <a:cubicBezTo>
                    <a:pt x="8184897" y="7218172"/>
                    <a:pt x="7920736" y="7482078"/>
                    <a:pt x="7594854" y="7482078"/>
                  </a:cubicBezTo>
                  <a:lnTo>
                    <a:pt x="590042" y="7482078"/>
                  </a:lnTo>
                  <a:cubicBezTo>
                    <a:pt x="264160" y="7482205"/>
                    <a:pt x="0" y="7218172"/>
                    <a:pt x="0" y="6892544"/>
                  </a:cubicBezTo>
                  <a:close/>
                </a:path>
              </a:pathLst>
            </a:custGeom>
            <a:solidFill>
              <a:srgbClr val="737BA7"/>
            </a:solidFill>
          </p:spPr>
        </p:sp>
        <p:sp>
          <p:nvSpPr>
            <p:cNvPr id="16" name="Freeform 16"/>
            <p:cNvSpPr/>
            <p:nvPr/>
          </p:nvSpPr>
          <p:spPr>
            <a:xfrm>
              <a:off x="0" y="0"/>
              <a:ext cx="8261097" cy="7558405"/>
            </a:xfrm>
            <a:custGeom>
              <a:avLst/>
              <a:gdLst/>
              <a:ahLst/>
              <a:cxnLst/>
              <a:rect l="l" t="t" r="r" b="b"/>
              <a:pathLst>
                <a:path w="8261097" h="7558405">
                  <a:moveTo>
                    <a:pt x="0" y="627634"/>
                  </a:moveTo>
                  <a:cubicBezTo>
                    <a:pt x="0" y="281051"/>
                    <a:pt x="281305" y="0"/>
                    <a:pt x="628142" y="0"/>
                  </a:cubicBezTo>
                  <a:lnTo>
                    <a:pt x="7632954" y="0"/>
                  </a:lnTo>
                  <a:lnTo>
                    <a:pt x="7632954" y="38100"/>
                  </a:lnTo>
                  <a:lnTo>
                    <a:pt x="7632954" y="0"/>
                  </a:lnTo>
                  <a:cubicBezTo>
                    <a:pt x="7979918" y="0"/>
                    <a:pt x="8261097" y="281051"/>
                    <a:pt x="8261097" y="627634"/>
                  </a:cubicBezTo>
                  <a:lnTo>
                    <a:pt x="8222997" y="627634"/>
                  </a:lnTo>
                  <a:lnTo>
                    <a:pt x="8261097" y="627634"/>
                  </a:lnTo>
                  <a:lnTo>
                    <a:pt x="8261097" y="6930644"/>
                  </a:lnTo>
                  <a:lnTo>
                    <a:pt x="8222997" y="6930644"/>
                  </a:lnTo>
                  <a:lnTo>
                    <a:pt x="8261097" y="6930644"/>
                  </a:lnTo>
                  <a:cubicBezTo>
                    <a:pt x="8261097" y="7277353"/>
                    <a:pt x="7979791" y="7558278"/>
                    <a:pt x="7632954" y="7558278"/>
                  </a:cubicBezTo>
                  <a:lnTo>
                    <a:pt x="7632954" y="7520178"/>
                  </a:lnTo>
                  <a:lnTo>
                    <a:pt x="7632954" y="7558278"/>
                  </a:lnTo>
                  <a:lnTo>
                    <a:pt x="628142" y="7558278"/>
                  </a:lnTo>
                  <a:lnTo>
                    <a:pt x="628142" y="7520178"/>
                  </a:lnTo>
                  <a:lnTo>
                    <a:pt x="628142" y="7558278"/>
                  </a:lnTo>
                  <a:cubicBezTo>
                    <a:pt x="281305" y="7558405"/>
                    <a:pt x="0" y="7277354"/>
                    <a:pt x="0" y="6930644"/>
                  </a:cubicBezTo>
                  <a:lnTo>
                    <a:pt x="0" y="627634"/>
                  </a:lnTo>
                  <a:lnTo>
                    <a:pt x="38100" y="627634"/>
                  </a:lnTo>
                  <a:lnTo>
                    <a:pt x="0" y="627634"/>
                  </a:lnTo>
                  <a:moveTo>
                    <a:pt x="76200" y="627634"/>
                  </a:moveTo>
                  <a:lnTo>
                    <a:pt x="76200" y="6930644"/>
                  </a:lnTo>
                  <a:lnTo>
                    <a:pt x="38100" y="6930644"/>
                  </a:lnTo>
                  <a:lnTo>
                    <a:pt x="76200" y="6930644"/>
                  </a:lnTo>
                  <a:cubicBezTo>
                    <a:pt x="76200" y="7235190"/>
                    <a:pt x="323342" y="7482078"/>
                    <a:pt x="628142" y="7482078"/>
                  </a:cubicBezTo>
                  <a:lnTo>
                    <a:pt x="7632954" y="7482078"/>
                  </a:lnTo>
                  <a:cubicBezTo>
                    <a:pt x="7937881" y="7482078"/>
                    <a:pt x="8184897" y="7235190"/>
                    <a:pt x="8184897" y="6930644"/>
                  </a:cubicBezTo>
                  <a:lnTo>
                    <a:pt x="8184897" y="627634"/>
                  </a:lnTo>
                  <a:cubicBezTo>
                    <a:pt x="8184896" y="323088"/>
                    <a:pt x="7937754" y="76200"/>
                    <a:pt x="7632954" y="76200"/>
                  </a:cubicBezTo>
                  <a:lnTo>
                    <a:pt x="628142" y="76200"/>
                  </a:lnTo>
                  <a:lnTo>
                    <a:pt x="628142" y="38100"/>
                  </a:lnTo>
                  <a:lnTo>
                    <a:pt x="628142" y="76200"/>
                  </a:lnTo>
                  <a:cubicBezTo>
                    <a:pt x="323342" y="76200"/>
                    <a:pt x="76200" y="323088"/>
                    <a:pt x="76200" y="627634"/>
                  </a:cubicBezTo>
                  <a:close/>
                </a:path>
              </a:pathLst>
            </a:custGeom>
            <a:solidFill>
              <a:srgbClr val="FFFFFF"/>
            </a:solidFill>
          </p:spPr>
        </p:sp>
        <p:sp>
          <p:nvSpPr>
            <p:cNvPr id="17" name="TextBox 17"/>
            <p:cNvSpPr txBox="1"/>
            <p:nvPr/>
          </p:nvSpPr>
          <p:spPr>
            <a:xfrm>
              <a:off x="0" y="0"/>
              <a:ext cx="8261116" cy="7558346"/>
            </a:xfrm>
            <a:prstGeom prst="rect">
              <a:avLst/>
            </a:prstGeom>
          </p:spPr>
          <p:txBody>
            <a:bodyPr lIns="50800" tIns="50800" rIns="50800" bIns="50800" rtlCol="0" anchor="ctr"/>
            <a:lstStyle/>
            <a:p>
              <a:pPr algn="l">
                <a:lnSpc>
                  <a:spcPts val="3240"/>
                </a:lnSpc>
              </a:pPr>
              <a:r>
                <a:rPr lang="en-US" sz="2700">
                  <a:solidFill>
                    <a:srgbClr val="FFFFFF"/>
                  </a:solidFill>
                  <a:latin typeface="Garamond Bold"/>
                </a:rPr>
                <a:t>All our pupils, including pupils with SEND, are entitled to a broad and balanced curriculum throughout KS2 The curriculum will not be unnecessarily narrowed for these pupils.</a:t>
              </a:r>
            </a:p>
            <a:p>
              <a:pPr algn="l">
                <a:lnSpc>
                  <a:spcPts val="3240"/>
                </a:lnSpc>
              </a:pPr>
              <a:r>
                <a:rPr lang="en-US" sz="2700">
                  <a:solidFill>
                    <a:srgbClr val="FFFFFF"/>
                  </a:solidFill>
                  <a:latin typeface="Garamond Bold"/>
                </a:rPr>
                <a:t>Schools will create inclusive, flexible and modified curricula to meets both the needs and aspirations of pupils</a:t>
              </a:r>
            </a:p>
            <a:p>
              <a:pPr algn="l">
                <a:lnSpc>
                  <a:spcPts val="3240"/>
                </a:lnSpc>
              </a:pPr>
              <a:r>
                <a:rPr lang="en-US" sz="2700">
                  <a:solidFill>
                    <a:srgbClr val="FFFFFF"/>
                  </a:solidFill>
                  <a:latin typeface="Garamond Bold"/>
                </a:rPr>
                <a:t>Schools will ensure that no group of pupils is further disadvantaged by curriculum design, implementation and practice.</a:t>
              </a:r>
            </a:p>
          </p:txBody>
        </p:sp>
      </p:grpSp>
      <p:grpSp>
        <p:nvGrpSpPr>
          <p:cNvPr id="18" name="Group 18"/>
          <p:cNvGrpSpPr/>
          <p:nvPr/>
        </p:nvGrpSpPr>
        <p:grpSpPr>
          <a:xfrm>
            <a:off x="14300436" y="3931845"/>
            <a:ext cx="3540150" cy="961936"/>
            <a:chOff x="0" y="0"/>
            <a:chExt cx="4720200" cy="1282582"/>
          </a:xfrm>
        </p:grpSpPr>
        <p:sp>
          <p:nvSpPr>
            <p:cNvPr id="19" name="Freeform 19"/>
            <p:cNvSpPr/>
            <p:nvPr/>
          </p:nvSpPr>
          <p:spPr>
            <a:xfrm>
              <a:off x="38100" y="38100"/>
              <a:ext cx="4644009" cy="1206373"/>
            </a:xfrm>
            <a:custGeom>
              <a:avLst/>
              <a:gdLst/>
              <a:ahLst/>
              <a:cxnLst/>
              <a:rect l="l" t="t" r="r" b="b"/>
              <a:pathLst>
                <a:path w="4644009" h="1206373">
                  <a:moveTo>
                    <a:pt x="0" y="201041"/>
                  </a:moveTo>
                  <a:cubicBezTo>
                    <a:pt x="0" y="90043"/>
                    <a:pt x="94107" y="0"/>
                    <a:pt x="210312" y="0"/>
                  </a:cubicBezTo>
                  <a:lnTo>
                    <a:pt x="4433697" y="0"/>
                  </a:lnTo>
                  <a:cubicBezTo>
                    <a:pt x="4549902" y="0"/>
                    <a:pt x="4644009" y="90043"/>
                    <a:pt x="4644009" y="201041"/>
                  </a:cubicBezTo>
                  <a:lnTo>
                    <a:pt x="4644009" y="1005332"/>
                  </a:lnTo>
                  <a:cubicBezTo>
                    <a:pt x="4644009" y="1116330"/>
                    <a:pt x="4549902" y="1206373"/>
                    <a:pt x="4433697" y="1206373"/>
                  </a:cubicBezTo>
                  <a:lnTo>
                    <a:pt x="210312" y="1206373"/>
                  </a:lnTo>
                  <a:cubicBezTo>
                    <a:pt x="94107" y="1206373"/>
                    <a:pt x="0" y="1116330"/>
                    <a:pt x="0" y="1005332"/>
                  </a:cubicBezTo>
                  <a:close/>
                </a:path>
              </a:pathLst>
            </a:custGeom>
            <a:solidFill>
              <a:srgbClr val="737BA7"/>
            </a:solidFill>
          </p:spPr>
        </p:sp>
        <p:sp>
          <p:nvSpPr>
            <p:cNvPr id="20" name="Freeform 20"/>
            <p:cNvSpPr/>
            <p:nvPr/>
          </p:nvSpPr>
          <p:spPr>
            <a:xfrm>
              <a:off x="0" y="0"/>
              <a:ext cx="4720209" cy="1282573"/>
            </a:xfrm>
            <a:custGeom>
              <a:avLst/>
              <a:gdLst/>
              <a:ahLst/>
              <a:cxnLst/>
              <a:rect l="l" t="t" r="r" b="b"/>
              <a:pathLst>
                <a:path w="4720209" h="1282573">
                  <a:moveTo>
                    <a:pt x="0" y="239141"/>
                  </a:moveTo>
                  <a:cubicBezTo>
                    <a:pt x="0" y="105537"/>
                    <a:pt x="112903" y="0"/>
                    <a:pt x="248412" y="0"/>
                  </a:cubicBezTo>
                  <a:lnTo>
                    <a:pt x="4471797" y="0"/>
                  </a:lnTo>
                  <a:lnTo>
                    <a:pt x="4471797" y="38100"/>
                  </a:lnTo>
                  <a:lnTo>
                    <a:pt x="4471797" y="0"/>
                  </a:lnTo>
                  <a:cubicBezTo>
                    <a:pt x="4607306" y="0"/>
                    <a:pt x="4720209" y="105537"/>
                    <a:pt x="4720209" y="239141"/>
                  </a:cubicBezTo>
                  <a:lnTo>
                    <a:pt x="4682109" y="239141"/>
                  </a:lnTo>
                  <a:lnTo>
                    <a:pt x="4720209" y="239141"/>
                  </a:lnTo>
                  <a:lnTo>
                    <a:pt x="4720209" y="1043432"/>
                  </a:lnTo>
                  <a:lnTo>
                    <a:pt x="4682109" y="1043432"/>
                  </a:lnTo>
                  <a:lnTo>
                    <a:pt x="4720209" y="1043432"/>
                  </a:lnTo>
                  <a:cubicBezTo>
                    <a:pt x="4720209" y="1177163"/>
                    <a:pt x="4607306" y="1282573"/>
                    <a:pt x="4471797" y="1282573"/>
                  </a:cubicBezTo>
                  <a:lnTo>
                    <a:pt x="4471797" y="1244473"/>
                  </a:lnTo>
                  <a:lnTo>
                    <a:pt x="4471797" y="1282573"/>
                  </a:lnTo>
                  <a:lnTo>
                    <a:pt x="248412" y="1282573"/>
                  </a:lnTo>
                  <a:lnTo>
                    <a:pt x="248412" y="1244473"/>
                  </a:lnTo>
                  <a:lnTo>
                    <a:pt x="248412" y="1282573"/>
                  </a:lnTo>
                  <a:cubicBezTo>
                    <a:pt x="112903" y="1282573"/>
                    <a:pt x="0" y="1177163"/>
                    <a:pt x="0" y="1043432"/>
                  </a:cubicBezTo>
                  <a:lnTo>
                    <a:pt x="0" y="239141"/>
                  </a:lnTo>
                  <a:lnTo>
                    <a:pt x="38100" y="239141"/>
                  </a:lnTo>
                  <a:lnTo>
                    <a:pt x="0" y="239141"/>
                  </a:lnTo>
                  <a:moveTo>
                    <a:pt x="76200" y="239141"/>
                  </a:moveTo>
                  <a:lnTo>
                    <a:pt x="76200" y="1043432"/>
                  </a:lnTo>
                  <a:lnTo>
                    <a:pt x="38100" y="1043432"/>
                  </a:lnTo>
                  <a:lnTo>
                    <a:pt x="76200" y="1043432"/>
                  </a:lnTo>
                  <a:cubicBezTo>
                    <a:pt x="76200" y="1131824"/>
                    <a:pt x="151638" y="1206373"/>
                    <a:pt x="248412" y="1206373"/>
                  </a:cubicBezTo>
                  <a:lnTo>
                    <a:pt x="4471797" y="1206373"/>
                  </a:lnTo>
                  <a:cubicBezTo>
                    <a:pt x="4568571" y="1206373"/>
                    <a:pt x="4644009" y="1131824"/>
                    <a:pt x="4644009" y="1043432"/>
                  </a:cubicBezTo>
                  <a:lnTo>
                    <a:pt x="4644009" y="239141"/>
                  </a:lnTo>
                  <a:cubicBezTo>
                    <a:pt x="4644009" y="150749"/>
                    <a:pt x="4568571" y="76200"/>
                    <a:pt x="4471797" y="76200"/>
                  </a:cubicBezTo>
                  <a:lnTo>
                    <a:pt x="248412" y="76200"/>
                  </a:lnTo>
                  <a:lnTo>
                    <a:pt x="248412" y="38100"/>
                  </a:lnTo>
                  <a:lnTo>
                    <a:pt x="248412" y="76200"/>
                  </a:lnTo>
                  <a:cubicBezTo>
                    <a:pt x="151638" y="76200"/>
                    <a:pt x="76200" y="150749"/>
                    <a:pt x="76200" y="239141"/>
                  </a:cubicBezTo>
                  <a:close/>
                </a:path>
              </a:pathLst>
            </a:custGeom>
            <a:solidFill>
              <a:srgbClr val="FFFFFF"/>
            </a:solidFill>
          </p:spPr>
        </p:sp>
        <p:sp>
          <p:nvSpPr>
            <p:cNvPr id="21" name="TextBox 21"/>
            <p:cNvSpPr txBox="1"/>
            <p:nvPr/>
          </p:nvSpPr>
          <p:spPr>
            <a:xfrm>
              <a:off x="0" y="-19050"/>
              <a:ext cx="4720200" cy="1301632"/>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SMSC</a:t>
              </a:r>
            </a:p>
          </p:txBody>
        </p:sp>
      </p:grpSp>
      <p:grpSp>
        <p:nvGrpSpPr>
          <p:cNvPr id="22" name="Group 22"/>
          <p:cNvGrpSpPr/>
          <p:nvPr/>
        </p:nvGrpSpPr>
        <p:grpSpPr>
          <a:xfrm>
            <a:off x="14300436" y="4940826"/>
            <a:ext cx="3540150" cy="961937"/>
            <a:chOff x="0" y="0"/>
            <a:chExt cx="4720200" cy="1282582"/>
          </a:xfrm>
        </p:grpSpPr>
        <p:sp>
          <p:nvSpPr>
            <p:cNvPr id="23" name="Freeform 23"/>
            <p:cNvSpPr/>
            <p:nvPr/>
          </p:nvSpPr>
          <p:spPr>
            <a:xfrm>
              <a:off x="38100" y="38100"/>
              <a:ext cx="4644009" cy="1206373"/>
            </a:xfrm>
            <a:custGeom>
              <a:avLst/>
              <a:gdLst/>
              <a:ahLst/>
              <a:cxnLst/>
              <a:rect l="l" t="t" r="r" b="b"/>
              <a:pathLst>
                <a:path w="4644009" h="1206373">
                  <a:moveTo>
                    <a:pt x="0" y="201041"/>
                  </a:moveTo>
                  <a:cubicBezTo>
                    <a:pt x="0" y="90043"/>
                    <a:pt x="94107" y="0"/>
                    <a:pt x="210312" y="0"/>
                  </a:cubicBezTo>
                  <a:lnTo>
                    <a:pt x="4433697" y="0"/>
                  </a:lnTo>
                  <a:cubicBezTo>
                    <a:pt x="4549902" y="0"/>
                    <a:pt x="4644009" y="90043"/>
                    <a:pt x="4644009" y="201041"/>
                  </a:cubicBezTo>
                  <a:lnTo>
                    <a:pt x="4644009" y="1005332"/>
                  </a:lnTo>
                  <a:cubicBezTo>
                    <a:pt x="4644009" y="1116330"/>
                    <a:pt x="4549902" y="1206373"/>
                    <a:pt x="4433697" y="1206373"/>
                  </a:cubicBezTo>
                  <a:lnTo>
                    <a:pt x="210312" y="1206373"/>
                  </a:lnTo>
                  <a:cubicBezTo>
                    <a:pt x="94107" y="1206373"/>
                    <a:pt x="0" y="1116330"/>
                    <a:pt x="0" y="1005332"/>
                  </a:cubicBezTo>
                  <a:close/>
                </a:path>
              </a:pathLst>
            </a:custGeom>
            <a:solidFill>
              <a:srgbClr val="737BA7"/>
            </a:solidFill>
          </p:spPr>
        </p:sp>
        <p:sp>
          <p:nvSpPr>
            <p:cNvPr id="24" name="Freeform 24"/>
            <p:cNvSpPr/>
            <p:nvPr/>
          </p:nvSpPr>
          <p:spPr>
            <a:xfrm>
              <a:off x="0" y="0"/>
              <a:ext cx="4720209" cy="1282573"/>
            </a:xfrm>
            <a:custGeom>
              <a:avLst/>
              <a:gdLst/>
              <a:ahLst/>
              <a:cxnLst/>
              <a:rect l="l" t="t" r="r" b="b"/>
              <a:pathLst>
                <a:path w="4720209" h="1282573">
                  <a:moveTo>
                    <a:pt x="0" y="239141"/>
                  </a:moveTo>
                  <a:cubicBezTo>
                    <a:pt x="0" y="105537"/>
                    <a:pt x="112903" y="0"/>
                    <a:pt x="248412" y="0"/>
                  </a:cubicBezTo>
                  <a:lnTo>
                    <a:pt x="4471797" y="0"/>
                  </a:lnTo>
                  <a:lnTo>
                    <a:pt x="4471797" y="38100"/>
                  </a:lnTo>
                  <a:lnTo>
                    <a:pt x="4471797" y="0"/>
                  </a:lnTo>
                  <a:cubicBezTo>
                    <a:pt x="4607306" y="0"/>
                    <a:pt x="4720209" y="105537"/>
                    <a:pt x="4720209" y="239141"/>
                  </a:cubicBezTo>
                  <a:lnTo>
                    <a:pt x="4682109" y="239141"/>
                  </a:lnTo>
                  <a:lnTo>
                    <a:pt x="4720209" y="239141"/>
                  </a:lnTo>
                  <a:lnTo>
                    <a:pt x="4720209" y="1043432"/>
                  </a:lnTo>
                  <a:lnTo>
                    <a:pt x="4682109" y="1043432"/>
                  </a:lnTo>
                  <a:lnTo>
                    <a:pt x="4720209" y="1043432"/>
                  </a:lnTo>
                  <a:cubicBezTo>
                    <a:pt x="4720209" y="1177163"/>
                    <a:pt x="4607306" y="1282573"/>
                    <a:pt x="4471797" y="1282573"/>
                  </a:cubicBezTo>
                  <a:lnTo>
                    <a:pt x="4471797" y="1244473"/>
                  </a:lnTo>
                  <a:lnTo>
                    <a:pt x="4471797" y="1282573"/>
                  </a:lnTo>
                  <a:lnTo>
                    <a:pt x="248412" y="1282573"/>
                  </a:lnTo>
                  <a:lnTo>
                    <a:pt x="248412" y="1244473"/>
                  </a:lnTo>
                  <a:lnTo>
                    <a:pt x="248412" y="1282573"/>
                  </a:lnTo>
                  <a:cubicBezTo>
                    <a:pt x="112903" y="1282573"/>
                    <a:pt x="0" y="1177163"/>
                    <a:pt x="0" y="1043432"/>
                  </a:cubicBezTo>
                  <a:lnTo>
                    <a:pt x="0" y="239141"/>
                  </a:lnTo>
                  <a:lnTo>
                    <a:pt x="38100" y="239141"/>
                  </a:lnTo>
                  <a:lnTo>
                    <a:pt x="0" y="239141"/>
                  </a:lnTo>
                  <a:moveTo>
                    <a:pt x="76200" y="239141"/>
                  </a:moveTo>
                  <a:lnTo>
                    <a:pt x="76200" y="1043432"/>
                  </a:lnTo>
                  <a:lnTo>
                    <a:pt x="38100" y="1043432"/>
                  </a:lnTo>
                  <a:lnTo>
                    <a:pt x="76200" y="1043432"/>
                  </a:lnTo>
                  <a:cubicBezTo>
                    <a:pt x="76200" y="1131824"/>
                    <a:pt x="151638" y="1206373"/>
                    <a:pt x="248412" y="1206373"/>
                  </a:cubicBezTo>
                  <a:lnTo>
                    <a:pt x="4471797" y="1206373"/>
                  </a:lnTo>
                  <a:cubicBezTo>
                    <a:pt x="4568571" y="1206373"/>
                    <a:pt x="4644009" y="1131824"/>
                    <a:pt x="4644009" y="1043432"/>
                  </a:cubicBezTo>
                  <a:lnTo>
                    <a:pt x="4644009" y="239141"/>
                  </a:lnTo>
                  <a:cubicBezTo>
                    <a:pt x="4644009" y="150749"/>
                    <a:pt x="4568571" y="76200"/>
                    <a:pt x="4471797" y="76200"/>
                  </a:cubicBezTo>
                  <a:lnTo>
                    <a:pt x="248412" y="76200"/>
                  </a:lnTo>
                  <a:lnTo>
                    <a:pt x="248412" y="38100"/>
                  </a:lnTo>
                  <a:lnTo>
                    <a:pt x="248412" y="76200"/>
                  </a:lnTo>
                  <a:cubicBezTo>
                    <a:pt x="151638" y="76200"/>
                    <a:pt x="76200" y="150749"/>
                    <a:pt x="76200" y="239141"/>
                  </a:cubicBezTo>
                  <a:close/>
                </a:path>
              </a:pathLst>
            </a:custGeom>
            <a:solidFill>
              <a:srgbClr val="FFFFFF"/>
            </a:solidFill>
          </p:spPr>
        </p:sp>
        <p:sp>
          <p:nvSpPr>
            <p:cNvPr id="25" name="TextBox 25"/>
            <p:cNvSpPr txBox="1"/>
            <p:nvPr/>
          </p:nvSpPr>
          <p:spPr>
            <a:xfrm>
              <a:off x="0" y="-19050"/>
              <a:ext cx="4720200" cy="1301632"/>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British Values</a:t>
              </a:r>
            </a:p>
          </p:txBody>
        </p:sp>
      </p:grpSp>
      <p:sp>
        <p:nvSpPr>
          <p:cNvPr id="26" name="TextBox 26"/>
          <p:cNvSpPr txBox="1"/>
          <p:nvPr/>
        </p:nvSpPr>
        <p:spPr>
          <a:xfrm>
            <a:off x="367536" y="342781"/>
            <a:ext cx="14752109" cy="795248"/>
          </a:xfrm>
          <a:prstGeom prst="rect">
            <a:avLst/>
          </a:prstGeom>
        </p:spPr>
        <p:txBody>
          <a:bodyPr lIns="0" tIns="0" rIns="0" bIns="0" rtlCol="0" anchor="t">
            <a:spAutoFit/>
          </a:bodyPr>
          <a:lstStyle/>
          <a:p>
            <a:pPr algn="l">
              <a:lnSpc>
                <a:spcPts val="5759"/>
              </a:lnSpc>
            </a:pPr>
            <a:r>
              <a:rPr lang="en-US" sz="4800">
                <a:solidFill>
                  <a:srgbClr val="737BA7"/>
                </a:solidFill>
                <a:latin typeface="Garamond Bold"/>
              </a:rPr>
              <a:t>Enable excellence</a:t>
            </a:r>
          </a:p>
        </p:txBody>
      </p:sp>
      <p:sp>
        <p:nvSpPr>
          <p:cNvPr id="27" name="TextBox 27"/>
          <p:cNvSpPr txBox="1"/>
          <p:nvPr/>
        </p:nvSpPr>
        <p:spPr>
          <a:xfrm>
            <a:off x="14049283" y="2220483"/>
            <a:ext cx="3710496" cy="1709053"/>
          </a:xfrm>
          <a:prstGeom prst="rect">
            <a:avLst/>
          </a:prstGeom>
        </p:spPr>
        <p:txBody>
          <a:bodyPr lIns="0" tIns="0" rIns="0" bIns="0" rtlCol="0" anchor="t">
            <a:spAutoFit/>
          </a:bodyPr>
          <a:lstStyle/>
          <a:p>
            <a:pPr algn="ctr">
              <a:lnSpc>
                <a:spcPts val="3240"/>
              </a:lnSpc>
            </a:pPr>
            <a:r>
              <a:rPr lang="en-US" sz="2700">
                <a:solidFill>
                  <a:srgbClr val="564B51"/>
                </a:solidFill>
                <a:latin typeface="Garamond Bold"/>
              </a:rPr>
              <a:t>The following elements will be mapped, planned and implemented through our schools</a:t>
            </a:r>
          </a:p>
        </p:txBody>
      </p:sp>
      <p:grpSp>
        <p:nvGrpSpPr>
          <p:cNvPr id="28" name="Group 28"/>
          <p:cNvGrpSpPr/>
          <p:nvPr/>
        </p:nvGrpSpPr>
        <p:grpSpPr>
          <a:xfrm>
            <a:off x="266022" y="7923771"/>
            <a:ext cx="6195837" cy="1716452"/>
            <a:chOff x="0" y="0"/>
            <a:chExt cx="8261116" cy="2288602"/>
          </a:xfrm>
        </p:grpSpPr>
        <p:sp>
          <p:nvSpPr>
            <p:cNvPr id="29" name="Freeform 29"/>
            <p:cNvSpPr/>
            <p:nvPr/>
          </p:nvSpPr>
          <p:spPr>
            <a:xfrm>
              <a:off x="38100" y="38100"/>
              <a:ext cx="8184896" cy="2212340"/>
            </a:xfrm>
            <a:custGeom>
              <a:avLst/>
              <a:gdLst/>
              <a:ahLst/>
              <a:cxnLst/>
              <a:rect l="l" t="t" r="r" b="b"/>
              <a:pathLst>
                <a:path w="8184896" h="2212340">
                  <a:moveTo>
                    <a:pt x="0" y="368681"/>
                  </a:moveTo>
                  <a:cubicBezTo>
                    <a:pt x="0" y="165100"/>
                    <a:pt x="169164" y="0"/>
                    <a:pt x="377952" y="0"/>
                  </a:cubicBezTo>
                  <a:lnTo>
                    <a:pt x="7806944" y="0"/>
                  </a:lnTo>
                  <a:cubicBezTo>
                    <a:pt x="8015605" y="0"/>
                    <a:pt x="8184896" y="165100"/>
                    <a:pt x="8184896" y="368681"/>
                  </a:cubicBezTo>
                  <a:lnTo>
                    <a:pt x="8184896" y="1843659"/>
                  </a:lnTo>
                  <a:cubicBezTo>
                    <a:pt x="8184896" y="2047367"/>
                    <a:pt x="8015732" y="2212340"/>
                    <a:pt x="7806944" y="2212340"/>
                  </a:cubicBezTo>
                  <a:lnTo>
                    <a:pt x="377952" y="2212340"/>
                  </a:lnTo>
                  <a:cubicBezTo>
                    <a:pt x="169164" y="2212340"/>
                    <a:pt x="0" y="2047367"/>
                    <a:pt x="0" y="1843659"/>
                  </a:cubicBezTo>
                  <a:close/>
                </a:path>
              </a:pathLst>
            </a:custGeom>
            <a:solidFill>
              <a:srgbClr val="737BA7"/>
            </a:solidFill>
          </p:spPr>
        </p:sp>
        <p:sp>
          <p:nvSpPr>
            <p:cNvPr id="30" name="Freeform 30"/>
            <p:cNvSpPr/>
            <p:nvPr/>
          </p:nvSpPr>
          <p:spPr>
            <a:xfrm>
              <a:off x="0" y="0"/>
              <a:ext cx="8261096" cy="2288540"/>
            </a:xfrm>
            <a:custGeom>
              <a:avLst/>
              <a:gdLst/>
              <a:ahLst/>
              <a:cxnLst/>
              <a:rect l="l" t="t" r="r" b="b"/>
              <a:pathLst>
                <a:path w="8261096" h="2288540">
                  <a:moveTo>
                    <a:pt x="0" y="406781"/>
                  </a:moveTo>
                  <a:cubicBezTo>
                    <a:pt x="0" y="181229"/>
                    <a:pt x="187198" y="0"/>
                    <a:pt x="416052" y="0"/>
                  </a:cubicBezTo>
                  <a:lnTo>
                    <a:pt x="7845044" y="0"/>
                  </a:lnTo>
                  <a:lnTo>
                    <a:pt x="7845044" y="38100"/>
                  </a:lnTo>
                  <a:lnTo>
                    <a:pt x="7845044" y="0"/>
                  </a:lnTo>
                  <a:cubicBezTo>
                    <a:pt x="8073898" y="0"/>
                    <a:pt x="8261096" y="181229"/>
                    <a:pt x="8261096" y="406781"/>
                  </a:cubicBezTo>
                  <a:lnTo>
                    <a:pt x="8222996" y="406781"/>
                  </a:lnTo>
                  <a:lnTo>
                    <a:pt x="8261096" y="406781"/>
                  </a:lnTo>
                  <a:lnTo>
                    <a:pt x="8261096" y="1881759"/>
                  </a:lnTo>
                  <a:lnTo>
                    <a:pt x="8222996" y="1881759"/>
                  </a:lnTo>
                  <a:lnTo>
                    <a:pt x="8261096" y="1881759"/>
                  </a:lnTo>
                  <a:cubicBezTo>
                    <a:pt x="8261096" y="2107311"/>
                    <a:pt x="8073898" y="2288540"/>
                    <a:pt x="7845044" y="2288540"/>
                  </a:cubicBezTo>
                  <a:lnTo>
                    <a:pt x="7845044" y="2250440"/>
                  </a:lnTo>
                  <a:lnTo>
                    <a:pt x="7845044" y="2288540"/>
                  </a:lnTo>
                  <a:lnTo>
                    <a:pt x="416052" y="2288540"/>
                  </a:lnTo>
                  <a:lnTo>
                    <a:pt x="416052" y="2250440"/>
                  </a:lnTo>
                  <a:lnTo>
                    <a:pt x="416052" y="2288540"/>
                  </a:lnTo>
                  <a:cubicBezTo>
                    <a:pt x="187198" y="2288540"/>
                    <a:pt x="0" y="2107311"/>
                    <a:pt x="0" y="1881759"/>
                  </a:cubicBezTo>
                  <a:lnTo>
                    <a:pt x="0" y="406781"/>
                  </a:lnTo>
                  <a:lnTo>
                    <a:pt x="38100" y="406781"/>
                  </a:lnTo>
                  <a:lnTo>
                    <a:pt x="0" y="406781"/>
                  </a:lnTo>
                  <a:moveTo>
                    <a:pt x="76200" y="406781"/>
                  </a:moveTo>
                  <a:lnTo>
                    <a:pt x="76200" y="1881759"/>
                  </a:lnTo>
                  <a:lnTo>
                    <a:pt x="38100" y="1881759"/>
                  </a:lnTo>
                  <a:lnTo>
                    <a:pt x="76200" y="1881759"/>
                  </a:lnTo>
                  <a:cubicBezTo>
                    <a:pt x="76200" y="2063496"/>
                    <a:pt x="227457" y="2212340"/>
                    <a:pt x="416052" y="2212340"/>
                  </a:cubicBezTo>
                  <a:lnTo>
                    <a:pt x="7845044" y="2212340"/>
                  </a:lnTo>
                  <a:cubicBezTo>
                    <a:pt x="8033638" y="2212340"/>
                    <a:pt x="8184896" y="2063369"/>
                    <a:pt x="8184896" y="1881759"/>
                  </a:cubicBezTo>
                  <a:lnTo>
                    <a:pt x="8184896" y="406781"/>
                  </a:lnTo>
                  <a:cubicBezTo>
                    <a:pt x="8184896" y="225171"/>
                    <a:pt x="8033639" y="76200"/>
                    <a:pt x="7845044" y="76200"/>
                  </a:cubicBezTo>
                  <a:lnTo>
                    <a:pt x="416052" y="76200"/>
                  </a:lnTo>
                  <a:lnTo>
                    <a:pt x="416052" y="38100"/>
                  </a:lnTo>
                  <a:lnTo>
                    <a:pt x="416052" y="76200"/>
                  </a:lnTo>
                  <a:cubicBezTo>
                    <a:pt x="227457" y="76200"/>
                    <a:pt x="76200" y="225171"/>
                    <a:pt x="76200" y="406781"/>
                  </a:cubicBezTo>
                  <a:close/>
                </a:path>
              </a:pathLst>
            </a:custGeom>
            <a:solidFill>
              <a:srgbClr val="FFFFFF"/>
            </a:solidFill>
          </p:spPr>
        </p:sp>
        <p:sp>
          <p:nvSpPr>
            <p:cNvPr id="31" name="TextBox 31"/>
            <p:cNvSpPr txBox="1"/>
            <p:nvPr/>
          </p:nvSpPr>
          <p:spPr>
            <a:xfrm>
              <a:off x="0" y="0"/>
              <a:ext cx="8261116" cy="2288602"/>
            </a:xfrm>
            <a:prstGeom prst="rect">
              <a:avLst/>
            </a:prstGeom>
          </p:spPr>
          <p:txBody>
            <a:bodyPr lIns="50800" tIns="50800" rIns="50800" bIns="50800" rtlCol="0" anchor="ctr"/>
            <a:lstStyle/>
            <a:p>
              <a:pPr algn="ctr">
                <a:lnSpc>
                  <a:spcPts val="3240"/>
                </a:lnSpc>
              </a:pPr>
              <a:r>
                <a:rPr lang="en-US" sz="2700">
                  <a:solidFill>
                    <a:srgbClr val="FFFFFF"/>
                  </a:solidFill>
                  <a:latin typeface="Garamond Bold"/>
                </a:rPr>
                <a:t>An Scholars curriculum celebrates racial diversity and seeks to broaden horizons and view points</a:t>
              </a:r>
            </a:p>
          </p:txBody>
        </p:sp>
      </p:grpSp>
      <p:grpSp>
        <p:nvGrpSpPr>
          <p:cNvPr id="32" name="Group 32"/>
          <p:cNvGrpSpPr/>
          <p:nvPr/>
        </p:nvGrpSpPr>
        <p:grpSpPr>
          <a:xfrm>
            <a:off x="14300436" y="7030634"/>
            <a:ext cx="3540150" cy="1608792"/>
            <a:chOff x="0" y="0"/>
            <a:chExt cx="4720200" cy="2145056"/>
          </a:xfrm>
        </p:grpSpPr>
        <p:sp>
          <p:nvSpPr>
            <p:cNvPr id="33" name="Freeform 33"/>
            <p:cNvSpPr/>
            <p:nvPr/>
          </p:nvSpPr>
          <p:spPr>
            <a:xfrm>
              <a:off x="38100" y="38100"/>
              <a:ext cx="4644009" cy="2068830"/>
            </a:xfrm>
            <a:custGeom>
              <a:avLst/>
              <a:gdLst/>
              <a:ahLst/>
              <a:cxnLst/>
              <a:rect l="l" t="t" r="r" b="b"/>
              <a:pathLst>
                <a:path w="4644009" h="2068830">
                  <a:moveTo>
                    <a:pt x="0" y="344805"/>
                  </a:moveTo>
                  <a:cubicBezTo>
                    <a:pt x="0" y="154432"/>
                    <a:pt x="157480" y="0"/>
                    <a:pt x="351790" y="0"/>
                  </a:cubicBezTo>
                  <a:lnTo>
                    <a:pt x="4292219" y="0"/>
                  </a:lnTo>
                  <a:cubicBezTo>
                    <a:pt x="4486529" y="0"/>
                    <a:pt x="4644009" y="154432"/>
                    <a:pt x="4644009" y="344805"/>
                  </a:cubicBezTo>
                  <a:lnTo>
                    <a:pt x="4644009" y="1724025"/>
                  </a:lnTo>
                  <a:cubicBezTo>
                    <a:pt x="4644009" y="1914525"/>
                    <a:pt x="4486529" y="2068830"/>
                    <a:pt x="4292219" y="2068830"/>
                  </a:cubicBezTo>
                  <a:lnTo>
                    <a:pt x="351790" y="2068830"/>
                  </a:lnTo>
                  <a:cubicBezTo>
                    <a:pt x="157480" y="2068830"/>
                    <a:pt x="0" y="1914525"/>
                    <a:pt x="0" y="1724025"/>
                  </a:cubicBezTo>
                  <a:close/>
                </a:path>
              </a:pathLst>
            </a:custGeom>
            <a:solidFill>
              <a:srgbClr val="737BA7"/>
            </a:solidFill>
          </p:spPr>
        </p:sp>
        <p:sp>
          <p:nvSpPr>
            <p:cNvPr id="34" name="Freeform 34"/>
            <p:cNvSpPr/>
            <p:nvPr/>
          </p:nvSpPr>
          <p:spPr>
            <a:xfrm>
              <a:off x="0" y="0"/>
              <a:ext cx="4720209" cy="2145030"/>
            </a:xfrm>
            <a:custGeom>
              <a:avLst/>
              <a:gdLst/>
              <a:ahLst/>
              <a:cxnLst/>
              <a:rect l="l" t="t" r="r" b="b"/>
              <a:pathLst>
                <a:path w="4720209" h="2145030">
                  <a:moveTo>
                    <a:pt x="0" y="382905"/>
                  </a:moveTo>
                  <a:cubicBezTo>
                    <a:pt x="0" y="170688"/>
                    <a:pt x="175260" y="0"/>
                    <a:pt x="389890" y="0"/>
                  </a:cubicBezTo>
                  <a:lnTo>
                    <a:pt x="4330319" y="0"/>
                  </a:lnTo>
                  <a:lnTo>
                    <a:pt x="4330319" y="38100"/>
                  </a:lnTo>
                  <a:lnTo>
                    <a:pt x="4330319" y="0"/>
                  </a:lnTo>
                  <a:cubicBezTo>
                    <a:pt x="4544949" y="0"/>
                    <a:pt x="4720209" y="170688"/>
                    <a:pt x="4720209" y="382905"/>
                  </a:cubicBezTo>
                  <a:lnTo>
                    <a:pt x="4682109" y="382905"/>
                  </a:lnTo>
                  <a:lnTo>
                    <a:pt x="4720209" y="382905"/>
                  </a:lnTo>
                  <a:lnTo>
                    <a:pt x="4720209" y="1762125"/>
                  </a:lnTo>
                  <a:lnTo>
                    <a:pt x="4682109" y="1762125"/>
                  </a:lnTo>
                  <a:lnTo>
                    <a:pt x="4720209" y="1762125"/>
                  </a:lnTo>
                  <a:cubicBezTo>
                    <a:pt x="4720209" y="1974342"/>
                    <a:pt x="4544949" y="2145030"/>
                    <a:pt x="4330319" y="2145030"/>
                  </a:cubicBezTo>
                  <a:lnTo>
                    <a:pt x="4330319" y="2106930"/>
                  </a:lnTo>
                  <a:lnTo>
                    <a:pt x="4330319" y="2145030"/>
                  </a:lnTo>
                  <a:lnTo>
                    <a:pt x="389890" y="2145030"/>
                  </a:lnTo>
                  <a:lnTo>
                    <a:pt x="389890" y="2106930"/>
                  </a:lnTo>
                  <a:lnTo>
                    <a:pt x="389890" y="2145030"/>
                  </a:lnTo>
                  <a:cubicBezTo>
                    <a:pt x="175260" y="2145030"/>
                    <a:pt x="0" y="1974342"/>
                    <a:pt x="0" y="1762125"/>
                  </a:cubicBezTo>
                  <a:lnTo>
                    <a:pt x="0" y="382905"/>
                  </a:lnTo>
                  <a:lnTo>
                    <a:pt x="38100" y="382905"/>
                  </a:lnTo>
                  <a:lnTo>
                    <a:pt x="0" y="382905"/>
                  </a:lnTo>
                  <a:moveTo>
                    <a:pt x="76200" y="382905"/>
                  </a:moveTo>
                  <a:lnTo>
                    <a:pt x="76200" y="1762125"/>
                  </a:lnTo>
                  <a:lnTo>
                    <a:pt x="38100" y="1762125"/>
                  </a:lnTo>
                  <a:lnTo>
                    <a:pt x="76200" y="1762125"/>
                  </a:lnTo>
                  <a:cubicBezTo>
                    <a:pt x="76200" y="1930781"/>
                    <a:pt x="215900" y="2068830"/>
                    <a:pt x="389890" y="2068830"/>
                  </a:cubicBezTo>
                  <a:lnTo>
                    <a:pt x="4330319" y="2068830"/>
                  </a:lnTo>
                  <a:cubicBezTo>
                    <a:pt x="4504309" y="2068830"/>
                    <a:pt x="4644009" y="1930781"/>
                    <a:pt x="4644009" y="1762125"/>
                  </a:cubicBezTo>
                  <a:lnTo>
                    <a:pt x="4644009" y="382905"/>
                  </a:lnTo>
                  <a:cubicBezTo>
                    <a:pt x="4644009" y="214249"/>
                    <a:pt x="4504309" y="76200"/>
                    <a:pt x="4330319" y="76200"/>
                  </a:cubicBezTo>
                  <a:lnTo>
                    <a:pt x="389890" y="76200"/>
                  </a:lnTo>
                  <a:lnTo>
                    <a:pt x="389890" y="38100"/>
                  </a:lnTo>
                  <a:lnTo>
                    <a:pt x="389890" y="76200"/>
                  </a:lnTo>
                  <a:cubicBezTo>
                    <a:pt x="215900" y="76200"/>
                    <a:pt x="76200" y="214249"/>
                    <a:pt x="76200" y="382905"/>
                  </a:cubicBezTo>
                  <a:close/>
                </a:path>
              </a:pathLst>
            </a:custGeom>
            <a:solidFill>
              <a:srgbClr val="FFFFFF"/>
            </a:solidFill>
          </p:spPr>
        </p:sp>
        <p:sp>
          <p:nvSpPr>
            <p:cNvPr id="35" name="TextBox 35"/>
            <p:cNvSpPr txBox="1"/>
            <p:nvPr/>
          </p:nvSpPr>
          <p:spPr>
            <a:xfrm>
              <a:off x="0" y="-19050"/>
              <a:ext cx="4720200" cy="2164106"/>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Protected characteristic </a:t>
              </a:r>
            </a:p>
          </p:txBody>
        </p:sp>
      </p:gr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3888" y="1245240"/>
            <a:ext cx="17593065" cy="1407150"/>
            <a:chOff x="0" y="0"/>
            <a:chExt cx="23457420" cy="1876200"/>
          </a:xfrm>
        </p:grpSpPr>
        <p:sp>
          <p:nvSpPr>
            <p:cNvPr id="3" name="Freeform 3"/>
            <p:cNvSpPr/>
            <p:nvPr/>
          </p:nvSpPr>
          <p:spPr>
            <a:xfrm>
              <a:off x="38100" y="38100"/>
              <a:ext cx="23381208" cy="1799971"/>
            </a:xfrm>
            <a:custGeom>
              <a:avLst/>
              <a:gdLst/>
              <a:ahLst/>
              <a:cxnLst/>
              <a:rect l="l" t="t" r="r" b="b"/>
              <a:pathLst>
                <a:path w="23381208" h="1799971">
                  <a:moveTo>
                    <a:pt x="0" y="299974"/>
                  </a:moveTo>
                  <a:cubicBezTo>
                    <a:pt x="0" y="134366"/>
                    <a:pt x="139573" y="0"/>
                    <a:pt x="311658" y="0"/>
                  </a:cubicBezTo>
                  <a:lnTo>
                    <a:pt x="23069550" y="0"/>
                  </a:lnTo>
                  <a:cubicBezTo>
                    <a:pt x="23241636" y="0"/>
                    <a:pt x="23381208" y="134366"/>
                    <a:pt x="23381208" y="299974"/>
                  </a:cubicBezTo>
                  <a:lnTo>
                    <a:pt x="23381208" y="1499997"/>
                  </a:lnTo>
                  <a:cubicBezTo>
                    <a:pt x="23381208" y="1665732"/>
                    <a:pt x="23241636" y="1799971"/>
                    <a:pt x="23069550" y="1799971"/>
                  </a:cubicBezTo>
                  <a:lnTo>
                    <a:pt x="311658" y="1799971"/>
                  </a:lnTo>
                  <a:cubicBezTo>
                    <a:pt x="139573" y="1799971"/>
                    <a:pt x="0" y="1665732"/>
                    <a:pt x="0" y="1499997"/>
                  </a:cubicBezTo>
                  <a:close/>
                </a:path>
              </a:pathLst>
            </a:custGeom>
            <a:solidFill>
              <a:srgbClr val="737BA7"/>
            </a:solidFill>
          </p:spPr>
        </p:sp>
        <p:sp>
          <p:nvSpPr>
            <p:cNvPr id="4" name="Freeform 4"/>
            <p:cNvSpPr/>
            <p:nvPr/>
          </p:nvSpPr>
          <p:spPr>
            <a:xfrm>
              <a:off x="0" y="0"/>
              <a:ext cx="23457408" cy="1876171"/>
            </a:xfrm>
            <a:custGeom>
              <a:avLst/>
              <a:gdLst/>
              <a:ahLst/>
              <a:cxnLst/>
              <a:rect l="l" t="t" r="r" b="b"/>
              <a:pathLst>
                <a:path w="23457408" h="1876171">
                  <a:moveTo>
                    <a:pt x="0" y="338074"/>
                  </a:moveTo>
                  <a:cubicBezTo>
                    <a:pt x="0" y="149987"/>
                    <a:pt x="157988" y="0"/>
                    <a:pt x="349758" y="0"/>
                  </a:cubicBezTo>
                  <a:lnTo>
                    <a:pt x="23107650" y="0"/>
                  </a:lnTo>
                  <a:lnTo>
                    <a:pt x="23107650" y="38100"/>
                  </a:lnTo>
                  <a:lnTo>
                    <a:pt x="23107650" y="0"/>
                  </a:lnTo>
                  <a:cubicBezTo>
                    <a:pt x="23299420" y="0"/>
                    <a:pt x="23457408" y="149987"/>
                    <a:pt x="23457408" y="338074"/>
                  </a:cubicBezTo>
                  <a:lnTo>
                    <a:pt x="23419308" y="338074"/>
                  </a:lnTo>
                  <a:lnTo>
                    <a:pt x="23457408" y="338074"/>
                  </a:lnTo>
                  <a:lnTo>
                    <a:pt x="23457408" y="1538097"/>
                  </a:lnTo>
                  <a:lnTo>
                    <a:pt x="23419308" y="1538097"/>
                  </a:lnTo>
                  <a:lnTo>
                    <a:pt x="23457408" y="1538097"/>
                  </a:lnTo>
                  <a:cubicBezTo>
                    <a:pt x="23457408" y="1726184"/>
                    <a:pt x="23299420" y="1876171"/>
                    <a:pt x="23107650" y="1876171"/>
                  </a:cubicBezTo>
                  <a:lnTo>
                    <a:pt x="23107650" y="1838071"/>
                  </a:lnTo>
                  <a:lnTo>
                    <a:pt x="23107650" y="1876171"/>
                  </a:lnTo>
                  <a:lnTo>
                    <a:pt x="349758" y="1876171"/>
                  </a:lnTo>
                  <a:lnTo>
                    <a:pt x="349758" y="1838071"/>
                  </a:lnTo>
                  <a:lnTo>
                    <a:pt x="349758" y="1876171"/>
                  </a:lnTo>
                  <a:cubicBezTo>
                    <a:pt x="157988" y="1876171"/>
                    <a:pt x="0" y="1726184"/>
                    <a:pt x="0" y="1538097"/>
                  </a:cubicBezTo>
                  <a:lnTo>
                    <a:pt x="0" y="338074"/>
                  </a:lnTo>
                  <a:lnTo>
                    <a:pt x="38100" y="338074"/>
                  </a:lnTo>
                  <a:lnTo>
                    <a:pt x="0" y="338074"/>
                  </a:lnTo>
                  <a:moveTo>
                    <a:pt x="76200" y="338074"/>
                  </a:moveTo>
                  <a:lnTo>
                    <a:pt x="76200" y="1538097"/>
                  </a:lnTo>
                  <a:lnTo>
                    <a:pt x="38100" y="1538097"/>
                  </a:lnTo>
                  <a:lnTo>
                    <a:pt x="76200" y="1538097"/>
                  </a:lnTo>
                  <a:cubicBezTo>
                    <a:pt x="76200" y="1681353"/>
                    <a:pt x="197358" y="1799971"/>
                    <a:pt x="349758" y="1799971"/>
                  </a:cubicBezTo>
                  <a:lnTo>
                    <a:pt x="23107650" y="1799971"/>
                  </a:lnTo>
                  <a:cubicBezTo>
                    <a:pt x="23260177" y="1799971"/>
                    <a:pt x="23381208" y="1681353"/>
                    <a:pt x="23381208" y="1538097"/>
                  </a:cubicBezTo>
                  <a:lnTo>
                    <a:pt x="23381208" y="338074"/>
                  </a:lnTo>
                  <a:cubicBezTo>
                    <a:pt x="23381208" y="194818"/>
                    <a:pt x="23260050" y="76200"/>
                    <a:pt x="23107650" y="76200"/>
                  </a:cubicBezTo>
                  <a:lnTo>
                    <a:pt x="349758" y="76200"/>
                  </a:lnTo>
                  <a:lnTo>
                    <a:pt x="349758" y="38100"/>
                  </a:lnTo>
                  <a:lnTo>
                    <a:pt x="349758" y="76200"/>
                  </a:lnTo>
                  <a:cubicBezTo>
                    <a:pt x="197358" y="76200"/>
                    <a:pt x="76200" y="194818"/>
                    <a:pt x="76200" y="338074"/>
                  </a:cubicBezTo>
                  <a:close/>
                </a:path>
              </a:pathLst>
            </a:custGeom>
            <a:solidFill>
              <a:srgbClr val="FFFFFF"/>
            </a:solidFill>
          </p:spPr>
        </p:sp>
        <p:sp>
          <p:nvSpPr>
            <p:cNvPr id="5" name="TextBox 5"/>
            <p:cNvSpPr txBox="1"/>
            <p:nvPr/>
          </p:nvSpPr>
          <p:spPr>
            <a:xfrm>
              <a:off x="0" y="-19050"/>
              <a:ext cx="23457420" cy="18952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Our schools will deliver the full National Curriculum, with regard to the following Trust Quality Standards</a:t>
              </a:r>
            </a:p>
          </p:txBody>
        </p:sp>
      </p:grpSp>
      <p:sp>
        <p:nvSpPr>
          <p:cNvPr id="6" name="TextBox 6"/>
          <p:cNvSpPr txBox="1"/>
          <p:nvPr/>
        </p:nvSpPr>
        <p:spPr>
          <a:xfrm>
            <a:off x="367536" y="2829485"/>
            <a:ext cx="17353035" cy="1498730"/>
          </a:xfrm>
          <a:prstGeom prst="rect">
            <a:avLst/>
          </a:prstGeom>
        </p:spPr>
        <p:txBody>
          <a:bodyPr lIns="0" tIns="0" rIns="0" bIns="0" rtlCol="0" anchor="t">
            <a:spAutoFit/>
          </a:bodyPr>
          <a:lstStyle/>
          <a:p>
            <a:pPr algn="l">
              <a:lnSpc>
                <a:spcPts val="3600"/>
              </a:lnSpc>
            </a:pPr>
            <a:r>
              <a:rPr lang="en-US" sz="3000">
                <a:solidFill>
                  <a:srgbClr val="564B51"/>
                </a:solidFill>
                <a:latin typeface="Arial"/>
              </a:rPr>
              <a:t>The national curriculum sets out the programmes of study and attainment targets for all subjects at all 4 key stages. </a:t>
            </a:r>
          </a:p>
          <a:p>
            <a:pPr algn="l">
              <a:lnSpc>
                <a:spcPts val="3600"/>
              </a:lnSpc>
            </a:pPr>
            <a:endParaRPr lang="en-US" sz="3000">
              <a:solidFill>
                <a:srgbClr val="564B51"/>
              </a:solidFill>
              <a:latin typeface="Arial"/>
            </a:endParaRPr>
          </a:p>
        </p:txBody>
      </p:sp>
      <p:sp>
        <p:nvSpPr>
          <p:cNvPr id="7" name="TextBox 7"/>
          <p:cNvSpPr txBox="1"/>
          <p:nvPr/>
        </p:nvSpPr>
        <p:spPr>
          <a:xfrm>
            <a:off x="367536" y="4136988"/>
            <a:ext cx="10149756" cy="417851"/>
          </a:xfrm>
          <a:prstGeom prst="rect">
            <a:avLst/>
          </a:prstGeom>
        </p:spPr>
        <p:txBody>
          <a:bodyPr lIns="0" tIns="0" rIns="0" bIns="0" rtlCol="0" anchor="t">
            <a:spAutoFit/>
          </a:bodyPr>
          <a:lstStyle/>
          <a:p>
            <a:pPr algn="l">
              <a:lnSpc>
                <a:spcPts val="2520"/>
              </a:lnSpc>
            </a:pPr>
            <a:r>
              <a:rPr lang="en-US" sz="2100">
                <a:solidFill>
                  <a:srgbClr val="000000"/>
                </a:solidFill>
                <a:latin typeface="Arial"/>
              </a:rPr>
              <a:t>For more information: </a:t>
            </a:r>
            <a:r>
              <a:rPr lang="en-US" sz="2100" u="sng">
                <a:solidFill>
                  <a:srgbClr val="EC606C"/>
                </a:solidFill>
                <a:latin typeface="Arial"/>
                <a:hlinkClick r:id="rId2" tooltip="https://www.gov.uk/government/collections/national-curriculum"/>
              </a:rPr>
              <a:t>https://www.gov.uk/government/collections/national-curriculum</a:t>
            </a:r>
            <a:r>
              <a:rPr lang="en-US" sz="2100">
                <a:solidFill>
                  <a:srgbClr val="000000"/>
                </a:solidFill>
                <a:latin typeface="Arial"/>
              </a:rPr>
              <a:t> </a:t>
            </a:r>
          </a:p>
        </p:txBody>
      </p:sp>
      <p:sp>
        <p:nvSpPr>
          <p:cNvPr id="8" name="TextBox 8"/>
          <p:cNvSpPr txBox="1"/>
          <p:nvPr/>
        </p:nvSpPr>
        <p:spPr>
          <a:xfrm>
            <a:off x="367536" y="342781"/>
            <a:ext cx="14752109" cy="795248"/>
          </a:xfrm>
          <a:prstGeom prst="rect">
            <a:avLst/>
          </a:prstGeom>
        </p:spPr>
        <p:txBody>
          <a:bodyPr lIns="0" tIns="0" rIns="0" bIns="0" rtlCol="0" anchor="t">
            <a:spAutoFit/>
          </a:bodyPr>
          <a:lstStyle/>
          <a:p>
            <a:pPr algn="l">
              <a:lnSpc>
                <a:spcPts val="5759"/>
              </a:lnSpc>
            </a:pPr>
            <a:r>
              <a:rPr lang="en-US" sz="4800">
                <a:solidFill>
                  <a:srgbClr val="737BA7"/>
                </a:solidFill>
                <a:latin typeface="Garamond Bold"/>
              </a:rPr>
              <a:t>Enable excellence</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47521" y="1333500"/>
            <a:ext cx="17517909" cy="3392335"/>
            <a:chOff x="0" y="0"/>
            <a:chExt cx="23357212" cy="4523114"/>
          </a:xfrm>
        </p:grpSpPr>
        <p:sp>
          <p:nvSpPr>
            <p:cNvPr id="3" name="Freeform 3"/>
            <p:cNvSpPr/>
            <p:nvPr/>
          </p:nvSpPr>
          <p:spPr>
            <a:xfrm>
              <a:off x="38100" y="38100"/>
              <a:ext cx="23280877" cy="4446905"/>
            </a:xfrm>
            <a:custGeom>
              <a:avLst/>
              <a:gdLst/>
              <a:ahLst/>
              <a:cxnLst/>
              <a:rect l="l" t="t" r="r" b="b"/>
              <a:pathLst>
                <a:path w="23280877" h="4446905">
                  <a:moveTo>
                    <a:pt x="0" y="350393"/>
                  </a:moveTo>
                  <a:cubicBezTo>
                    <a:pt x="0" y="156845"/>
                    <a:pt x="159004" y="0"/>
                    <a:pt x="355219" y="0"/>
                  </a:cubicBezTo>
                  <a:lnTo>
                    <a:pt x="22925658" y="0"/>
                  </a:lnTo>
                  <a:cubicBezTo>
                    <a:pt x="23121874" y="0"/>
                    <a:pt x="23280877" y="156845"/>
                    <a:pt x="23280877" y="350393"/>
                  </a:cubicBezTo>
                  <a:lnTo>
                    <a:pt x="23280877" y="4096512"/>
                  </a:lnTo>
                  <a:cubicBezTo>
                    <a:pt x="23280877" y="4290060"/>
                    <a:pt x="23121874" y="4446905"/>
                    <a:pt x="22925658" y="4446905"/>
                  </a:cubicBezTo>
                  <a:lnTo>
                    <a:pt x="355219" y="4446905"/>
                  </a:lnTo>
                  <a:cubicBezTo>
                    <a:pt x="159004" y="4446905"/>
                    <a:pt x="0" y="4290060"/>
                    <a:pt x="0" y="4096512"/>
                  </a:cubicBezTo>
                  <a:close/>
                </a:path>
              </a:pathLst>
            </a:custGeom>
            <a:solidFill>
              <a:srgbClr val="737BA7"/>
            </a:solidFill>
          </p:spPr>
        </p:sp>
        <p:sp>
          <p:nvSpPr>
            <p:cNvPr id="4" name="Freeform 4"/>
            <p:cNvSpPr/>
            <p:nvPr/>
          </p:nvSpPr>
          <p:spPr>
            <a:xfrm>
              <a:off x="0" y="0"/>
              <a:ext cx="23357077" cy="4523105"/>
            </a:xfrm>
            <a:custGeom>
              <a:avLst/>
              <a:gdLst/>
              <a:ahLst/>
              <a:cxnLst/>
              <a:rect l="l" t="t" r="r" b="b"/>
              <a:pathLst>
                <a:path w="23357077" h="4523105">
                  <a:moveTo>
                    <a:pt x="0" y="388493"/>
                  </a:moveTo>
                  <a:cubicBezTo>
                    <a:pt x="0" y="173482"/>
                    <a:pt x="176657" y="0"/>
                    <a:pt x="393319" y="0"/>
                  </a:cubicBezTo>
                  <a:lnTo>
                    <a:pt x="22963758" y="0"/>
                  </a:lnTo>
                  <a:lnTo>
                    <a:pt x="22963758" y="38100"/>
                  </a:lnTo>
                  <a:lnTo>
                    <a:pt x="22963758" y="0"/>
                  </a:lnTo>
                  <a:cubicBezTo>
                    <a:pt x="23180548" y="0"/>
                    <a:pt x="23357077" y="173482"/>
                    <a:pt x="23357077" y="388493"/>
                  </a:cubicBezTo>
                  <a:lnTo>
                    <a:pt x="23318977" y="388493"/>
                  </a:lnTo>
                  <a:lnTo>
                    <a:pt x="23357077" y="388493"/>
                  </a:lnTo>
                  <a:lnTo>
                    <a:pt x="23357077" y="4134612"/>
                  </a:lnTo>
                  <a:lnTo>
                    <a:pt x="23318977" y="4134612"/>
                  </a:lnTo>
                  <a:lnTo>
                    <a:pt x="23357077" y="4134612"/>
                  </a:lnTo>
                  <a:cubicBezTo>
                    <a:pt x="23357077" y="4349623"/>
                    <a:pt x="23180421" y="4523105"/>
                    <a:pt x="22963758" y="4523105"/>
                  </a:cubicBezTo>
                  <a:lnTo>
                    <a:pt x="22963758" y="4485005"/>
                  </a:lnTo>
                  <a:lnTo>
                    <a:pt x="22963758" y="4523105"/>
                  </a:lnTo>
                  <a:lnTo>
                    <a:pt x="393319" y="4523105"/>
                  </a:lnTo>
                  <a:lnTo>
                    <a:pt x="393319" y="4485005"/>
                  </a:lnTo>
                  <a:lnTo>
                    <a:pt x="393319" y="4523105"/>
                  </a:lnTo>
                  <a:cubicBezTo>
                    <a:pt x="176657" y="4523105"/>
                    <a:pt x="0" y="4349623"/>
                    <a:pt x="0" y="4134612"/>
                  </a:cubicBezTo>
                  <a:lnTo>
                    <a:pt x="0" y="388493"/>
                  </a:lnTo>
                  <a:lnTo>
                    <a:pt x="38100" y="388493"/>
                  </a:lnTo>
                  <a:lnTo>
                    <a:pt x="0" y="388493"/>
                  </a:lnTo>
                  <a:moveTo>
                    <a:pt x="76200" y="388493"/>
                  </a:moveTo>
                  <a:lnTo>
                    <a:pt x="76200" y="4134612"/>
                  </a:lnTo>
                  <a:lnTo>
                    <a:pt x="38100" y="4134612"/>
                  </a:lnTo>
                  <a:lnTo>
                    <a:pt x="76200" y="4134612"/>
                  </a:lnTo>
                  <a:cubicBezTo>
                    <a:pt x="76200" y="4306570"/>
                    <a:pt x="217678" y="4446905"/>
                    <a:pt x="393319" y="4446905"/>
                  </a:cubicBezTo>
                  <a:lnTo>
                    <a:pt x="22963758" y="4446905"/>
                  </a:lnTo>
                  <a:cubicBezTo>
                    <a:pt x="23139400" y="4446905"/>
                    <a:pt x="23280877" y="4306570"/>
                    <a:pt x="23280877" y="4134612"/>
                  </a:cubicBezTo>
                  <a:lnTo>
                    <a:pt x="23280877" y="388493"/>
                  </a:lnTo>
                  <a:cubicBezTo>
                    <a:pt x="23280877" y="216535"/>
                    <a:pt x="23139400" y="76200"/>
                    <a:pt x="22963758" y="76200"/>
                  </a:cubicBezTo>
                  <a:lnTo>
                    <a:pt x="393319" y="76200"/>
                  </a:lnTo>
                  <a:lnTo>
                    <a:pt x="393319" y="38100"/>
                  </a:lnTo>
                  <a:lnTo>
                    <a:pt x="393319" y="76200"/>
                  </a:lnTo>
                  <a:cubicBezTo>
                    <a:pt x="217678" y="76200"/>
                    <a:pt x="76200" y="216535"/>
                    <a:pt x="76200" y="388493"/>
                  </a:cubicBezTo>
                  <a:close/>
                </a:path>
              </a:pathLst>
            </a:custGeom>
            <a:solidFill>
              <a:srgbClr val="FFFFFF"/>
            </a:solidFill>
          </p:spPr>
        </p:sp>
        <p:sp>
          <p:nvSpPr>
            <p:cNvPr id="5" name="TextBox 5"/>
            <p:cNvSpPr txBox="1"/>
            <p:nvPr/>
          </p:nvSpPr>
          <p:spPr>
            <a:xfrm>
              <a:off x="0" y="-19050"/>
              <a:ext cx="23357212" cy="4542164"/>
            </a:xfrm>
            <a:prstGeom prst="rect">
              <a:avLst/>
            </a:prstGeom>
          </p:spPr>
          <p:txBody>
            <a:bodyPr lIns="50800" tIns="50800" rIns="50800" bIns="50800" rtlCol="0" anchor="ctr"/>
            <a:lstStyle/>
            <a:p>
              <a:pPr marL="542925" lvl="1" indent="-271462" algn="l">
                <a:lnSpc>
                  <a:spcPts val="3600"/>
                </a:lnSpc>
                <a:buFont typeface="Arial"/>
                <a:buChar char="•"/>
              </a:pPr>
              <a:r>
                <a:rPr lang="en-US" sz="3000">
                  <a:solidFill>
                    <a:srgbClr val="FFFFFF"/>
                  </a:solidFill>
                  <a:latin typeface="Garamond Bold"/>
                </a:rPr>
                <a:t>All our pupils, including pupils with SEND, are entitled to a broad and balanced curriculum throughout all key stages. The curriculum will not be unnecessarily narrowed for these pupils.</a:t>
              </a:r>
            </a:p>
            <a:p>
              <a:pPr marL="542925" lvl="1" indent="-271462" algn="l">
                <a:lnSpc>
                  <a:spcPts val="3600"/>
                </a:lnSpc>
                <a:buFont typeface="Arial"/>
                <a:buChar char="•"/>
              </a:pPr>
              <a:r>
                <a:rPr lang="en-US" sz="3000">
                  <a:solidFill>
                    <a:srgbClr val="FFFFFF"/>
                  </a:solidFill>
                  <a:latin typeface="Garamond Bold"/>
                </a:rPr>
                <a:t>Schools will create inclusive, flexible and modified curricula to meets both the needs and aspirations of pupils</a:t>
              </a:r>
            </a:p>
            <a:p>
              <a:pPr marL="542925" lvl="1" indent="-271462" algn="l">
                <a:lnSpc>
                  <a:spcPts val="3600"/>
                </a:lnSpc>
                <a:buFont typeface="Arial"/>
                <a:buChar char="•"/>
              </a:pPr>
              <a:r>
                <a:rPr lang="en-US" sz="3000">
                  <a:solidFill>
                    <a:srgbClr val="FFFFFF"/>
                  </a:solidFill>
                  <a:latin typeface="Garamond Bold"/>
                </a:rPr>
                <a:t>Schools will ensure that no group of pupils is further disadvantaged by curriculum design, implementation and practice.</a:t>
              </a:r>
            </a:p>
          </p:txBody>
        </p:sp>
      </p:grpSp>
      <p:sp>
        <p:nvSpPr>
          <p:cNvPr id="6" name="TextBox 6"/>
          <p:cNvSpPr txBox="1"/>
          <p:nvPr/>
        </p:nvSpPr>
        <p:spPr>
          <a:xfrm>
            <a:off x="405114" y="5122545"/>
            <a:ext cx="17089991" cy="3345389"/>
          </a:xfrm>
          <a:prstGeom prst="rect">
            <a:avLst/>
          </a:prstGeom>
        </p:spPr>
        <p:txBody>
          <a:bodyPr lIns="0" tIns="0" rIns="0" bIns="0" rtlCol="0" anchor="t">
            <a:spAutoFit/>
          </a:bodyPr>
          <a:lstStyle/>
          <a:p>
            <a:pPr algn="l">
              <a:lnSpc>
                <a:spcPts val="3600"/>
              </a:lnSpc>
            </a:pPr>
            <a:r>
              <a:rPr lang="en-US" sz="3000">
                <a:solidFill>
                  <a:srgbClr val="564B51"/>
                </a:solidFill>
                <a:latin typeface="Arial"/>
              </a:rPr>
              <a:t>All our pupils are entitled to at least a broad and balanced curriculum offering a solid foundation of knowledge and experience to deepen their understanding and support their personal growth.</a:t>
            </a:r>
          </a:p>
          <a:p>
            <a:pPr algn="l">
              <a:lnSpc>
                <a:spcPts val="3600"/>
              </a:lnSpc>
            </a:pPr>
            <a:r>
              <a:rPr lang="en-US" sz="3000">
                <a:solidFill>
                  <a:srgbClr val="564B51"/>
                </a:solidFill>
                <a:latin typeface="Arial"/>
              </a:rPr>
              <a:t>In key stage 1 our curriculum enables pupils to read, write and use mathematical knowledge, ideas and operations so they are able to access a broad and balanced curriculum at key stage 2. This approach continues into KS3 and beyond, where effective catch-up programmes are used to ensure all students can access this broad curriculum. </a:t>
            </a:r>
          </a:p>
          <a:p>
            <a:pPr algn="l">
              <a:lnSpc>
                <a:spcPts val="3600"/>
              </a:lnSpc>
            </a:pPr>
            <a:endParaRPr lang="en-US" sz="3000">
              <a:solidFill>
                <a:srgbClr val="564B51"/>
              </a:solidFill>
              <a:latin typeface="Arial"/>
            </a:endParaRPr>
          </a:p>
        </p:txBody>
      </p:sp>
      <p:sp>
        <p:nvSpPr>
          <p:cNvPr id="7" name="TextBox 7"/>
          <p:cNvSpPr txBox="1"/>
          <p:nvPr/>
        </p:nvSpPr>
        <p:spPr>
          <a:xfrm>
            <a:off x="367536" y="342781"/>
            <a:ext cx="14752109" cy="795248"/>
          </a:xfrm>
          <a:prstGeom prst="rect">
            <a:avLst/>
          </a:prstGeom>
        </p:spPr>
        <p:txBody>
          <a:bodyPr lIns="0" tIns="0" rIns="0" bIns="0" rtlCol="0" anchor="t">
            <a:spAutoFit/>
          </a:bodyPr>
          <a:lstStyle/>
          <a:p>
            <a:pPr algn="l">
              <a:lnSpc>
                <a:spcPts val="5759"/>
              </a:lnSpc>
            </a:pPr>
            <a:r>
              <a:rPr lang="en-US" sz="4800">
                <a:solidFill>
                  <a:srgbClr val="737BA7"/>
                </a:solidFill>
                <a:latin typeface="Garamond Bold"/>
              </a:rPr>
              <a:t>Enable excellence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11944" y="1274778"/>
            <a:ext cx="17514849" cy="1407150"/>
            <a:chOff x="0" y="0"/>
            <a:chExt cx="23353132" cy="1876200"/>
          </a:xfrm>
        </p:grpSpPr>
        <p:sp>
          <p:nvSpPr>
            <p:cNvPr id="3" name="Freeform 3"/>
            <p:cNvSpPr/>
            <p:nvPr/>
          </p:nvSpPr>
          <p:spPr>
            <a:xfrm>
              <a:off x="38100" y="38100"/>
              <a:ext cx="23276942" cy="1799971"/>
            </a:xfrm>
            <a:custGeom>
              <a:avLst/>
              <a:gdLst/>
              <a:ahLst/>
              <a:cxnLst/>
              <a:rect l="l" t="t" r="r" b="b"/>
              <a:pathLst>
                <a:path w="23276942" h="1799971">
                  <a:moveTo>
                    <a:pt x="0" y="299974"/>
                  </a:moveTo>
                  <a:cubicBezTo>
                    <a:pt x="0" y="134366"/>
                    <a:pt x="139573" y="0"/>
                    <a:pt x="311658" y="0"/>
                  </a:cubicBezTo>
                  <a:lnTo>
                    <a:pt x="22965283" y="0"/>
                  </a:lnTo>
                  <a:cubicBezTo>
                    <a:pt x="23137369" y="0"/>
                    <a:pt x="23276942" y="134366"/>
                    <a:pt x="23276942" y="299974"/>
                  </a:cubicBezTo>
                  <a:lnTo>
                    <a:pt x="23276942" y="1499997"/>
                  </a:lnTo>
                  <a:cubicBezTo>
                    <a:pt x="23276942" y="1665732"/>
                    <a:pt x="23137369" y="1799971"/>
                    <a:pt x="22965283" y="1799971"/>
                  </a:cubicBezTo>
                  <a:lnTo>
                    <a:pt x="311658" y="1799971"/>
                  </a:lnTo>
                  <a:cubicBezTo>
                    <a:pt x="139573" y="1799971"/>
                    <a:pt x="0" y="1665732"/>
                    <a:pt x="0" y="1499997"/>
                  </a:cubicBezTo>
                  <a:close/>
                </a:path>
              </a:pathLst>
            </a:custGeom>
            <a:solidFill>
              <a:srgbClr val="737BA7"/>
            </a:solidFill>
          </p:spPr>
        </p:sp>
        <p:sp>
          <p:nvSpPr>
            <p:cNvPr id="4" name="Freeform 4"/>
            <p:cNvSpPr/>
            <p:nvPr/>
          </p:nvSpPr>
          <p:spPr>
            <a:xfrm>
              <a:off x="0" y="0"/>
              <a:ext cx="23353142" cy="1876171"/>
            </a:xfrm>
            <a:custGeom>
              <a:avLst/>
              <a:gdLst/>
              <a:ahLst/>
              <a:cxnLst/>
              <a:rect l="l" t="t" r="r" b="b"/>
              <a:pathLst>
                <a:path w="23353142" h="1876171">
                  <a:moveTo>
                    <a:pt x="0" y="338074"/>
                  </a:moveTo>
                  <a:cubicBezTo>
                    <a:pt x="0" y="149987"/>
                    <a:pt x="157988" y="0"/>
                    <a:pt x="349758" y="0"/>
                  </a:cubicBezTo>
                  <a:lnTo>
                    <a:pt x="23003383" y="0"/>
                  </a:lnTo>
                  <a:lnTo>
                    <a:pt x="23003383" y="38100"/>
                  </a:lnTo>
                  <a:lnTo>
                    <a:pt x="23003383" y="0"/>
                  </a:lnTo>
                  <a:cubicBezTo>
                    <a:pt x="23195153" y="0"/>
                    <a:pt x="23353142" y="149987"/>
                    <a:pt x="23353142" y="338074"/>
                  </a:cubicBezTo>
                  <a:lnTo>
                    <a:pt x="23315042" y="338074"/>
                  </a:lnTo>
                  <a:lnTo>
                    <a:pt x="23353142" y="338074"/>
                  </a:lnTo>
                  <a:lnTo>
                    <a:pt x="23353142" y="1538097"/>
                  </a:lnTo>
                  <a:lnTo>
                    <a:pt x="23315042" y="1538097"/>
                  </a:lnTo>
                  <a:lnTo>
                    <a:pt x="23353142" y="1538097"/>
                  </a:lnTo>
                  <a:cubicBezTo>
                    <a:pt x="23353142" y="1726184"/>
                    <a:pt x="23195153" y="1876171"/>
                    <a:pt x="23003383" y="1876171"/>
                  </a:cubicBezTo>
                  <a:lnTo>
                    <a:pt x="23003383" y="1838071"/>
                  </a:lnTo>
                  <a:lnTo>
                    <a:pt x="23003383" y="1876171"/>
                  </a:lnTo>
                  <a:lnTo>
                    <a:pt x="349758" y="1876171"/>
                  </a:lnTo>
                  <a:lnTo>
                    <a:pt x="349758" y="1838071"/>
                  </a:lnTo>
                  <a:lnTo>
                    <a:pt x="349758" y="1876171"/>
                  </a:lnTo>
                  <a:cubicBezTo>
                    <a:pt x="157988" y="1876171"/>
                    <a:pt x="0" y="1726184"/>
                    <a:pt x="0" y="1538097"/>
                  </a:cubicBezTo>
                  <a:lnTo>
                    <a:pt x="0" y="338074"/>
                  </a:lnTo>
                  <a:lnTo>
                    <a:pt x="38100" y="338074"/>
                  </a:lnTo>
                  <a:lnTo>
                    <a:pt x="0" y="338074"/>
                  </a:lnTo>
                  <a:moveTo>
                    <a:pt x="76200" y="338074"/>
                  </a:moveTo>
                  <a:lnTo>
                    <a:pt x="76200" y="1538097"/>
                  </a:lnTo>
                  <a:lnTo>
                    <a:pt x="38100" y="1538097"/>
                  </a:lnTo>
                  <a:lnTo>
                    <a:pt x="76200" y="1538097"/>
                  </a:lnTo>
                  <a:cubicBezTo>
                    <a:pt x="76200" y="1681353"/>
                    <a:pt x="197358" y="1799971"/>
                    <a:pt x="349758" y="1799971"/>
                  </a:cubicBezTo>
                  <a:lnTo>
                    <a:pt x="23003383" y="1799971"/>
                  </a:lnTo>
                  <a:cubicBezTo>
                    <a:pt x="23155911" y="1799971"/>
                    <a:pt x="23276942" y="1681353"/>
                    <a:pt x="23276942" y="1538097"/>
                  </a:cubicBezTo>
                  <a:lnTo>
                    <a:pt x="23276942" y="338074"/>
                  </a:lnTo>
                  <a:cubicBezTo>
                    <a:pt x="23276942" y="194818"/>
                    <a:pt x="23155783" y="76200"/>
                    <a:pt x="23003383" y="76200"/>
                  </a:cubicBezTo>
                  <a:lnTo>
                    <a:pt x="349758" y="76200"/>
                  </a:lnTo>
                  <a:lnTo>
                    <a:pt x="349758" y="38100"/>
                  </a:lnTo>
                  <a:lnTo>
                    <a:pt x="349758" y="76200"/>
                  </a:lnTo>
                  <a:cubicBezTo>
                    <a:pt x="197358" y="76200"/>
                    <a:pt x="76200" y="194818"/>
                    <a:pt x="76200" y="338074"/>
                  </a:cubicBezTo>
                  <a:close/>
                </a:path>
              </a:pathLst>
            </a:custGeom>
            <a:solidFill>
              <a:srgbClr val="FFFFFF"/>
            </a:solidFill>
          </p:spPr>
        </p:sp>
        <p:sp>
          <p:nvSpPr>
            <p:cNvPr id="5" name="TextBox 5"/>
            <p:cNvSpPr txBox="1"/>
            <p:nvPr/>
          </p:nvSpPr>
          <p:spPr>
            <a:xfrm>
              <a:off x="0" y="0"/>
              <a:ext cx="23353132" cy="1876200"/>
            </a:xfrm>
            <a:prstGeom prst="rect">
              <a:avLst/>
            </a:prstGeom>
          </p:spPr>
          <p:txBody>
            <a:bodyPr lIns="50800" tIns="50800" rIns="50800" bIns="50800" rtlCol="0" anchor="ctr"/>
            <a:lstStyle/>
            <a:p>
              <a:pPr algn="l">
                <a:lnSpc>
                  <a:spcPts val="3240"/>
                </a:lnSpc>
              </a:pPr>
              <a:r>
                <a:rPr lang="en-US" sz="2700">
                  <a:solidFill>
                    <a:srgbClr val="FFFFFF"/>
                  </a:solidFill>
                  <a:latin typeface="Garamond Bold"/>
                </a:rPr>
                <a:t>Our curriculum includes an explicit focus on rich language development, vocabulary and communication, linked to age appropriate and aspirational reading, and exposure to rich learning experiences.  </a:t>
              </a:r>
            </a:p>
          </p:txBody>
        </p:sp>
      </p:grpSp>
      <p:sp>
        <p:nvSpPr>
          <p:cNvPr id="6" name="TextBox 6"/>
          <p:cNvSpPr txBox="1"/>
          <p:nvPr/>
        </p:nvSpPr>
        <p:spPr>
          <a:xfrm>
            <a:off x="431960" y="2964529"/>
            <a:ext cx="17274819" cy="6577043"/>
          </a:xfrm>
          <a:prstGeom prst="rect">
            <a:avLst/>
          </a:prstGeom>
        </p:spPr>
        <p:txBody>
          <a:bodyPr lIns="0" tIns="0" rIns="0" bIns="0" rtlCol="0" anchor="t">
            <a:spAutoFit/>
          </a:bodyPr>
          <a:lstStyle/>
          <a:p>
            <a:pPr algn="l">
              <a:lnSpc>
                <a:spcPts val="3600"/>
              </a:lnSpc>
            </a:pPr>
            <a:r>
              <a:rPr lang="en-US" sz="3000">
                <a:solidFill>
                  <a:srgbClr val="564B51"/>
                </a:solidFill>
                <a:latin typeface="Arial"/>
              </a:rPr>
              <a:t>If pupils cannot read, they will not be able to access the curriculum, and will be disadvantaged for life. Early deficits in reading and vocabulary development typically continue to impact on children throughout their education. That is why our Trust Quality Standard emphasises this so strongly.</a:t>
            </a:r>
          </a:p>
          <a:p>
            <a:pPr algn="l">
              <a:lnSpc>
                <a:spcPts val="3600"/>
              </a:lnSpc>
            </a:pPr>
            <a:endParaRPr lang="en-US" sz="3000">
              <a:solidFill>
                <a:srgbClr val="564B51"/>
              </a:solidFill>
              <a:latin typeface="Arial"/>
            </a:endParaRPr>
          </a:p>
          <a:p>
            <a:pPr algn="l">
              <a:lnSpc>
                <a:spcPts val="3600"/>
              </a:lnSpc>
            </a:pPr>
            <a:r>
              <a:rPr lang="en-US" sz="3000">
                <a:solidFill>
                  <a:srgbClr val="564B51"/>
                </a:solidFill>
                <a:latin typeface="Arial"/>
              </a:rPr>
              <a:t>Reading in Scholars schools is prioritised to enable pupils to access the full curriculum offer. Our rigorous and sequential approach to the reading curriculum develops pupils’ fluency, confidence and enjoyment in reading. There is a sharp focus on ensuring that younger children gain phonics knowledge and language comprehension necessary to read, and the skills to communicate, gives them the foundations for future learning. Our teachers read to children in a way that excites and engages them, introducing new ideas, concepts and vocabulary. All our teachers support students to read independently; we develop children’s love of reading and encourage pupils to use subject-specific, professional and technical vocabulary well in their speaking and written work. </a:t>
            </a:r>
          </a:p>
          <a:p>
            <a:pPr algn="l">
              <a:lnSpc>
                <a:spcPts val="3600"/>
              </a:lnSpc>
            </a:pPr>
            <a:endParaRPr lang="en-US" sz="3000">
              <a:solidFill>
                <a:srgbClr val="564B51"/>
              </a:solidFill>
              <a:latin typeface="Arial"/>
            </a:endParaRPr>
          </a:p>
          <a:p>
            <a:pPr algn="l">
              <a:lnSpc>
                <a:spcPts val="3600"/>
              </a:lnSpc>
            </a:pPr>
            <a:endParaRPr lang="en-US" sz="3000">
              <a:solidFill>
                <a:srgbClr val="564B51"/>
              </a:solidFill>
              <a:latin typeface="Arial"/>
            </a:endParaRPr>
          </a:p>
        </p:txBody>
      </p:sp>
      <p:sp>
        <p:nvSpPr>
          <p:cNvPr id="7" name="TextBox 7"/>
          <p:cNvSpPr txBox="1"/>
          <p:nvPr/>
        </p:nvSpPr>
        <p:spPr>
          <a:xfrm>
            <a:off x="469538" y="9000531"/>
            <a:ext cx="16950408" cy="1064181"/>
          </a:xfrm>
          <a:prstGeom prst="rect">
            <a:avLst/>
          </a:prstGeom>
        </p:spPr>
        <p:txBody>
          <a:bodyPr lIns="0" tIns="0" rIns="0" bIns="0" rtlCol="0" anchor="t">
            <a:spAutoFit/>
          </a:bodyPr>
          <a:lstStyle/>
          <a:p>
            <a:pPr algn="l">
              <a:lnSpc>
                <a:spcPts val="2520"/>
              </a:lnSpc>
            </a:pPr>
            <a:r>
              <a:rPr lang="en-US" sz="2100">
                <a:solidFill>
                  <a:srgbClr val="000000"/>
                </a:solidFill>
                <a:latin typeface="Arial"/>
              </a:rPr>
              <a:t>More information can be found here, on p19-22: </a:t>
            </a:r>
            <a:r>
              <a:rPr lang="en-US" sz="2100" u="sng">
                <a:solidFill>
                  <a:srgbClr val="EC606C"/>
                </a:solidFill>
                <a:latin typeface="Arial"/>
                <a:hlinkClick r:id="rId2" tooltip="https://assets.publishing.service.gov.uk/government/uploads/system/uploads/attachment_data/file/813228/Research_for_EIF_framework_100619__16_.pdf"/>
              </a:rPr>
              <a:t>https://assets.publishing.service.gov.uk/government/uploads/system/uploads/attachment_data/file/813228/Research_for_EIF_framework_100619__16_.pdf</a:t>
            </a:r>
            <a:r>
              <a:rPr lang="en-US" sz="2100">
                <a:solidFill>
                  <a:srgbClr val="000000"/>
                </a:solidFill>
                <a:latin typeface="Arial"/>
              </a:rPr>
              <a:t> </a:t>
            </a:r>
          </a:p>
        </p:txBody>
      </p:sp>
      <p:sp>
        <p:nvSpPr>
          <p:cNvPr id="8" name="TextBox 8"/>
          <p:cNvSpPr txBox="1"/>
          <p:nvPr/>
        </p:nvSpPr>
        <p:spPr>
          <a:xfrm>
            <a:off x="367536" y="342781"/>
            <a:ext cx="14752109" cy="795248"/>
          </a:xfrm>
          <a:prstGeom prst="rect">
            <a:avLst/>
          </a:prstGeom>
        </p:spPr>
        <p:txBody>
          <a:bodyPr lIns="0" tIns="0" rIns="0" bIns="0" rtlCol="0" anchor="t">
            <a:spAutoFit/>
          </a:bodyPr>
          <a:lstStyle/>
          <a:p>
            <a:pPr algn="l">
              <a:lnSpc>
                <a:spcPts val="5759"/>
              </a:lnSpc>
            </a:pPr>
            <a:r>
              <a:rPr lang="en-US" sz="4800">
                <a:solidFill>
                  <a:srgbClr val="737BA7"/>
                </a:solidFill>
                <a:latin typeface="Garamond Bold"/>
              </a:rPr>
              <a:t>Enable excellence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11945" y="1333500"/>
            <a:ext cx="16777080" cy="1407150"/>
            <a:chOff x="0" y="0"/>
            <a:chExt cx="22369440" cy="1876200"/>
          </a:xfrm>
        </p:grpSpPr>
        <p:sp>
          <p:nvSpPr>
            <p:cNvPr id="3" name="Freeform 3"/>
            <p:cNvSpPr/>
            <p:nvPr/>
          </p:nvSpPr>
          <p:spPr>
            <a:xfrm>
              <a:off x="38100" y="38100"/>
              <a:ext cx="22293326" cy="1799971"/>
            </a:xfrm>
            <a:custGeom>
              <a:avLst/>
              <a:gdLst/>
              <a:ahLst/>
              <a:cxnLst/>
              <a:rect l="l" t="t" r="r" b="b"/>
              <a:pathLst>
                <a:path w="22293326" h="1799971">
                  <a:moveTo>
                    <a:pt x="0" y="299974"/>
                  </a:moveTo>
                  <a:cubicBezTo>
                    <a:pt x="0" y="134366"/>
                    <a:pt x="139573" y="0"/>
                    <a:pt x="311658" y="0"/>
                  </a:cubicBezTo>
                  <a:lnTo>
                    <a:pt x="21981669" y="0"/>
                  </a:lnTo>
                  <a:cubicBezTo>
                    <a:pt x="22153753" y="0"/>
                    <a:pt x="22293326" y="134366"/>
                    <a:pt x="22293326" y="299974"/>
                  </a:cubicBezTo>
                  <a:lnTo>
                    <a:pt x="22293326" y="1499997"/>
                  </a:lnTo>
                  <a:cubicBezTo>
                    <a:pt x="22293326" y="1665732"/>
                    <a:pt x="22153753" y="1799971"/>
                    <a:pt x="21981669" y="1799971"/>
                  </a:cubicBezTo>
                  <a:lnTo>
                    <a:pt x="311658" y="1799971"/>
                  </a:lnTo>
                  <a:cubicBezTo>
                    <a:pt x="139573" y="1799971"/>
                    <a:pt x="0" y="1665732"/>
                    <a:pt x="0" y="1499997"/>
                  </a:cubicBezTo>
                  <a:close/>
                </a:path>
              </a:pathLst>
            </a:custGeom>
            <a:solidFill>
              <a:srgbClr val="737BA7"/>
            </a:solidFill>
          </p:spPr>
        </p:sp>
        <p:sp>
          <p:nvSpPr>
            <p:cNvPr id="4" name="Freeform 4"/>
            <p:cNvSpPr/>
            <p:nvPr/>
          </p:nvSpPr>
          <p:spPr>
            <a:xfrm>
              <a:off x="0" y="0"/>
              <a:ext cx="22369526" cy="1876171"/>
            </a:xfrm>
            <a:custGeom>
              <a:avLst/>
              <a:gdLst/>
              <a:ahLst/>
              <a:cxnLst/>
              <a:rect l="l" t="t" r="r" b="b"/>
              <a:pathLst>
                <a:path w="22369526" h="1876171">
                  <a:moveTo>
                    <a:pt x="0" y="338074"/>
                  </a:moveTo>
                  <a:cubicBezTo>
                    <a:pt x="0" y="149987"/>
                    <a:pt x="157988" y="0"/>
                    <a:pt x="349758" y="0"/>
                  </a:cubicBezTo>
                  <a:lnTo>
                    <a:pt x="22019769" y="0"/>
                  </a:lnTo>
                  <a:lnTo>
                    <a:pt x="22019769" y="38100"/>
                  </a:lnTo>
                  <a:lnTo>
                    <a:pt x="22019769" y="0"/>
                  </a:lnTo>
                  <a:cubicBezTo>
                    <a:pt x="22211539" y="0"/>
                    <a:pt x="22369526" y="149987"/>
                    <a:pt x="22369526" y="338074"/>
                  </a:cubicBezTo>
                  <a:lnTo>
                    <a:pt x="22331426" y="338074"/>
                  </a:lnTo>
                  <a:lnTo>
                    <a:pt x="22369526" y="338074"/>
                  </a:lnTo>
                  <a:lnTo>
                    <a:pt x="22369526" y="1538097"/>
                  </a:lnTo>
                  <a:lnTo>
                    <a:pt x="22331426" y="1538097"/>
                  </a:lnTo>
                  <a:lnTo>
                    <a:pt x="22369526" y="1538097"/>
                  </a:lnTo>
                  <a:cubicBezTo>
                    <a:pt x="22369526" y="1726184"/>
                    <a:pt x="22211539" y="1876171"/>
                    <a:pt x="22019769" y="1876171"/>
                  </a:cubicBezTo>
                  <a:lnTo>
                    <a:pt x="22019769" y="1838071"/>
                  </a:lnTo>
                  <a:lnTo>
                    <a:pt x="22019769" y="1876171"/>
                  </a:lnTo>
                  <a:lnTo>
                    <a:pt x="349758" y="1876171"/>
                  </a:lnTo>
                  <a:lnTo>
                    <a:pt x="349758" y="1838071"/>
                  </a:lnTo>
                  <a:lnTo>
                    <a:pt x="349758" y="1876171"/>
                  </a:lnTo>
                  <a:cubicBezTo>
                    <a:pt x="157988" y="1876171"/>
                    <a:pt x="0" y="1726184"/>
                    <a:pt x="0" y="1538097"/>
                  </a:cubicBezTo>
                  <a:lnTo>
                    <a:pt x="0" y="338074"/>
                  </a:lnTo>
                  <a:lnTo>
                    <a:pt x="38100" y="338074"/>
                  </a:lnTo>
                  <a:lnTo>
                    <a:pt x="0" y="338074"/>
                  </a:lnTo>
                  <a:moveTo>
                    <a:pt x="76200" y="338074"/>
                  </a:moveTo>
                  <a:lnTo>
                    <a:pt x="76200" y="1538097"/>
                  </a:lnTo>
                  <a:lnTo>
                    <a:pt x="38100" y="1538097"/>
                  </a:lnTo>
                  <a:lnTo>
                    <a:pt x="76200" y="1538097"/>
                  </a:lnTo>
                  <a:cubicBezTo>
                    <a:pt x="76200" y="1681353"/>
                    <a:pt x="197231" y="1799971"/>
                    <a:pt x="349758" y="1799971"/>
                  </a:cubicBezTo>
                  <a:lnTo>
                    <a:pt x="22019769" y="1799971"/>
                  </a:lnTo>
                  <a:cubicBezTo>
                    <a:pt x="22172169" y="1799971"/>
                    <a:pt x="22293326" y="1681353"/>
                    <a:pt x="22293326" y="1538097"/>
                  </a:cubicBezTo>
                  <a:lnTo>
                    <a:pt x="22293326" y="338074"/>
                  </a:lnTo>
                  <a:cubicBezTo>
                    <a:pt x="22293326" y="194818"/>
                    <a:pt x="22172296" y="76200"/>
                    <a:pt x="22019769" y="76200"/>
                  </a:cubicBezTo>
                  <a:lnTo>
                    <a:pt x="349758" y="76200"/>
                  </a:lnTo>
                  <a:lnTo>
                    <a:pt x="349758" y="38100"/>
                  </a:lnTo>
                  <a:lnTo>
                    <a:pt x="349758" y="76200"/>
                  </a:lnTo>
                  <a:cubicBezTo>
                    <a:pt x="197231" y="76200"/>
                    <a:pt x="76200" y="194818"/>
                    <a:pt x="76200" y="338074"/>
                  </a:cubicBezTo>
                  <a:close/>
                </a:path>
              </a:pathLst>
            </a:custGeom>
            <a:solidFill>
              <a:srgbClr val="FFFFFF"/>
            </a:solidFill>
          </p:spPr>
        </p:sp>
        <p:sp>
          <p:nvSpPr>
            <p:cNvPr id="5" name="TextBox 5"/>
            <p:cNvSpPr txBox="1"/>
            <p:nvPr/>
          </p:nvSpPr>
          <p:spPr>
            <a:xfrm>
              <a:off x="0" y="0"/>
              <a:ext cx="22369440" cy="1876200"/>
            </a:xfrm>
            <a:prstGeom prst="rect">
              <a:avLst/>
            </a:prstGeom>
          </p:spPr>
          <p:txBody>
            <a:bodyPr lIns="50800" tIns="50800" rIns="50800" bIns="50800" rtlCol="0" anchor="ctr"/>
            <a:lstStyle/>
            <a:p>
              <a:pPr algn="ctr">
                <a:lnSpc>
                  <a:spcPts val="3240"/>
                </a:lnSpc>
              </a:pPr>
              <a:r>
                <a:rPr lang="en-US" sz="2700">
                  <a:solidFill>
                    <a:srgbClr val="FFFFFF"/>
                  </a:solidFill>
                  <a:latin typeface="Garamond Bold"/>
                </a:rPr>
                <a:t>Schools make their own decisions about which phonics programme or reading scheme they use (using the DfE recommended list).  However we reserve the right to intervene if results are poor.  </a:t>
              </a:r>
            </a:p>
          </p:txBody>
        </p:sp>
      </p:grpSp>
      <p:sp>
        <p:nvSpPr>
          <p:cNvPr id="6" name="TextBox 6"/>
          <p:cNvSpPr txBox="1"/>
          <p:nvPr/>
        </p:nvSpPr>
        <p:spPr>
          <a:xfrm>
            <a:off x="405114" y="3173425"/>
            <a:ext cx="16939124" cy="5192047"/>
          </a:xfrm>
          <a:prstGeom prst="rect">
            <a:avLst/>
          </a:prstGeom>
        </p:spPr>
        <p:txBody>
          <a:bodyPr lIns="0" tIns="0" rIns="0" bIns="0" rtlCol="0" anchor="t">
            <a:spAutoFit/>
          </a:bodyPr>
          <a:lstStyle/>
          <a:p>
            <a:pPr algn="l">
              <a:lnSpc>
                <a:spcPts val="3600"/>
              </a:lnSpc>
            </a:pPr>
            <a:r>
              <a:rPr lang="en-US" sz="3000">
                <a:solidFill>
                  <a:srgbClr val="564B51"/>
                </a:solidFill>
                <a:latin typeface="Arial"/>
              </a:rPr>
              <a:t>Information to help schools select an effective phonics programme and research on phonics strategies for teachers can be found here: </a:t>
            </a:r>
            <a:r>
              <a:rPr lang="en-US" sz="3000" u="sng">
                <a:solidFill>
                  <a:srgbClr val="EC606C"/>
                </a:solidFill>
                <a:latin typeface="Arial"/>
                <a:hlinkClick r:id="rId2" tooltip="https://www.gov.uk/government/collections/phonics"/>
              </a:rPr>
              <a:t>https://www.gov.uk/government/collections/phonics</a:t>
            </a:r>
            <a:r>
              <a:rPr lang="en-US" sz="3000">
                <a:solidFill>
                  <a:srgbClr val="564B51"/>
                </a:solidFill>
                <a:latin typeface="Arial"/>
              </a:rPr>
              <a:t> </a:t>
            </a:r>
          </a:p>
          <a:p>
            <a:pPr algn="l">
              <a:lnSpc>
                <a:spcPts val="3600"/>
              </a:lnSpc>
            </a:pPr>
            <a:endParaRPr lang="en-US" sz="3000">
              <a:solidFill>
                <a:srgbClr val="564B51"/>
              </a:solidFill>
              <a:latin typeface="Arial"/>
            </a:endParaRPr>
          </a:p>
          <a:p>
            <a:pPr algn="l">
              <a:lnSpc>
                <a:spcPts val="3600"/>
              </a:lnSpc>
            </a:pPr>
            <a:r>
              <a:rPr lang="en-US" sz="3000">
                <a:solidFill>
                  <a:srgbClr val="564B51"/>
                </a:solidFill>
                <a:latin typeface="Arial"/>
              </a:rPr>
              <a:t>The DfE provides schools and early years settings support in choosing effective systematic synthetic phonics teaching materials. They have published core criteria that define the key features of an effective systematic synthetic phonics teaching programme. This can be found here: </a:t>
            </a:r>
            <a:r>
              <a:rPr lang="en-US" sz="3000" u="sng">
                <a:solidFill>
                  <a:srgbClr val="EC606C"/>
                </a:solidFill>
                <a:latin typeface="Arial"/>
                <a:hlinkClick r:id="rId3" tooltip="https://assets.publishing.service.gov.uk/government/uploads/system/uploads/attachment_data/file/298420/phonics_core_criteria_and_the_self-assessment_process.pdf"/>
              </a:rPr>
              <a:t>https://assets.publishing.service.gov.uk/government/uploads/system/uploads/attachment_data/file/298420/phonics_core_criteria_and_the_self-assessment_process.pdf</a:t>
            </a:r>
            <a:r>
              <a:rPr lang="en-US" sz="3000">
                <a:solidFill>
                  <a:srgbClr val="564B51"/>
                </a:solidFill>
                <a:latin typeface="Arial"/>
              </a:rPr>
              <a:t> </a:t>
            </a:r>
          </a:p>
          <a:p>
            <a:pPr algn="l">
              <a:lnSpc>
                <a:spcPts val="3600"/>
              </a:lnSpc>
            </a:pPr>
            <a:endParaRPr lang="en-US" sz="3000">
              <a:solidFill>
                <a:srgbClr val="564B51"/>
              </a:solidFill>
              <a:latin typeface="Arial"/>
            </a:endParaRPr>
          </a:p>
          <a:p>
            <a:pPr algn="l">
              <a:lnSpc>
                <a:spcPts val="3600"/>
              </a:lnSpc>
            </a:pPr>
            <a:endParaRPr lang="en-US" sz="3000">
              <a:solidFill>
                <a:srgbClr val="564B51"/>
              </a:solidFill>
              <a:latin typeface="Arial"/>
            </a:endParaRPr>
          </a:p>
          <a:p>
            <a:pPr algn="l">
              <a:lnSpc>
                <a:spcPts val="3600"/>
              </a:lnSpc>
            </a:pPr>
            <a:endParaRPr lang="en-US" sz="3000">
              <a:solidFill>
                <a:srgbClr val="564B51"/>
              </a:solidFill>
              <a:latin typeface="Arial"/>
            </a:endParaRPr>
          </a:p>
        </p:txBody>
      </p:sp>
      <p:sp>
        <p:nvSpPr>
          <p:cNvPr id="7" name="TextBox 7"/>
          <p:cNvSpPr txBox="1"/>
          <p:nvPr/>
        </p:nvSpPr>
        <p:spPr>
          <a:xfrm>
            <a:off x="367536" y="342781"/>
            <a:ext cx="14752109" cy="795248"/>
          </a:xfrm>
          <a:prstGeom prst="rect">
            <a:avLst/>
          </a:prstGeom>
        </p:spPr>
        <p:txBody>
          <a:bodyPr lIns="0" tIns="0" rIns="0" bIns="0" rtlCol="0" anchor="t">
            <a:spAutoFit/>
          </a:bodyPr>
          <a:lstStyle/>
          <a:p>
            <a:pPr algn="l">
              <a:lnSpc>
                <a:spcPts val="5759"/>
              </a:lnSpc>
            </a:pPr>
            <a:r>
              <a:rPr lang="en-US" sz="4800">
                <a:solidFill>
                  <a:srgbClr val="737BA7"/>
                </a:solidFill>
                <a:latin typeface="Garamond Bold"/>
              </a:rPr>
              <a:t>Enable excellence</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11944" y="1333500"/>
            <a:ext cx="16690848" cy="1255950"/>
            <a:chOff x="0" y="0"/>
            <a:chExt cx="22254464" cy="1674600"/>
          </a:xfrm>
        </p:grpSpPr>
        <p:sp>
          <p:nvSpPr>
            <p:cNvPr id="3" name="Freeform 3"/>
            <p:cNvSpPr/>
            <p:nvPr/>
          </p:nvSpPr>
          <p:spPr>
            <a:xfrm>
              <a:off x="38100" y="38100"/>
              <a:ext cx="22178265" cy="1598422"/>
            </a:xfrm>
            <a:custGeom>
              <a:avLst/>
              <a:gdLst/>
              <a:ahLst/>
              <a:cxnLst/>
              <a:rect l="l" t="t" r="r" b="b"/>
              <a:pathLst>
                <a:path w="22178265" h="1598422">
                  <a:moveTo>
                    <a:pt x="0" y="266446"/>
                  </a:moveTo>
                  <a:cubicBezTo>
                    <a:pt x="0" y="119253"/>
                    <a:pt x="124587" y="0"/>
                    <a:pt x="278130" y="0"/>
                  </a:cubicBezTo>
                  <a:lnTo>
                    <a:pt x="21900135" y="0"/>
                  </a:lnTo>
                  <a:cubicBezTo>
                    <a:pt x="22053804" y="0"/>
                    <a:pt x="22178265" y="119253"/>
                    <a:pt x="22178265" y="266446"/>
                  </a:cubicBezTo>
                  <a:lnTo>
                    <a:pt x="22178265" y="1331976"/>
                  </a:lnTo>
                  <a:cubicBezTo>
                    <a:pt x="22178265" y="1479169"/>
                    <a:pt x="22053677" y="1598422"/>
                    <a:pt x="21900135" y="1598422"/>
                  </a:cubicBezTo>
                  <a:lnTo>
                    <a:pt x="278130" y="1598422"/>
                  </a:lnTo>
                  <a:cubicBezTo>
                    <a:pt x="124460" y="1598422"/>
                    <a:pt x="0" y="1479169"/>
                    <a:pt x="0" y="1331976"/>
                  </a:cubicBezTo>
                  <a:close/>
                </a:path>
              </a:pathLst>
            </a:custGeom>
            <a:solidFill>
              <a:srgbClr val="737BA7"/>
            </a:solidFill>
          </p:spPr>
        </p:sp>
        <p:sp>
          <p:nvSpPr>
            <p:cNvPr id="4" name="Freeform 4"/>
            <p:cNvSpPr/>
            <p:nvPr/>
          </p:nvSpPr>
          <p:spPr>
            <a:xfrm>
              <a:off x="0" y="0"/>
              <a:ext cx="22254465" cy="1674622"/>
            </a:xfrm>
            <a:custGeom>
              <a:avLst/>
              <a:gdLst/>
              <a:ahLst/>
              <a:cxnLst/>
              <a:rect l="l" t="t" r="r" b="b"/>
              <a:pathLst>
                <a:path w="22254465" h="1674622">
                  <a:moveTo>
                    <a:pt x="0" y="304546"/>
                  </a:moveTo>
                  <a:cubicBezTo>
                    <a:pt x="0" y="134747"/>
                    <a:pt x="143129" y="0"/>
                    <a:pt x="316230" y="0"/>
                  </a:cubicBezTo>
                  <a:lnTo>
                    <a:pt x="21938235" y="0"/>
                  </a:lnTo>
                  <a:lnTo>
                    <a:pt x="21938235" y="38100"/>
                  </a:lnTo>
                  <a:lnTo>
                    <a:pt x="21938235" y="0"/>
                  </a:lnTo>
                  <a:cubicBezTo>
                    <a:pt x="22111336" y="0"/>
                    <a:pt x="22254465" y="134747"/>
                    <a:pt x="22254465" y="304546"/>
                  </a:cubicBezTo>
                  <a:lnTo>
                    <a:pt x="22216365" y="304546"/>
                  </a:lnTo>
                  <a:lnTo>
                    <a:pt x="22254465" y="304546"/>
                  </a:lnTo>
                  <a:lnTo>
                    <a:pt x="22254465" y="1370076"/>
                  </a:lnTo>
                  <a:lnTo>
                    <a:pt x="22216365" y="1370076"/>
                  </a:lnTo>
                  <a:lnTo>
                    <a:pt x="22254465" y="1370076"/>
                  </a:lnTo>
                  <a:cubicBezTo>
                    <a:pt x="22254465" y="1539748"/>
                    <a:pt x="22111336" y="1674622"/>
                    <a:pt x="21938235" y="1674622"/>
                  </a:cubicBezTo>
                  <a:lnTo>
                    <a:pt x="21938235" y="1636522"/>
                  </a:lnTo>
                  <a:lnTo>
                    <a:pt x="21938235" y="1674622"/>
                  </a:lnTo>
                  <a:lnTo>
                    <a:pt x="316230" y="1674622"/>
                  </a:lnTo>
                  <a:lnTo>
                    <a:pt x="316230" y="1636522"/>
                  </a:lnTo>
                  <a:lnTo>
                    <a:pt x="316230" y="1674622"/>
                  </a:lnTo>
                  <a:cubicBezTo>
                    <a:pt x="143129" y="1674622"/>
                    <a:pt x="0" y="1539748"/>
                    <a:pt x="0" y="1370076"/>
                  </a:cubicBezTo>
                  <a:lnTo>
                    <a:pt x="0" y="304546"/>
                  </a:lnTo>
                  <a:lnTo>
                    <a:pt x="38100" y="304546"/>
                  </a:lnTo>
                  <a:lnTo>
                    <a:pt x="0" y="304546"/>
                  </a:lnTo>
                  <a:moveTo>
                    <a:pt x="76200" y="304546"/>
                  </a:moveTo>
                  <a:lnTo>
                    <a:pt x="76200" y="1370076"/>
                  </a:lnTo>
                  <a:lnTo>
                    <a:pt x="38100" y="1370076"/>
                  </a:lnTo>
                  <a:lnTo>
                    <a:pt x="76200" y="1370076"/>
                  </a:lnTo>
                  <a:cubicBezTo>
                    <a:pt x="76200" y="1494663"/>
                    <a:pt x="182118" y="1598422"/>
                    <a:pt x="316230" y="1598422"/>
                  </a:cubicBezTo>
                  <a:lnTo>
                    <a:pt x="21938235" y="1598422"/>
                  </a:lnTo>
                  <a:cubicBezTo>
                    <a:pt x="22072347" y="1598422"/>
                    <a:pt x="22178265" y="1494663"/>
                    <a:pt x="22178265" y="1370076"/>
                  </a:cubicBezTo>
                  <a:lnTo>
                    <a:pt x="22178265" y="304546"/>
                  </a:lnTo>
                  <a:cubicBezTo>
                    <a:pt x="22178265" y="179959"/>
                    <a:pt x="22072347" y="76200"/>
                    <a:pt x="21938235" y="76200"/>
                  </a:cubicBezTo>
                  <a:lnTo>
                    <a:pt x="316230" y="76200"/>
                  </a:lnTo>
                  <a:lnTo>
                    <a:pt x="316230" y="38100"/>
                  </a:lnTo>
                  <a:lnTo>
                    <a:pt x="316230" y="76200"/>
                  </a:lnTo>
                  <a:cubicBezTo>
                    <a:pt x="182118" y="76200"/>
                    <a:pt x="76200" y="179959"/>
                    <a:pt x="76200" y="304546"/>
                  </a:cubicBezTo>
                  <a:close/>
                </a:path>
              </a:pathLst>
            </a:custGeom>
            <a:solidFill>
              <a:srgbClr val="FFFFFF"/>
            </a:solidFill>
          </p:spPr>
        </p:sp>
        <p:sp>
          <p:nvSpPr>
            <p:cNvPr id="5" name="TextBox 5"/>
            <p:cNvSpPr txBox="1"/>
            <p:nvPr/>
          </p:nvSpPr>
          <p:spPr>
            <a:xfrm>
              <a:off x="0" y="-19050"/>
              <a:ext cx="22254464" cy="16936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SMSC will be mapped, planned and implemented through our schools</a:t>
              </a:r>
            </a:p>
          </p:txBody>
        </p:sp>
      </p:grpSp>
      <p:sp>
        <p:nvSpPr>
          <p:cNvPr id="6" name="TextBox 6"/>
          <p:cNvSpPr txBox="1"/>
          <p:nvPr/>
        </p:nvSpPr>
        <p:spPr>
          <a:xfrm>
            <a:off x="423903" y="2870195"/>
            <a:ext cx="16515242" cy="6577043"/>
          </a:xfrm>
          <a:prstGeom prst="rect">
            <a:avLst/>
          </a:prstGeom>
        </p:spPr>
        <p:txBody>
          <a:bodyPr lIns="0" tIns="0" rIns="0" bIns="0" rtlCol="0" anchor="t">
            <a:spAutoFit/>
          </a:bodyPr>
          <a:lstStyle/>
          <a:p>
            <a:pPr algn="l">
              <a:lnSpc>
                <a:spcPts val="3600"/>
              </a:lnSpc>
            </a:pPr>
            <a:r>
              <a:rPr lang="en-US" sz="3000">
                <a:solidFill>
                  <a:srgbClr val="564B51"/>
                </a:solidFill>
                <a:latin typeface="Arial"/>
              </a:rPr>
              <a:t>The Department for Education (DfE) says that every school must offer a curriculum that is balanced and broadly based, and which:</a:t>
            </a:r>
          </a:p>
          <a:p>
            <a:pPr algn="l">
              <a:lnSpc>
                <a:spcPts val="3600"/>
              </a:lnSpc>
            </a:pPr>
            <a:endParaRPr lang="en-US" sz="3000">
              <a:solidFill>
                <a:srgbClr val="564B51"/>
              </a:solidFill>
              <a:latin typeface="Arial"/>
            </a:endParaRPr>
          </a:p>
          <a:p>
            <a:pPr marL="542925" lvl="1" indent="-271462" algn="l">
              <a:lnSpc>
                <a:spcPts val="3600"/>
              </a:lnSpc>
              <a:buFont typeface="Arial"/>
              <a:buChar char="•"/>
            </a:pPr>
            <a:r>
              <a:rPr lang="en-US" sz="3000">
                <a:solidFill>
                  <a:srgbClr val="564B51"/>
                </a:solidFill>
                <a:latin typeface="Arial"/>
              </a:rPr>
              <a:t> Promotes the spiritual, moral, cultural, mental and physical development of pupils at the school and of society</a:t>
            </a:r>
          </a:p>
          <a:p>
            <a:pPr marL="542925" lvl="1" indent="-271462" algn="l">
              <a:lnSpc>
                <a:spcPts val="3600"/>
              </a:lnSpc>
              <a:buFont typeface="Arial"/>
              <a:buChar char="•"/>
            </a:pPr>
            <a:r>
              <a:rPr lang="en-US" sz="3000">
                <a:solidFill>
                  <a:srgbClr val="564B51"/>
                </a:solidFill>
                <a:latin typeface="Arial"/>
              </a:rPr>
              <a:t> Prepares pupils at the school for the opportunities, responsibilities and experiences of later life</a:t>
            </a:r>
          </a:p>
          <a:p>
            <a:pPr marL="542925" lvl="1" indent="-271462" algn="l">
              <a:lnSpc>
                <a:spcPts val="3600"/>
              </a:lnSpc>
            </a:pPr>
            <a:endParaRPr lang="en-US" sz="3000">
              <a:solidFill>
                <a:srgbClr val="564B51"/>
              </a:solidFill>
              <a:latin typeface="Arial"/>
            </a:endParaRPr>
          </a:p>
          <a:p>
            <a:pPr marL="542925" lvl="1" indent="-271462" algn="l">
              <a:lnSpc>
                <a:spcPts val="3600"/>
              </a:lnSpc>
            </a:pPr>
            <a:r>
              <a:rPr lang="en-US" sz="3000">
                <a:solidFill>
                  <a:srgbClr val="564B51"/>
                </a:solidFill>
                <a:latin typeface="Arial"/>
              </a:rPr>
              <a:t>All National Curriculum subjects provide opportunities to promote pupils' spiritual, moral, social and cultural (SMSC) development. Explicit opportunities to promote pupils' development in these areas are provided in religious education and in personal, social and health education (PSHE) and citizenship.</a:t>
            </a:r>
          </a:p>
          <a:p>
            <a:pPr marL="542925" lvl="1" indent="-271462" algn="l">
              <a:lnSpc>
                <a:spcPts val="3600"/>
              </a:lnSpc>
            </a:pPr>
            <a:endParaRPr lang="en-US" sz="3000">
              <a:solidFill>
                <a:srgbClr val="564B51"/>
              </a:solidFill>
              <a:latin typeface="Arial"/>
            </a:endParaRPr>
          </a:p>
          <a:p>
            <a:pPr marL="542925" lvl="1" indent="-271462" algn="l">
              <a:lnSpc>
                <a:spcPts val="3600"/>
              </a:lnSpc>
            </a:pPr>
            <a:r>
              <a:rPr lang="en-US" sz="3000">
                <a:solidFill>
                  <a:srgbClr val="564B51"/>
                </a:solidFill>
                <a:latin typeface="Arial"/>
              </a:rPr>
              <a:t>SMSC should be woven through everything you do to teach children well, and mapped, planned, implemented and evaluated. </a:t>
            </a:r>
          </a:p>
        </p:txBody>
      </p:sp>
      <p:sp>
        <p:nvSpPr>
          <p:cNvPr id="7" name="TextBox 7"/>
          <p:cNvSpPr txBox="1"/>
          <p:nvPr/>
        </p:nvSpPr>
        <p:spPr>
          <a:xfrm>
            <a:off x="367536" y="342781"/>
            <a:ext cx="14752109" cy="795248"/>
          </a:xfrm>
          <a:prstGeom prst="rect">
            <a:avLst/>
          </a:prstGeom>
        </p:spPr>
        <p:txBody>
          <a:bodyPr lIns="0" tIns="0" rIns="0" bIns="0" rtlCol="0" anchor="t">
            <a:spAutoFit/>
          </a:bodyPr>
          <a:lstStyle/>
          <a:p>
            <a:pPr algn="l">
              <a:lnSpc>
                <a:spcPts val="5759"/>
              </a:lnSpc>
            </a:pPr>
            <a:r>
              <a:rPr lang="en-US" sz="4800">
                <a:solidFill>
                  <a:srgbClr val="737BA7"/>
                </a:solidFill>
                <a:latin typeface="Garamond Bold"/>
              </a:rPr>
              <a:t>Enable excellence</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11943" y="1286502"/>
            <a:ext cx="17660164" cy="867150"/>
            <a:chOff x="0" y="0"/>
            <a:chExt cx="23546886" cy="1156200"/>
          </a:xfrm>
        </p:grpSpPr>
        <p:sp>
          <p:nvSpPr>
            <p:cNvPr id="3" name="Freeform 3"/>
            <p:cNvSpPr/>
            <p:nvPr/>
          </p:nvSpPr>
          <p:spPr>
            <a:xfrm>
              <a:off x="38100" y="38100"/>
              <a:ext cx="23470615" cy="1080008"/>
            </a:xfrm>
            <a:custGeom>
              <a:avLst/>
              <a:gdLst/>
              <a:ahLst/>
              <a:cxnLst/>
              <a:rect l="l" t="t" r="r" b="b"/>
              <a:pathLst>
                <a:path w="23470615" h="1080008">
                  <a:moveTo>
                    <a:pt x="0" y="179959"/>
                  </a:moveTo>
                  <a:cubicBezTo>
                    <a:pt x="0" y="80645"/>
                    <a:pt x="85979" y="0"/>
                    <a:pt x="192024" y="0"/>
                  </a:cubicBezTo>
                  <a:lnTo>
                    <a:pt x="23278592" y="0"/>
                  </a:lnTo>
                  <a:cubicBezTo>
                    <a:pt x="23384636" y="0"/>
                    <a:pt x="23470615" y="80645"/>
                    <a:pt x="23470615" y="179959"/>
                  </a:cubicBezTo>
                  <a:lnTo>
                    <a:pt x="23470615" y="900049"/>
                  </a:lnTo>
                  <a:cubicBezTo>
                    <a:pt x="23470615" y="999490"/>
                    <a:pt x="23384636" y="1080008"/>
                    <a:pt x="23278592" y="1080008"/>
                  </a:cubicBezTo>
                  <a:lnTo>
                    <a:pt x="192024" y="1080008"/>
                  </a:lnTo>
                  <a:cubicBezTo>
                    <a:pt x="85979" y="1080008"/>
                    <a:pt x="0" y="999363"/>
                    <a:pt x="0" y="900049"/>
                  </a:cubicBezTo>
                  <a:close/>
                </a:path>
              </a:pathLst>
            </a:custGeom>
            <a:solidFill>
              <a:srgbClr val="737BA7"/>
            </a:solidFill>
          </p:spPr>
        </p:sp>
        <p:sp>
          <p:nvSpPr>
            <p:cNvPr id="4" name="Freeform 4"/>
            <p:cNvSpPr/>
            <p:nvPr/>
          </p:nvSpPr>
          <p:spPr>
            <a:xfrm>
              <a:off x="0" y="0"/>
              <a:ext cx="23546815" cy="1156208"/>
            </a:xfrm>
            <a:custGeom>
              <a:avLst/>
              <a:gdLst/>
              <a:ahLst/>
              <a:cxnLst/>
              <a:rect l="l" t="t" r="r" b="b"/>
              <a:pathLst>
                <a:path w="23546815" h="1156208">
                  <a:moveTo>
                    <a:pt x="0" y="218059"/>
                  </a:moveTo>
                  <a:cubicBezTo>
                    <a:pt x="0" y="95377"/>
                    <a:pt x="105410" y="0"/>
                    <a:pt x="230124" y="0"/>
                  </a:cubicBezTo>
                  <a:lnTo>
                    <a:pt x="23316692" y="0"/>
                  </a:lnTo>
                  <a:lnTo>
                    <a:pt x="23316692" y="38100"/>
                  </a:lnTo>
                  <a:lnTo>
                    <a:pt x="23316692" y="0"/>
                  </a:lnTo>
                  <a:cubicBezTo>
                    <a:pt x="23441406" y="0"/>
                    <a:pt x="23546815" y="95377"/>
                    <a:pt x="23546815" y="218059"/>
                  </a:cubicBezTo>
                  <a:lnTo>
                    <a:pt x="23508715" y="218059"/>
                  </a:lnTo>
                  <a:lnTo>
                    <a:pt x="23546815" y="218059"/>
                  </a:lnTo>
                  <a:lnTo>
                    <a:pt x="23546815" y="938149"/>
                  </a:lnTo>
                  <a:lnTo>
                    <a:pt x="23508715" y="938149"/>
                  </a:lnTo>
                  <a:lnTo>
                    <a:pt x="23546815" y="938149"/>
                  </a:lnTo>
                  <a:cubicBezTo>
                    <a:pt x="23546815" y="1060958"/>
                    <a:pt x="23441406" y="1156208"/>
                    <a:pt x="23316692" y="1156208"/>
                  </a:cubicBezTo>
                  <a:lnTo>
                    <a:pt x="23316692" y="1118108"/>
                  </a:lnTo>
                  <a:lnTo>
                    <a:pt x="23316692" y="1156208"/>
                  </a:lnTo>
                  <a:lnTo>
                    <a:pt x="230124" y="1156208"/>
                  </a:lnTo>
                  <a:lnTo>
                    <a:pt x="230124" y="1118108"/>
                  </a:lnTo>
                  <a:lnTo>
                    <a:pt x="230124" y="1156208"/>
                  </a:lnTo>
                  <a:cubicBezTo>
                    <a:pt x="105410" y="1156208"/>
                    <a:pt x="0" y="1060831"/>
                    <a:pt x="0" y="938149"/>
                  </a:cubicBezTo>
                  <a:lnTo>
                    <a:pt x="0" y="218059"/>
                  </a:lnTo>
                  <a:lnTo>
                    <a:pt x="38100" y="218059"/>
                  </a:lnTo>
                  <a:lnTo>
                    <a:pt x="0" y="218059"/>
                  </a:lnTo>
                  <a:moveTo>
                    <a:pt x="76200" y="218059"/>
                  </a:moveTo>
                  <a:lnTo>
                    <a:pt x="76200" y="938149"/>
                  </a:lnTo>
                  <a:lnTo>
                    <a:pt x="38100" y="938149"/>
                  </a:lnTo>
                  <a:lnTo>
                    <a:pt x="76200" y="938149"/>
                  </a:lnTo>
                  <a:cubicBezTo>
                    <a:pt x="76200" y="1014222"/>
                    <a:pt x="142748" y="1080008"/>
                    <a:pt x="230124" y="1080008"/>
                  </a:cubicBezTo>
                  <a:lnTo>
                    <a:pt x="23316692" y="1080008"/>
                  </a:lnTo>
                  <a:cubicBezTo>
                    <a:pt x="23404068" y="1080008"/>
                    <a:pt x="23470615" y="1014222"/>
                    <a:pt x="23470615" y="938149"/>
                  </a:cubicBezTo>
                  <a:lnTo>
                    <a:pt x="23470615" y="218059"/>
                  </a:lnTo>
                  <a:cubicBezTo>
                    <a:pt x="23470615" y="141986"/>
                    <a:pt x="23404068" y="76200"/>
                    <a:pt x="23316692" y="76200"/>
                  </a:cubicBezTo>
                  <a:lnTo>
                    <a:pt x="230124" y="76200"/>
                  </a:lnTo>
                  <a:lnTo>
                    <a:pt x="230124" y="38100"/>
                  </a:lnTo>
                  <a:lnTo>
                    <a:pt x="230124" y="76200"/>
                  </a:lnTo>
                  <a:cubicBezTo>
                    <a:pt x="142748" y="76200"/>
                    <a:pt x="76200" y="141986"/>
                    <a:pt x="76200" y="218059"/>
                  </a:cubicBezTo>
                  <a:close/>
                </a:path>
              </a:pathLst>
            </a:custGeom>
            <a:solidFill>
              <a:srgbClr val="FFFFFF"/>
            </a:solidFill>
          </p:spPr>
        </p:sp>
        <p:sp>
          <p:nvSpPr>
            <p:cNvPr id="5" name="TextBox 5"/>
            <p:cNvSpPr txBox="1"/>
            <p:nvPr/>
          </p:nvSpPr>
          <p:spPr>
            <a:xfrm>
              <a:off x="0" y="-19050"/>
              <a:ext cx="23546886" cy="11752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British Values will be mapped, planned and implemented through our schools</a:t>
              </a:r>
            </a:p>
          </p:txBody>
        </p:sp>
      </p:grpSp>
      <p:sp>
        <p:nvSpPr>
          <p:cNvPr id="6" name="TextBox 6"/>
          <p:cNvSpPr txBox="1"/>
          <p:nvPr/>
        </p:nvSpPr>
        <p:spPr>
          <a:xfrm>
            <a:off x="367536" y="9193679"/>
            <a:ext cx="15764313" cy="741015"/>
          </a:xfrm>
          <a:prstGeom prst="rect">
            <a:avLst/>
          </a:prstGeom>
        </p:spPr>
        <p:txBody>
          <a:bodyPr lIns="0" tIns="0" rIns="0" bIns="0" rtlCol="0" anchor="t">
            <a:spAutoFit/>
          </a:bodyPr>
          <a:lstStyle/>
          <a:p>
            <a:pPr algn="l">
              <a:lnSpc>
                <a:spcPts val="2520"/>
              </a:lnSpc>
            </a:pPr>
            <a:r>
              <a:rPr lang="en-US" sz="2100">
                <a:solidFill>
                  <a:srgbClr val="564B51"/>
                </a:solidFill>
                <a:latin typeface="Arial"/>
              </a:rPr>
              <a:t>More information can be found here: </a:t>
            </a:r>
          </a:p>
          <a:p>
            <a:pPr algn="l">
              <a:lnSpc>
                <a:spcPts val="2520"/>
              </a:lnSpc>
            </a:pPr>
            <a:r>
              <a:rPr lang="en-US" sz="2100" u="sng">
                <a:solidFill>
                  <a:srgbClr val="EC606C"/>
                </a:solidFill>
                <a:latin typeface="Arial"/>
                <a:hlinkClick r:id="rId2" tooltip="https://www.gov.uk/government/publications/promoting-fundamental-british-values-through-smsc"/>
              </a:rPr>
              <a:t>https://www.gov.uk/government/publications/promoting-fundamental-british-values-through-smsc</a:t>
            </a:r>
            <a:r>
              <a:rPr lang="en-US" sz="2100">
                <a:solidFill>
                  <a:srgbClr val="000000"/>
                </a:solidFill>
                <a:latin typeface="Arial"/>
              </a:rPr>
              <a:t> </a:t>
            </a:r>
          </a:p>
        </p:txBody>
      </p:sp>
      <p:sp>
        <p:nvSpPr>
          <p:cNvPr id="7" name="TextBox 7"/>
          <p:cNvSpPr txBox="1"/>
          <p:nvPr/>
        </p:nvSpPr>
        <p:spPr>
          <a:xfrm>
            <a:off x="431960" y="2440329"/>
            <a:ext cx="17661710" cy="6382851"/>
          </a:xfrm>
          <a:prstGeom prst="rect">
            <a:avLst/>
          </a:prstGeom>
        </p:spPr>
        <p:txBody>
          <a:bodyPr lIns="0" tIns="0" rIns="0" bIns="0" rtlCol="0" anchor="t">
            <a:spAutoFit/>
          </a:bodyPr>
          <a:lstStyle/>
          <a:p>
            <a:pPr algn="l">
              <a:lnSpc>
                <a:spcPts val="3060"/>
              </a:lnSpc>
            </a:pPr>
            <a:r>
              <a:rPr lang="en-US" sz="2550">
                <a:solidFill>
                  <a:srgbClr val="564B51"/>
                </a:solidFill>
                <a:latin typeface="Arial"/>
              </a:rPr>
              <a:t>As part of a broad and balanced curriculum, our schools celebrate racial diversity and look to broaden viewpoints in a way that does not prioritise one demographic. This happens alongside promoting the spiritual, moral, cultural, mental and physical development of all pupils at the school and of society. The DfE’s non-statutory guidance on promoting British values in schools outlines the understanding and knowledge expected of pupils as a result of schools meeting the standard to respect ‘fundamental British values’. These include:</a:t>
            </a:r>
          </a:p>
          <a:p>
            <a:pPr algn="l">
              <a:lnSpc>
                <a:spcPts val="3060"/>
              </a:lnSpc>
            </a:pPr>
            <a:endParaRPr lang="en-US" sz="2550">
              <a:solidFill>
                <a:srgbClr val="564B51"/>
              </a:solidFill>
              <a:latin typeface="Arial"/>
            </a:endParaRPr>
          </a:p>
          <a:p>
            <a:pPr marL="461486" lvl="1" indent="-230743" algn="l">
              <a:lnSpc>
                <a:spcPts val="3060"/>
              </a:lnSpc>
              <a:buFont typeface="Arial"/>
              <a:buChar char="•"/>
            </a:pPr>
            <a:r>
              <a:rPr lang="en-US" sz="2550">
                <a:solidFill>
                  <a:srgbClr val="564B51"/>
                </a:solidFill>
                <a:latin typeface="Arial"/>
              </a:rPr>
              <a:t> An understanding of how citizens can influence decision-making through the democratic process</a:t>
            </a:r>
          </a:p>
          <a:p>
            <a:pPr marL="461486" lvl="1" indent="-230743" algn="l">
              <a:lnSpc>
                <a:spcPts val="3060"/>
              </a:lnSpc>
              <a:buFont typeface="Arial"/>
              <a:buChar char="•"/>
            </a:pPr>
            <a:r>
              <a:rPr lang="en-US" sz="2550">
                <a:solidFill>
                  <a:srgbClr val="564B51"/>
                </a:solidFill>
                <a:latin typeface="Arial"/>
              </a:rPr>
              <a:t> An understanding that the freedom to choose and hold other faiths and beliefs is protected in law</a:t>
            </a:r>
          </a:p>
          <a:p>
            <a:pPr marL="461486" lvl="1" indent="-230743" algn="l">
              <a:lnSpc>
                <a:spcPts val="3060"/>
              </a:lnSpc>
              <a:buFont typeface="Arial"/>
              <a:buChar char="•"/>
            </a:pPr>
            <a:r>
              <a:rPr lang="en-US" sz="2550">
                <a:solidFill>
                  <a:srgbClr val="564B51"/>
                </a:solidFill>
                <a:latin typeface="Arial"/>
              </a:rPr>
              <a:t> An understanding of the importance of identifying and combating discrimination</a:t>
            </a:r>
          </a:p>
          <a:p>
            <a:pPr marL="461486" lvl="1" indent="-230743" algn="l">
              <a:lnSpc>
                <a:spcPts val="3060"/>
              </a:lnSpc>
            </a:pPr>
            <a:r>
              <a:rPr lang="en-US" sz="2550">
                <a:solidFill>
                  <a:srgbClr val="564B51"/>
                </a:solidFill>
                <a:latin typeface="Arial"/>
              </a:rPr>
              <a:t>It also sets out actions that schools can take to promote British values.</a:t>
            </a:r>
          </a:p>
          <a:p>
            <a:pPr marL="461486" lvl="1" indent="-230743" algn="l">
              <a:lnSpc>
                <a:spcPts val="3060"/>
              </a:lnSpc>
            </a:pPr>
            <a:endParaRPr lang="en-US" sz="2550">
              <a:solidFill>
                <a:srgbClr val="564B51"/>
              </a:solidFill>
              <a:latin typeface="Arial"/>
            </a:endParaRPr>
          </a:p>
          <a:p>
            <a:pPr marL="461486" lvl="1" indent="-230743" algn="l">
              <a:lnSpc>
                <a:spcPts val="3060"/>
              </a:lnSpc>
            </a:pPr>
            <a:r>
              <a:rPr lang="en-US" sz="2550">
                <a:solidFill>
                  <a:srgbClr val="564B51"/>
                </a:solidFill>
                <a:latin typeface="Arial"/>
              </a:rPr>
              <a:t>Schools need to ensure they are promoting British values, such as respecting other faiths and beliefs, to all children, even those who are withdrawn from RE and collective worship. Teaching pupils to respect other faiths and beliefs should not be limited to RE or collective worship sessions. British values and SMSC should be embedded throughout a broad and balanced curriculum, as well as in the school’s ethos and vision, and should be taught within curriculums which actively work to celebrate all backgrounds and cultures and question unconscious bias. </a:t>
            </a:r>
          </a:p>
        </p:txBody>
      </p:sp>
      <p:sp>
        <p:nvSpPr>
          <p:cNvPr id="8" name="TextBox 8"/>
          <p:cNvSpPr txBox="1"/>
          <p:nvPr/>
        </p:nvSpPr>
        <p:spPr>
          <a:xfrm>
            <a:off x="367536" y="342781"/>
            <a:ext cx="14752109" cy="795248"/>
          </a:xfrm>
          <a:prstGeom prst="rect">
            <a:avLst/>
          </a:prstGeom>
        </p:spPr>
        <p:txBody>
          <a:bodyPr lIns="0" tIns="0" rIns="0" bIns="0" rtlCol="0" anchor="t">
            <a:spAutoFit/>
          </a:bodyPr>
          <a:lstStyle/>
          <a:p>
            <a:pPr algn="l">
              <a:lnSpc>
                <a:spcPts val="5759"/>
              </a:lnSpc>
            </a:pPr>
            <a:r>
              <a:rPr lang="en-US" sz="4800">
                <a:solidFill>
                  <a:srgbClr val="737BA7"/>
                </a:solidFill>
                <a:latin typeface="Garamond Bold"/>
              </a:rPr>
              <a:t>Enable excellence</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47521" y="1333500"/>
            <a:ext cx="17593065" cy="1407150"/>
            <a:chOff x="0" y="0"/>
            <a:chExt cx="23457420" cy="1876200"/>
          </a:xfrm>
        </p:grpSpPr>
        <p:sp>
          <p:nvSpPr>
            <p:cNvPr id="3" name="Freeform 3"/>
            <p:cNvSpPr/>
            <p:nvPr/>
          </p:nvSpPr>
          <p:spPr>
            <a:xfrm>
              <a:off x="38100" y="38100"/>
              <a:ext cx="23381208" cy="1799971"/>
            </a:xfrm>
            <a:custGeom>
              <a:avLst/>
              <a:gdLst/>
              <a:ahLst/>
              <a:cxnLst/>
              <a:rect l="l" t="t" r="r" b="b"/>
              <a:pathLst>
                <a:path w="23381208" h="1799971">
                  <a:moveTo>
                    <a:pt x="0" y="299974"/>
                  </a:moveTo>
                  <a:cubicBezTo>
                    <a:pt x="0" y="134366"/>
                    <a:pt x="139573" y="0"/>
                    <a:pt x="311658" y="0"/>
                  </a:cubicBezTo>
                  <a:lnTo>
                    <a:pt x="23069550" y="0"/>
                  </a:lnTo>
                  <a:cubicBezTo>
                    <a:pt x="23241636" y="0"/>
                    <a:pt x="23381208" y="134366"/>
                    <a:pt x="23381208" y="299974"/>
                  </a:cubicBezTo>
                  <a:lnTo>
                    <a:pt x="23381208" y="1499997"/>
                  </a:lnTo>
                  <a:cubicBezTo>
                    <a:pt x="23381208" y="1665732"/>
                    <a:pt x="23241636" y="1799971"/>
                    <a:pt x="23069550" y="1799971"/>
                  </a:cubicBezTo>
                  <a:lnTo>
                    <a:pt x="311658" y="1799971"/>
                  </a:lnTo>
                  <a:cubicBezTo>
                    <a:pt x="139573" y="1799971"/>
                    <a:pt x="0" y="1665732"/>
                    <a:pt x="0" y="1499997"/>
                  </a:cubicBezTo>
                  <a:close/>
                </a:path>
              </a:pathLst>
            </a:custGeom>
            <a:solidFill>
              <a:srgbClr val="737BA7"/>
            </a:solidFill>
          </p:spPr>
        </p:sp>
        <p:sp>
          <p:nvSpPr>
            <p:cNvPr id="4" name="Freeform 4"/>
            <p:cNvSpPr/>
            <p:nvPr/>
          </p:nvSpPr>
          <p:spPr>
            <a:xfrm>
              <a:off x="0" y="0"/>
              <a:ext cx="23457408" cy="1876171"/>
            </a:xfrm>
            <a:custGeom>
              <a:avLst/>
              <a:gdLst/>
              <a:ahLst/>
              <a:cxnLst/>
              <a:rect l="l" t="t" r="r" b="b"/>
              <a:pathLst>
                <a:path w="23457408" h="1876171">
                  <a:moveTo>
                    <a:pt x="0" y="338074"/>
                  </a:moveTo>
                  <a:cubicBezTo>
                    <a:pt x="0" y="149987"/>
                    <a:pt x="157988" y="0"/>
                    <a:pt x="349758" y="0"/>
                  </a:cubicBezTo>
                  <a:lnTo>
                    <a:pt x="23107650" y="0"/>
                  </a:lnTo>
                  <a:lnTo>
                    <a:pt x="23107650" y="38100"/>
                  </a:lnTo>
                  <a:lnTo>
                    <a:pt x="23107650" y="0"/>
                  </a:lnTo>
                  <a:cubicBezTo>
                    <a:pt x="23299420" y="0"/>
                    <a:pt x="23457408" y="149987"/>
                    <a:pt x="23457408" y="338074"/>
                  </a:cubicBezTo>
                  <a:lnTo>
                    <a:pt x="23419308" y="338074"/>
                  </a:lnTo>
                  <a:lnTo>
                    <a:pt x="23457408" y="338074"/>
                  </a:lnTo>
                  <a:lnTo>
                    <a:pt x="23457408" y="1538097"/>
                  </a:lnTo>
                  <a:lnTo>
                    <a:pt x="23419308" y="1538097"/>
                  </a:lnTo>
                  <a:lnTo>
                    <a:pt x="23457408" y="1538097"/>
                  </a:lnTo>
                  <a:cubicBezTo>
                    <a:pt x="23457408" y="1726184"/>
                    <a:pt x="23299420" y="1876171"/>
                    <a:pt x="23107650" y="1876171"/>
                  </a:cubicBezTo>
                  <a:lnTo>
                    <a:pt x="23107650" y="1838071"/>
                  </a:lnTo>
                  <a:lnTo>
                    <a:pt x="23107650" y="1876171"/>
                  </a:lnTo>
                  <a:lnTo>
                    <a:pt x="349758" y="1876171"/>
                  </a:lnTo>
                  <a:lnTo>
                    <a:pt x="349758" y="1838071"/>
                  </a:lnTo>
                  <a:lnTo>
                    <a:pt x="349758" y="1876171"/>
                  </a:lnTo>
                  <a:cubicBezTo>
                    <a:pt x="157988" y="1876171"/>
                    <a:pt x="0" y="1726184"/>
                    <a:pt x="0" y="1538097"/>
                  </a:cubicBezTo>
                  <a:lnTo>
                    <a:pt x="0" y="338074"/>
                  </a:lnTo>
                  <a:lnTo>
                    <a:pt x="38100" y="338074"/>
                  </a:lnTo>
                  <a:lnTo>
                    <a:pt x="0" y="338074"/>
                  </a:lnTo>
                  <a:moveTo>
                    <a:pt x="76200" y="338074"/>
                  </a:moveTo>
                  <a:lnTo>
                    <a:pt x="76200" y="1538097"/>
                  </a:lnTo>
                  <a:lnTo>
                    <a:pt x="38100" y="1538097"/>
                  </a:lnTo>
                  <a:lnTo>
                    <a:pt x="76200" y="1538097"/>
                  </a:lnTo>
                  <a:cubicBezTo>
                    <a:pt x="76200" y="1681353"/>
                    <a:pt x="197358" y="1799971"/>
                    <a:pt x="349758" y="1799971"/>
                  </a:cubicBezTo>
                  <a:lnTo>
                    <a:pt x="23107650" y="1799971"/>
                  </a:lnTo>
                  <a:cubicBezTo>
                    <a:pt x="23260177" y="1799971"/>
                    <a:pt x="23381208" y="1681353"/>
                    <a:pt x="23381208" y="1538097"/>
                  </a:cubicBezTo>
                  <a:lnTo>
                    <a:pt x="23381208" y="338074"/>
                  </a:lnTo>
                  <a:cubicBezTo>
                    <a:pt x="23381208" y="194818"/>
                    <a:pt x="23260050" y="76200"/>
                    <a:pt x="23107650" y="76200"/>
                  </a:cubicBezTo>
                  <a:lnTo>
                    <a:pt x="349758" y="76200"/>
                  </a:lnTo>
                  <a:lnTo>
                    <a:pt x="349758" y="38100"/>
                  </a:lnTo>
                  <a:lnTo>
                    <a:pt x="349758" y="76200"/>
                  </a:lnTo>
                  <a:cubicBezTo>
                    <a:pt x="197358" y="76200"/>
                    <a:pt x="76200" y="194818"/>
                    <a:pt x="76200" y="338074"/>
                  </a:cubicBezTo>
                  <a:close/>
                </a:path>
              </a:pathLst>
            </a:custGeom>
            <a:solidFill>
              <a:srgbClr val="FFFFFF"/>
            </a:solidFill>
          </p:spPr>
        </p:sp>
        <p:sp>
          <p:nvSpPr>
            <p:cNvPr id="5" name="TextBox 5"/>
            <p:cNvSpPr txBox="1"/>
            <p:nvPr/>
          </p:nvSpPr>
          <p:spPr>
            <a:xfrm>
              <a:off x="0" y="-19050"/>
              <a:ext cx="23457420" cy="18952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Character Education will be mapped, planned and implemented through our schools</a:t>
              </a:r>
            </a:p>
          </p:txBody>
        </p:sp>
      </p:grpSp>
      <p:sp>
        <p:nvSpPr>
          <p:cNvPr id="6" name="TextBox 6"/>
          <p:cNvSpPr txBox="1"/>
          <p:nvPr/>
        </p:nvSpPr>
        <p:spPr>
          <a:xfrm>
            <a:off x="431958" y="2899088"/>
            <a:ext cx="17288612" cy="4268718"/>
          </a:xfrm>
          <a:prstGeom prst="rect">
            <a:avLst/>
          </a:prstGeom>
        </p:spPr>
        <p:txBody>
          <a:bodyPr lIns="0" tIns="0" rIns="0" bIns="0" rtlCol="0" anchor="t">
            <a:spAutoFit/>
          </a:bodyPr>
          <a:lstStyle/>
          <a:p>
            <a:pPr algn="l">
              <a:lnSpc>
                <a:spcPts val="3600"/>
              </a:lnSpc>
            </a:pPr>
            <a:r>
              <a:rPr lang="en-US" sz="3000">
                <a:solidFill>
                  <a:srgbClr val="564B51"/>
                </a:solidFill>
                <a:latin typeface="Arial"/>
              </a:rPr>
              <a:t>This DfE have provided guidance is for school leaders and teachers about the rationale for character education and personal development.  </a:t>
            </a:r>
          </a:p>
          <a:p>
            <a:pPr algn="l">
              <a:lnSpc>
                <a:spcPts val="3600"/>
              </a:lnSpc>
            </a:pPr>
            <a:endParaRPr lang="en-US" sz="3000">
              <a:solidFill>
                <a:srgbClr val="564B51"/>
              </a:solidFill>
              <a:latin typeface="Arial"/>
            </a:endParaRPr>
          </a:p>
          <a:p>
            <a:pPr algn="l">
              <a:lnSpc>
                <a:spcPts val="3600"/>
              </a:lnSpc>
            </a:pPr>
            <a:r>
              <a:rPr lang="en-US" sz="3000">
                <a:solidFill>
                  <a:srgbClr val="564B51"/>
                </a:solidFill>
                <a:latin typeface="Arial"/>
              </a:rPr>
              <a:t>In Scholars we believe that the development of character is integral to the work of excellent schools. In our view there is no tension between a rigorous and stretching academic education on the one hand and outstanding wider personal development on the other. </a:t>
            </a:r>
          </a:p>
          <a:p>
            <a:pPr algn="l">
              <a:lnSpc>
                <a:spcPts val="3600"/>
              </a:lnSpc>
            </a:pPr>
            <a:endParaRPr lang="en-US" sz="3000">
              <a:solidFill>
                <a:srgbClr val="564B51"/>
              </a:solidFill>
              <a:latin typeface="Arial"/>
            </a:endParaRPr>
          </a:p>
          <a:p>
            <a:pPr algn="l">
              <a:lnSpc>
                <a:spcPts val="3600"/>
              </a:lnSpc>
            </a:pPr>
            <a:r>
              <a:rPr lang="en-US" sz="3000">
                <a:solidFill>
                  <a:srgbClr val="564B51"/>
                </a:solidFill>
                <a:latin typeface="Arial"/>
              </a:rPr>
              <a:t>The guidance provides schools with 6 benchmarking questions to support reflection and the self-evaluation of current provision.</a:t>
            </a:r>
          </a:p>
        </p:txBody>
      </p:sp>
      <p:sp>
        <p:nvSpPr>
          <p:cNvPr id="7" name="TextBox 7"/>
          <p:cNvSpPr txBox="1"/>
          <p:nvPr/>
        </p:nvSpPr>
        <p:spPr>
          <a:xfrm>
            <a:off x="423902" y="7268118"/>
            <a:ext cx="17014832" cy="1064181"/>
          </a:xfrm>
          <a:prstGeom prst="rect">
            <a:avLst/>
          </a:prstGeom>
        </p:spPr>
        <p:txBody>
          <a:bodyPr lIns="0" tIns="0" rIns="0" bIns="0" rtlCol="0" anchor="t">
            <a:spAutoFit/>
          </a:bodyPr>
          <a:lstStyle/>
          <a:p>
            <a:pPr algn="l">
              <a:lnSpc>
                <a:spcPts val="2520"/>
              </a:lnSpc>
            </a:pPr>
            <a:r>
              <a:rPr lang="en-US" sz="2100">
                <a:solidFill>
                  <a:srgbClr val="000000"/>
                </a:solidFill>
                <a:latin typeface="Arial"/>
              </a:rPr>
              <a:t>For more information and to read the DfE Guidance click here: </a:t>
            </a:r>
            <a:r>
              <a:rPr lang="en-US" sz="2100" u="sng">
                <a:solidFill>
                  <a:srgbClr val="EC606C"/>
                </a:solidFill>
                <a:latin typeface="Arial"/>
                <a:hlinkClick r:id="rId2" tooltip="https://assets.publishing.service.gov.uk/government/uploads/system/uploads/attachment_data/file/849654/Character_Education_Framework_Guidance.pdf"/>
              </a:rPr>
              <a:t>https://assets.publishing.service.gov.uk/government/uploads/system/uploads/attachment_data/file/849654/Character_Education_Framework_Guidance.pdf</a:t>
            </a:r>
            <a:r>
              <a:rPr lang="en-US" sz="2100">
                <a:solidFill>
                  <a:srgbClr val="000000"/>
                </a:solidFill>
                <a:latin typeface="Arial"/>
              </a:rPr>
              <a:t> </a:t>
            </a:r>
          </a:p>
        </p:txBody>
      </p:sp>
      <p:sp>
        <p:nvSpPr>
          <p:cNvPr id="8" name="TextBox 8"/>
          <p:cNvSpPr txBox="1"/>
          <p:nvPr/>
        </p:nvSpPr>
        <p:spPr>
          <a:xfrm>
            <a:off x="423902" y="8530605"/>
            <a:ext cx="17014830" cy="741015"/>
          </a:xfrm>
          <a:prstGeom prst="rect">
            <a:avLst/>
          </a:prstGeom>
        </p:spPr>
        <p:txBody>
          <a:bodyPr lIns="0" tIns="0" rIns="0" bIns="0" rtlCol="0" anchor="t">
            <a:spAutoFit/>
          </a:bodyPr>
          <a:lstStyle/>
          <a:p>
            <a:pPr algn="l">
              <a:lnSpc>
                <a:spcPts val="2520"/>
              </a:lnSpc>
            </a:pPr>
            <a:r>
              <a:rPr lang="en-US" sz="2100" u="sng">
                <a:solidFill>
                  <a:srgbClr val="EC606C"/>
                </a:solidFill>
                <a:latin typeface="Arial"/>
                <a:hlinkClick r:id="rId3" tooltip="https://schoolleaders.thekeysupport.com/curriculum-and-learning/curriculum-guidance-all-phases/structuring-curriculum/anti-racism-how-review-and-re-frame-your-curriculum/"/>
              </a:rPr>
              <a:t>https://schoolleaders.thekeysupport.com/curriculum-and-learning/curriculum-guidance-all-phases/structuring-curriculum/anti-racism-how-review-and-re-frame-your-curriculum/</a:t>
            </a:r>
            <a:r>
              <a:rPr lang="en-US" sz="2100">
                <a:solidFill>
                  <a:srgbClr val="000000"/>
                </a:solidFill>
                <a:latin typeface="Arial"/>
              </a:rPr>
              <a:t> </a:t>
            </a:r>
          </a:p>
        </p:txBody>
      </p:sp>
      <p:sp>
        <p:nvSpPr>
          <p:cNvPr id="9" name="TextBox 9"/>
          <p:cNvSpPr txBox="1"/>
          <p:nvPr/>
        </p:nvSpPr>
        <p:spPr>
          <a:xfrm>
            <a:off x="367536" y="342781"/>
            <a:ext cx="14752109" cy="795248"/>
          </a:xfrm>
          <a:prstGeom prst="rect">
            <a:avLst/>
          </a:prstGeom>
        </p:spPr>
        <p:txBody>
          <a:bodyPr lIns="0" tIns="0" rIns="0" bIns="0" rtlCol="0" anchor="t">
            <a:spAutoFit/>
          </a:bodyPr>
          <a:lstStyle/>
          <a:p>
            <a:pPr algn="l">
              <a:lnSpc>
                <a:spcPts val="5759"/>
              </a:lnSpc>
            </a:pPr>
            <a:r>
              <a:rPr lang="en-US" sz="4800">
                <a:solidFill>
                  <a:srgbClr val="737BA7"/>
                </a:solidFill>
                <a:latin typeface="Garamond Bold"/>
              </a:rPr>
              <a:t>Enable excellence</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47521" y="1333500"/>
            <a:ext cx="17593065" cy="1407150"/>
            <a:chOff x="0" y="0"/>
            <a:chExt cx="23457420" cy="1876200"/>
          </a:xfrm>
        </p:grpSpPr>
        <p:sp>
          <p:nvSpPr>
            <p:cNvPr id="3" name="Freeform 3"/>
            <p:cNvSpPr/>
            <p:nvPr/>
          </p:nvSpPr>
          <p:spPr>
            <a:xfrm>
              <a:off x="38100" y="38100"/>
              <a:ext cx="23381208" cy="1799971"/>
            </a:xfrm>
            <a:custGeom>
              <a:avLst/>
              <a:gdLst/>
              <a:ahLst/>
              <a:cxnLst/>
              <a:rect l="l" t="t" r="r" b="b"/>
              <a:pathLst>
                <a:path w="23381208" h="1799971">
                  <a:moveTo>
                    <a:pt x="0" y="299974"/>
                  </a:moveTo>
                  <a:cubicBezTo>
                    <a:pt x="0" y="134366"/>
                    <a:pt x="139573" y="0"/>
                    <a:pt x="311658" y="0"/>
                  </a:cubicBezTo>
                  <a:lnTo>
                    <a:pt x="23069550" y="0"/>
                  </a:lnTo>
                  <a:cubicBezTo>
                    <a:pt x="23241636" y="0"/>
                    <a:pt x="23381208" y="134366"/>
                    <a:pt x="23381208" y="299974"/>
                  </a:cubicBezTo>
                  <a:lnTo>
                    <a:pt x="23381208" y="1499997"/>
                  </a:lnTo>
                  <a:cubicBezTo>
                    <a:pt x="23381208" y="1665732"/>
                    <a:pt x="23241636" y="1799971"/>
                    <a:pt x="23069550" y="1799971"/>
                  </a:cubicBezTo>
                  <a:lnTo>
                    <a:pt x="311658" y="1799971"/>
                  </a:lnTo>
                  <a:cubicBezTo>
                    <a:pt x="139573" y="1799971"/>
                    <a:pt x="0" y="1665732"/>
                    <a:pt x="0" y="1499997"/>
                  </a:cubicBezTo>
                  <a:close/>
                </a:path>
              </a:pathLst>
            </a:custGeom>
            <a:solidFill>
              <a:srgbClr val="737BA7"/>
            </a:solidFill>
          </p:spPr>
        </p:sp>
        <p:sp>
          <p:nvSpPr>
            <p:cNvPr id="4" name="Freeform 4"/>
            <p:cNvSpPr/>
            <p:nvPr/>
          </p:nvSpPr>
          <p:spPr>
            <a:xfrm>
              <a:off x="0" y="0"/>
              <a:ext cx="23457408" cy="1876171"/>
            </a:xfrm>
            <a:custGeom>
              <a:avLst/>
              <a:gdLst/>
              <a:ahLst/>
              <a:cxnLst/>
              <a:rect l="l" t="t" r="r" b="b"/>
              <a:pathLst>
                <a:path w="23457408" h="1876171">
                  <a:moveTo>
                    <a:pt x="0" y="338074"/>
                  </a:moveTo>
                  <a:cubicBezTo>
                    <a:pt x="0" y="149987"/>
                    <a:pt x="157988" y="0"/>
                    <a:pt x="349758" y="0"/>
                  </a:cubicBezTo>
                  <a:lnTo>
                    <a:pt x="23107650" y="0"/>
                  </a:lnTo>
                  <a:lnTo>
                    <a:pt x="23107650" y="38100"/>
                  </a:lnTo>
                  <a:lnTo>
                    <a:pt x="23107650" y="0"/>
                  </a:lnTo>
                  <a:cubicBezTo>
                    <a:pt x="23299420" y="0"/>
                    <a:pt x="23457408" y="149987"/>
                    <a:pt x="23457408" y="338074"/>
                  </a:cubicBezTo>
                  <a:lnTo>
                    <a:pt x="23419308" y="338074"/>
                  </a:lnTo>
                  <a:lnTo>
                    <a:pt x="23457408" y="338074"/>
                  </a:lnTo>
                  <a:lnTo>
                    <a:pt x="23457408" y="1538097"/>
                  </a:lnTo>
                  <a:lnTo>
                    <a:pt x="23419308" y="1538097"/>
                  </a:lnTo>
                  <a:lnTo>
                    <a:pt x="23457408" y="1538097"/>
                  </a:lnTo>
                  <a:cubicBezTo>
                    <a:pt x="23457408" y="1726184"/>
                    <a:pt x="23299420" y="1876171"/>
                    <a:pt x="23107650" y="1876171"/>
                  </a:cubicBezTo>
                  <a:lnTo>
                    <a:pt x="23107650" y="1838071"/>
                  </a:lnTo>
                  <a:lnTo>
                    <a:pt x="23107650" y="1876171"/>
                  </a:lnTo>
                  <a:lnTo>
                    <a:pt x="349758" y="1876171"/>
                  </a:lnTo>
                  <a:lnTo>
                    <a:pt x="349758" y="1838071"/>
                  </a:lnTo>
                  <a:lnTo>
                    <a:pt x="349758" y="1876171"/>
                  </a:lnTo>
                  <a:cubicBezTo>
                    <a:pt x="157988" y="1876171"/>
                    <a:pt x="0" y="1726184"/>
                    <a:pt x="0" y="1538097"/>
                  </a:cubicBezTo>
                  <a:lnTo>
                    <a:pt x="0" y="338074"/>
                  </a:lnTo>
                  <a:lnTo>
                    <a:pt x="38100" y="338074"/>
                  </a:lnTo>
                  <a:lnTo>
                    <a:pt x="0" y="338074"/>
                  </a:lnTo>
                  <a:moveTo>
                    <a:pt x="76200" y="338074"/>
                  </a:moveTo>
                  <a:lnTo>
                    <a:pt x="76200" y="1538097"/>
                  </a:lnTo>
                  <a:lnTo>
                    <a:pt x="38100" y="1538097"/>
                  </a:lnTo>
                  <a:lnTo>
                    <a:pt x="76200" y="1538097"/>
                  </a:lnTo>
                  <a:cubicBezTo>
                    <a:pt x="76200" y="1681353"/>
                    <a:pt x="197358" y="1799971"/>
                    <a:pt x="349758" y="1799971"/>
                  </a:cubicBezTo>
                  <a:lnTo>
                    <a:pt x="23107650" y="1799971"/>
                  </a:lnTo>
                  <a:cubicBezTo>
                    <a:pt x="23260177" y="1799971"/>
                    <a:pt x="23381208" y="1681353"/>
                    <a:pt x="23381208" y="1538097"/>
                  </a:cubicBezTo>
                  <a:lnTo>
                    <a:pt x="23381208" y="338074"/>
                  </a:lnTo>
                  <a:cubicBezTo>
                    <a:pt x="23381208" y="194818"/>
                    <a:pt x="23260050" y="76200"/>
                    <a:pt x="23107650" y="76200"/>
                  </a:cubicBezTo>
                  <a:lnTo>
                    <a:pt x="349758" y="76200"/>
                  </a:lnTo>
                  <a:lnTo>
                    <a:pt x="349758" y="38100"/>
                  </a:lnTo>
                  <a:lnTo>
                    <a:pt x="349758" y="76200"/>
                  </a:lnTo>
                  <a:cubicBezTo>
                    <a:pt x="197358" y="76200"/>
                    <a:pt x="76200" y="194818"/>
                    <a:pt x="76200" y="338074"/>
                  </a:cubicBezTo>
                  <a:close/>
                </a:path>
              </a:pathLst>
            </a:custGeom>
            <a:solidFill>
              <a:srgbClr val="FFFFFF"/>
            </a:solidFill>
          </p:spPr>
        </p:sp>
        <p:sp>
          <p:nvSpPr>
            <p:cNvPr id="5" name="TextBox 5"/>
            <p:cNvSpPr txBox="1"/>
            <p:nvPr/>
          </p:nvSpPr>
          <p:spPr>
            <a:xfrm>
              <a:off x="0" y="-19050"/>
              <a:ext cx="23457420" cy="1895250"/>
            </a:xfrm>
            <a:prstGeom prst="rect">
              <a:avLst/>
            </a:prstGeom>
          </p:spPr>
          <p:txBody>
            <a:bodyPr lIns="50800" tIns="50800" rIns="50800" bIns="50800" rtlCol="0" anchor="ctr"/>
            <a:lstStyle/>
            <a:p>
              <a:pPr algn="ctr">
                <a:lnSpc>
                  <a:spcPts val="3600"/>
                </a:lnSpc>
              </a:pPr>
              <a:r>
                <a:rPr lang="en-US" sz="3000">
                  <a:solidFill>
                    <a:srgbClr val="FFFFFF"/>
                  </a:solidFill>
                  <a:latin typeface="Garamond Bold"/>
                </a:rPr>
                <a:t>An Scholars curriculum celebrates racial diversity and seeks to broaden horizons and view points</a:t>
              </a:r>
            </a:p>
          </p:txBody>
        </p:sp>
      </p:grpSp>
      <p:sp>
        <p:nvSpPr>
          <p:cNvPr id="6" name="TextBox 6"/>
          <p:cNvSpPr txBox="1"/>
          <p:nvPr/>
        </p:nvSpPr>
        <p:spPr>
          <a:xfrm>
            <a:off x="431958" y="2899088"/>
            <a:ext cx="17288612" cy="5192047"/>
          </a:xfrm>
          <a:prstGeom prst="rect">
            <a:avLst/>
          </a:prstGeom>
        </p:spPr>
        <p:txBody>
          <a:bodyPr lIns="0" tIns="0" rIns="0" bIns="0" rtlCol="0" anchor="t">
            <a:spAutoFit/>
          </a:bodyPr>
          <a:lstStyle/>
          <a:p>
            <a:pPr algn="l">
              <a:lnSpc>
                <a:spcPts val="3600"/>
              </a:lnSpc>
            </a:pPr>
            <a:endParaRPr/>
          </a:p>
          <a:p>
            <a:pPr marL="542925" lvl="1" indent="-271462" algn="l">
              <a:lnSpc>
                <a:spcPts val="3600"/>
              </a:lnSpc>
              <a:buFont typeface="Arial"/>
              <a:buChar char="•"/>
            </a:pPr>
            <a:r>
              <a:rPr lang="en-US" sz="3000">
                <a:solidFill>
                  <a:srgbClr val="564B51"/>
                </a:solidFill>
                <a:latin typeface="Arial"/>
              </a:rPr>
              <a:t>We value and celebrate all our students and families by designing programmes of study which do not privilege, appeal to or conform to a historically favoured demographic of people. </a:t>
            </a:r>
          </a:p>
          <a:p>
            <a:pPr marL="542925" lvl="1" indent="-271462" algn="l">
              <a:lnSpc>
                <a:spcPts val="3600"/>
              </a:lnSpc>
            </a:pPr>
            <a:endParaRPr lang="en-US" sz="3000">
              <a:solidFill>
                <a:srgbClr val="564B51"/>
              </a:solidFill>
              <a:latin typeface="Arial"/>
            </a:endParaRPr>
          </a:p>
          <a:p>
            <a:pPr marL="542925" lvl="1" indent="-271462" algn="l">
              <a:lnSpc>
                <a:spcPts val="3600"/>
              </a:lnSpc>
              <a:buFont typeface="Arial"/>
              <a:buChar char="•"/>
            </a:pPr>
            <a:r>
              <a:rPr lang="en-US" sz="3000">
                <a:solidFill>
                  <a:srgbClr val="564B51"/>
                </a:solidFill>
                <a:latin typeface="Arial"/>
              </a:rPr>
              <a:t>We work together to design our curriculums in a way that addresses unconscious bias, misrepresentation and inaccessibility</a:t>
            </a:r>
          </a:p>
          <a:p>
            <a:pPr marL="542925" lvl="1" indent="-271462" algn="l">
              <a:lnSpc>
                <a:spcPts val="3600"/>
              </a:lnSpc>
            </a:pPr>
            <a:endParaRPr lang="en-US" sz="3000">
              <a:solidFill>
                <a:srgbClr val="564B51"/>
              </a:solidFill>
              <a:latin typeface="Arial"/>
            </a:endParaRPr>
          </a:p>
          <a:p>
            <a:pPr marL="542925" lvl="1" indent="-271462" algn="l">
              <a:lnSpc>
                <a:spcPts val="3600"/>
              </a:lnSpc>
              <a:buFont typeface="Arial"/>
              <a:buChar char="•"/>
            </a:pPr>
            <a:r>
              <a:rPr lang="en-US" sz="3000">
                <a:solidFill>
                  <a:srgbClr val="564B51"/>
                </a:solidFill>
                <a:latin typeface="Arial"/>
              </a:rPr>
              <a:t>This means that Scholars students are empowered to become critical and reflective citizens who have the knowledge and skills to challenge racist or discriminatory ideologies and practices </a:t>
            </a:r>
          </a:p>
          <a:p>
            <a:pPr marL="542925" lvl="1" indent="-271462" algn="l">
              <a:lnSpc>
                <a:spcPts val="3600"/>
              </a:lnSpc>
            </a:pPr>
            <a:endParaRPr lang="en-US" sz="3000">
              <a:solidFill>
                <a:srgbClr val="564B51"/>
              </a:solidFill>
              <a:latin typeface="Arial"/>
            </a:endParaRPr>
          </a:p>
          <a:p>
            <a:pPr marL="542925" lvl="1" indent="-271462" algn="l">
              <a:lnSpc>
                <a:spcPts val="3600"/>
              </a:lnSpc>
            </a:pPr>
            <a:endParaRPr lang="en-US" sz="3000">
              <a:solidFill>
                <a:srgbClr val="564B51"/>
              </a:solidFill>
              <a:latin typeface="Arial"/>
            </a:endParaRPr>
          </a:p>
        </p:txBody>
      </p:sp>
      <p:sp>
        <p:nvSpPr>
          <p:cNvPr id="7" name="TextBox 7"/>
          <p:cNvSpPr txBox="1"/>
          <p:nvPr/>
        </p:nvSpPr>
        <p:spPr>
          <a:xfrm>
            <a:off x="431960" y="8923020"/>
            <a:ext cx="16762518" cy="1064181"/>
          </a:xfrm>
          <a:prstGeom prst="rect">
            <a:avLst/>
          </a:prstGeom>
        </p:spPr>
        <p:txBody>
          <a:bodyPr lIns="0" tIns="0" rIns="0" bIns="0" rtlCol="0" anchor="t">
            <a:spAutoFit/>
          </a:bodyPr>
          <a:lstStyle/>
          <a:p>
            <a:pPr algn="l">
              <a:lnSpc>
                <a:spcPts val="2520"/>
              </a:lnSpc>
            </a:pPr>
            <a:r>
              <a:rPr lang="en-US" sz="2100">
                <a:solidFill>
                  <a:srgbClr val="564B51"/>
                </a:solidFill>
                <a:latin typeface="Arial"/>
              </a:rPr>
              <a:t>Useful Links and Further Reading</a:t>
            </a:r>
          </a:p>
          <a:p>
            <a:pPr algn="l">
              <a:lnSpc>
                <a:spcPts val="2520"/>
              </a:lnSpc>
            </a:pPr>
            <a:r>
              <a:rPr lang="en-US" sz="2100" u="sng">
                <a:solidFill>
                  <a:srgbClr val="EC606C"/>
                </a:solidFill>
                <a:latin typeface="Arial"/>
                <a:hlinkClick r:id="rId2" tooltip="https://schoolleaders.thekeysupport.com/curriculum-and-learning/curriculum-guidance-all-phases/structuring-curriculum/anti-racism-how-review-and-re-frame-your-curriculum/"/>
              </a:rPr>
              <a:t>The Key: Anti-racism: how to review and re-frame your curriculum</a:t>
            </a:r>
          </a:p>
          <a:p>
            <a:pPr algn="l">
              <a:lnSpc>
                <a:spcPts val="2520"/>
              </a:lnSpc>
            </a:pPr>
            <a:r>
              <a:rPr lang="en-US" sz="2100">
                <a:solidFill>
                  <a:srgbClr val="564B51"/>
                </a:solidFill>
                <a:latin typeface="Arial"/>
              </a:rPr>
              <a:t>The Black Curriculum Report 2021: </a:t>
            </a:r>
            <a:r>
              <a:rPr lang="en-US" sz="2100" u="sng">
                <a:solidFill>
                  <a:srgbClr val="EC606C"/>
                </a:solidFill>
                <a:latin typeface="Arial"/>
                <a:hlinkClick r:id="rId3" tooltip="https://theblackcurriculum.com/s/TBC-2021-Report.pdf"/>
              </a:rPr>
              <a:t>Black British History in the National Curriculum</a:t>
            </a:r>
            <a:r>
              <a:rPr lang="en-US" sz="2100">
                <a:solidFill>
                  <a:srgbClr val="EC606C"/>
                </a:solidFill>
                <a:latin typeface="Arial"/>
              </a:rPr>
              <a:t> </a:t>
            </a:r>
          </a:p>
        </p:txBody>
      </p:sp>
      <p:sp>
        <p:nvSpPr>
          <p:cNvPr id="8" name="TextBox 8"/>
          <p:cNvSpPr txBox="1"/>
          <p:nvPr/>
        </p:nvSpPr>
        <p:spPr>
          <a:xfrm>
            <a:off x="367536" y="342781"/>
            <a:ext cx="14752109" cy="795248"/>
          </a:xfrm>
          <a:prstGeom prst="rect">
            <a:avLst/>
          </a:prstGeom>
        </p:spPr>
        <p:txBody>
          <a:bodyPr lIns="0" tIns="0" rIns="0" bIns="0" rtlCol="0" anchor="t">
            <a:spAutoFit/>
          </a:bodyPr>
          <a:lstStyle/>
          <a:p>
            <a:pPr algn="l">
              <a:lnSpc>
                <a:spcPts val="5759"/>
              </a:lnSpc>
            </a:pPr>
            <a:r>
              <a:rPr lang="en-US" sz="4800">
                <a:solidFill>
                  <a:srgbClr val="737BA7"/>
                </a:solidFill>
                <a:latin typeface="Garamond Bold"/>
              </a:rPr>
              <a:t>Enable excellence</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alphaModFix amt="51000"/>
            </a:blip>
            <a:stretch>
              <a:fillRect t="-9333" b="-9333"/>
            </a:stretch>
          </a:blipFill>
        </p:spPr>
      </p:sp>
      <p:sp>
        <p:nvSpPr>
          <p:cNvPr id="3" name="TextBox 3"/>
          <p:cNvSpPr txBox="1"/>
          <p:nvPr/>
        </p:nvSpPr>
        <p:spPr>
          <a:xfrm>
            <a:off x="590728" y="4905375"/>
            <a:ext cx="17106543" cy="1362075"/>
          </a:xfrm>
          <a:prstGeom prst="rect">
            <a:avLst/>
          </a:prstGeom>
        </p:spPr>
        <p:txBody>
          <a:bodyPr lIns="0" tIns="0" rIns="0" bIns="0" rtlCol="0" anchor="t">
            <a:spAutoFit/>
          </a:bodyPr>
          <a:lstStyle/>
          <a:p>
            <a:pPr algn="ctr">
              <a:lnSpc>
                <a:spcPts val="10679"/>
              </a:lnSpc>
              <a:spcBef>
                <a:spcPct val="0"/>
              </a:spcBef>
            </a:pPr>
            <a:r>
              <a:rPr lang="en-US" sz="8899">
                <a:solidFill>
                  <a:srgbClr val="000000"/>
                </a:solidFill>
                <a:latin typeface="Garamond Bold"/>
              </a:rPr>
              <a:t>Curriculum Questions for Leaders? </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656900" y="9348375"/>
            <a:ext cx="6753077" cy="359249"/>
          </a:xfrm>
          <a:prstGeom prst="rect">
            <a:avLst/>
          </a:prstGeom>
        </p:spPr>
        <p:txBody>
          <a:bodyPr lIns="0" tIns="0" rIns="0" bIns="0" rtlCol="0" anchor="t">
            <a:spAutoFit/>
          </a:bodyPr>
          <a:lstStyle/>
          <a:p>
            <a:pPr algn="l">
              <a:lnSpc>
                <a:spcPts val="2430"/>
              </a:lnSpc>
            </a:pPr>
            <a:r>
              <a:rPr lang="en-US" sz="2025" spc="75">
                <a:solidFill>
                  <a:srgbClr val="564B51"/>
                </a:solidFill>
                <a:latin typeface="Arial Bold"/>
              </a:rPr>
              <a:t>A place to thrive</a:t>
            </a:r>
          </a:p>
        </p:txBody>
      </p:sp>
      <p:sp>
        <p:nvSpPr>
          <p:cNvPr id="3" name="TextBox 3"/>
          <p:cNvSpPr txBox="1"/>
          <p:nvPr/>
        </p:nvSpPr>
        <p:spPr>
          <a:xfrm>
            <a:off x="783765" y="277661"/>
            <a:ext cx="14974200" cy="1035261"/>
          </a:xfrm>
          <a:prstGeom prst="rect">
            <a:avLst/>
          </a:prstGeom>
        </p:spPr>
        <p:txBody>
          <a:bodyPr lIns="0" tIns="0" rIns="0" bIns="0" rtlCol="0" anchor="t">
            <a:spAutoFit/>
          </a:bodyPr>
          <a:lstStyle/>
          <a:p>
            <a:pPr algn="l">
              <a:lnSpc>
                <a:spcPts val="6156"/>
              </a:lnSpc>
            </a:pPr>
            <a:r>
              <a:rPr lang="en-US" sz="5700" spc="75">
                <a:solidFill>
                  <a:srgbClr val="EC606C"/>
                </a:solidFill>
                <a:latin typeface="Arial Bold"/>
              </a:rPr>
              <a:t>Curriculum content</a:t>
            </a:r>
          </a:p>
        </p:txBody>
      </p:sp>
      <p:sp>
        <p:nvSpPr>
          <p:cNvPr id="4" name="TextBox 4"/>
          <p:cNvSpPr txBox="1"/>
          <p:nvPr/>
        </p:nvSpPr>
        <p:spPr>
          <a:xfrm>
            <a:off x="741054" y="1246247"/>
            <a:ext cx="16529910" cy="6319837"/>
          </a:xfrm>
          <a:prstGeom prst="rect">
            <a:avLst/>
          </a:prstGeom>
        </p:spPr>
        <p:txBody>
          <a:bodyPr lIns="0" tIns="0" rIns="0" bIns="0" rtlCol="0" anchor="t">
            <a:spAutoFit/>
          </a:bodyPr>
          <a:lstStyle/>
          <a:p>
            <a:pPr algn="l">
              <a:lnSpc>
                <a:spcPts val="3600"/>
              </a:lnSpc>
            </a:pPr>
            <a:r>
              <a:rPr lang="en-US" sz="3000" spc="75">
                <a:solidFill>
                  <a:srgbClr val="564B51"/>
                </a:solidFill>
                <a:latin typeface="Arial"/>
              </a:rPr>
              <a:t>Are the knowledge, skills and understanding you want pupils to gain clearly laid out in your curriculum map and/or long-term plan?</a:t>
            </a:r>
          </a:p>
          <a:p>
            <a:pPr algn="l">
              <a:lnSpc>
                <a:spcPts val="3600"/>
              </a:lnSpc>
            </a:pPr>
            <a:r>
              <a:rPr lang="en-US" sz="3000" spc="75">
                <a:solidFill>
                  <a:srgbClr val="564B51"/>
                </a:solidFill>
                <a:latin typeface="Arial"/>
              </a:rPr>
              <a:t>Where the National Curriculum (or equivalent) doesn’t describe in detail ‘what’ you should teach, so you have flexibility, have you made your choices clear? For example: What texts pupils will read in English? What knowledge you’ll include in a unit about the Vikings? What ‘local history’ project you’ll undertake? Which artists or designers you’ll study?</a:t>
            </a:r>
          </a:p>
          <a:p>
            <a:pPr algn="l">
              <a:lnSpc>
                <a:spcPts val="3600"/>
              </a:lnSpc>
            </a:pPr>
            <a:r>
              <a:rPr lang="en-US" sz="3000" spc="75">
                <a:solidFill>
                  <a:srgbClr val="564B51"/>
                </a:solidFill>
                <a:latin typeface="Arial"/>
              </a:rPr>
              <a:t>Are pupils able to build links between elements of learning? </a:t>
            </a:r>
          </a:p>
          <a:p>
            <a:pPr algn="l">
              <a:lnSpc>
                <a:spcPts val="3600"/>
              </a:lnSpc>
            </a:pPr>
            <a:r>
              <a:rPr lang="en-US" sz="3000" spc="75">
                <a:solidFill>
                  <a:srgbClr val="564B51"/>
                </a:solidFill>
                <a:latin typeface="Arial"/>
              </a:rPr>
              <a:t>Do you choose your content from a range of contexts and options? (E.g. fiction texts, international artists, historical time periods, different authors, opportunities to apply mathematical knowledge)</a:t>
            </a:r>
          </a:p>
          <a:p>
            <a:pPr algn="l">
              <a:lnSpc>
                <a:spcPts val="3600"/>
              </a:lnSpc>
            </a:pPr>
            <a:r>
              <a:rPr lang="en-US" sz="3000" spc="75">
                <a:solidFill>
                  <a:srgbClr val="564B51"/>
                </a:solidFill>
                <a:latin typeface="Arial"/>
              </a:rPr>
              <a:t>How does your curriculum add to pupils' cultural capital?</a:t>
            </a:r>
          </a:p>
          <a:p>
            <a:pPr algn="l">
              <a:lnSpc>
                <a:spcPts val="3600"/>
              </a:lnSpc>
            </a:pPr>
            <a:endParaRPr lang="en-US" sz="3000" spc="75">
              <a:solidFill>
                <a:srgbClr val="564B51"/>
              </a:solidFill>
              <a:latin typeface="Arial"/>
            </a:endParaRPr>
          </a:p>
          <a:p>
            <a:pPr algn="l">
              <a:lnSpc>
                <a:spcPts val="3600"/>
              </a:lnSpc>
            </a:pPr>
            <a:endParaRPr lang="en-US" sz="3000" spc="75">
              <a:solidFill>
                <a:srgbClr val="564B51"/>
              </a:solidFill>
              <a:latin typeface="Arial"/>
            </a:endParaRPr>
          </a:p>
          <a:p>
            <a:pPr algn="l">
              <a:lnSpc>
                <a:spcPts val="3600"/>
              </a:lnSpc>
            </a:pPr>
            <a:endParaRPr lang="en-US" sz="3000" spc="75">
              <a:solidFill>
                <a:srgbClr val="564B51"/>
              </a:solidFill>
              <a:latin typeface="Arial"/>
            </a:endParaRPr>
          </a:p>
          <a:p>
            <a:pPr algn="l">
              <a:lnSpc>
                <a:spcPts val="3600"/>
              </a:lnSpc>
            </a:pPr>
            <a:endParaRPr lang="en-US" sz="3000" spc="75">
              <a:solidFill>
                <a:srgbClr val="564B51"/>
              </a:solidFill>
              <a:latin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656900" y="9348375"/>
            <a:ext cx="6753077" cy="359249"/>
          </a:xfrm>
          <a:prstGeom prst="rect">
            <a:avLst/>
          </a:prstGeom>
        </p:spPr>
        <p:txBody>
          <a:bodyPr lIns="0" tIns="0" rIns="0" bIns="0" rtlCol="0" anchor="t">
            <a:spAutoFit/>
          </a:bodyPr>
          <a:lstStyle/>
          <a:p>
            <a:pPr algn="l">
              <a:lnSpc>
                <a:spcPts val="2430"/>
              </a:lnSpc>
            </a:pPr>
            <a:r>
              <a:rPr lang="en-US" sz="2025" spc="75">
                <a:solidFill>
                  <a:srgbClr val="564B51"/>
                </a:solidFill>
                <a:latin typeface="Arial Bold"/>
              </a:rPr>
              <a:t>A place to thrive</a:t>
            </a:r>
          </a:p>
        </p:txBody>
      </p:sp>
      <p:sp>
        <p:nvSpPr>
          <p:cNvPr id="3" name="TextBox 3"/>
          <p:cNvSpPr txBox="1"/>
          <p:nvPr/>
        </p:nvSpPr>
        <p:spPr>
          <a:xfrm>
            <a:off x="425259" y="305652"/>
            <a:ext cx="14974200" cy="1035261"/>
          </a:xfrm>
          <a:prstGeom prst="rect">
            <a:avLst/>
          </a:prstGeom>
        </p:spPr>
        <p:txBody>
          <a:bodyPr lIns="0" tIns="0" rIns="0" bIns="0" rtlCol="0" anchor="t">
            <a:spAutoFit/>
          </a:bodyPr>
          <a:lstStyle/>
          <a:p>
            <a:pPr algn="l">
              <a:lnSpc>
                <a:spcPts val="6156"/>
              </a:lnSpc>
            </a:pPr>
            <a:r>
              <a:rPr lang="en-US" sz="5700" spc="75">
                <a:solidFill>
                  <a:srgbClr val="00A19B"/>
                </a:solidFill>
                <a:latin typeface="Arial Bold"/>
              </a:rPr>
              <a:t>Cognitive challenge and ambition</a:t>
            </a:r>
          </a:p>
        </p:txBody>
      </p:sp>
      <p:sp>
        <p:nvSpPr>
          <p:cNvPr id="4" name="TextBox 4"/>
          <p:cNvSpPr txBox="1"/>
          <p:nvPr/>
        </p:nvSpPr>
        <p:spPr>
          <a:xfrm>
            <a:off x="425259" y="1622415"/>
            <a:ext cx="16957671" cy="6319837"/>
          </a:xfrm>
          <a:prstGeom prst="rect">
            <a:avLst/>
          </a:prstGeom>
        </p:spPr>
        <p:txBody>
          <a:bodyPr lIns="0" tIns="0" rIns="0" bIns="0" rtlCol="0" anchor="t">
            <a:spAutoFit/>
          </a:bodyPr>
          <a:lstStyle/>
          <a:p>
            <a:pPr algn="l">
              <a:lnSpc>
                <a:spcPts val="3600"/>
              </a:lnSpc>
            </a:pPr>
            <a:r>
              <a:rPr lang="en-US" sz="3000" spc="75">
                <a:solidFill>
                  <a:srgbClr val="564B51"/>
                </a:solidFill>
                <a:latin typeface="Arial"/>
              </a:rPr>
              <a:t>Do your plans take into account pupils’ prior knowledge and understanding? </a:t>
            </a:r>
          </a:p>
          <a:p>
            <a:pPr algn="l">
              <a:lnSpc>
                <a:spcPts val="3600"/>
              </a:lnSpc>
            </a:pPr>
            <a:r>
              <a:rPr lang="en-US" sz="3000" spc="75">
                <a:solidFill>
                  <a:srgbClr val="564B51"/>
                </a:solidFill>
                <a:latin typeface="Arial"/>
              </a:rPr>
              <a:t>Do you give opportunities for pupils to apply skills and knowledge to complex and sometimes multi-disciplinary problems?</a:t>
            </a:r>
          </a:p>
          <a:p>
            <a:pPr algn="l">
              <a:lnSpc>
                <a:spcPts val="3600"/>
              </a:lnSpc>
            </a:pPr>
            <a:r>
              <a:rPr lang="en-US" sz="3000" spc="75">
                <a:solidFill>
                  <a:srgbClr val="564B51"/>
                </a:solidFill>
                <a:latin typeface="Arial"/>
              </a:rPr>
              <a:t>Would you like to be a pupil in your subject (at any unit of work or year group)?</a:t>
            </a:r>
          </a:p>
          <a:p>
            <a:pPr algn="l">
              <a:lnSpc>
                <a:spcPts val="3600"/>
              </a:lnSpc>
            </a:pPr>
            <a:r>
              <a:rPr lang="en-US" sz="3000" spc="75">
                <a:solidFill>
                  <a:srgbClr val="564B51"/>
                </a:solidFill>
                <a:latin typeface="Arial"/>
              </a:rPr>
              <a:t>Are there perceived limitations in what your pupils can achieve?</a:t>
            </a:r>
          </a:p>
          <a:p>
            <a:pPr algn="l">
              <a:lnSpc>
                <a:spcPts val="3600"/>
              </a:lnSpc>
            </a:pPr>
            <a:r>
              <a:rPr lang="en-US" sz="3000" spc="75">
                <a:solidFill>
                  <a:srgbClr val="564B51"/>
                </a:solidFill>
                <a:latin typeface="Arial"/>
              </a:rPr>
              <a:t>Does your curriculum enable pupils to create work that allows them to reach a high standard? Is there enough time for them to redraft, fail, have partially successful attempts and build their skills?</a:t>
            </a:r>
          </a:p>
          <a:p>
            <a:pPr algn="l">
              <a:lnSpc>
                <a:spcPts val="3600"/>
              </a:lnSpc>
            </a:pPr>
            <a:endParaRPr lang="en-US" sz="3000" spc="75">
              <a:solidFill>
                <a:srgbClr val="564B51"/>
              </a:solidFill>
              <a:latin typeface="Arial"/>
            </a:endParaRPr>
          </a:p>
          <a:p>
            <a:pPr algn="l">
              <a:lnSpc>
                <a:spcPts val="3600"/>
              </a:lnSpc>
            </a:pPr>
            <a:endParaRPr lang="en-US" sz="3000" spc="75">
              <a:solidFill>
                <a:srgbClr val="564B51"/>
              </a:solidFill>
              <a:latin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656900" y="9348375"/>
            <a:ext cx="6753077" cy="359249"/>
          </a:xfrm>
          <a:prstGeom prst="rect">
            <a:avLst/>
          </a:prstGeom>
        </p:spPr>
        <p:txBody>
          <a:bodyPr lIns="0" tIns="0" rIns="0" bIns="0" rtlCol="0" anchor="t">
            <a:spAutoFit/>
          </a:bodyPr>
          <a:lstStyle/>
          <a:p>
            <a:pPr algn="l">
              <a:lnSpc>
                <a:spcPts val="2430"/>
              </a:lnSpc>
            </a:pPr>
            <a:r>
              <a:rPr lang="en-US" sz="2025" spc="75">
                <a:solidFill>
                  <a:srgbClr val="564B51"/>
                </a:solidFill>
                <a:latin typeface="Arial Bold"/>
              </a:rPr>
              <a:t>A place to thrive</a:t>
            </a:r>
          </a:p>
        </p:txBody>
      </p:sp>
      <p:sp>
        <p:nvSpPr>
          <p:cNvPr id="3" name="TextBox 3"/>
          <p:cNvSpPr txBox="1"/>
          <p:nvPr/>
        </p:nvSpPr>
        <p:spPr>
          <a:xfrm>
            <a:off x="313292" y="277661"/>
            <a:ext cx="14974200" cy="1035261"/>
          </a:xfrm>
          <a:prstGeom prst="rect">
            <a:avLst/>
          </a:prstGeom>
        </p:spPr>
        <p:txBody>
          <a:bodyPr lIns="0" tIns="0" rIns="0" bIns="0" rtlCol="0" anchor="t">
            <a:spAutoFit/>
          </a:bodyPr>
          <a:lstStyle/>
          <a:p>
            <a:pPr algn="l">
              <a:lnSpc>
                <a:spcPts val="6156"/>
              </a:lnSpc>
            </a:pPr>
            <a:r>
              <a:rPr lang="en-US" sz="5700" spc="75">
                <a:solidFill>
                  <a:srgbClr val="A0C26D"/>
                </a:solidFill>
                <a:latin typeface="Arial Bold"/>
              </a:rPr>
              <a:t>Vision, values and context </a:t>
            </a:r>
          </a:p>
        </p:txBody>
      </p:sp>
      <p:sp>
        <p:nvSpPr>
          <p:cNvPr id="4" name="TextBox 4"/>
          <p:cNvSpPr txBox="1"/>
          <p:nvPr/>
        </p:nvSpPr>
        <p:spPr>
          <a:xfrm>
            <a:off x="593210" y="1594423"/>
            <a:ext cx="16761729" cy="6319837"/>
          </a:xfrm>
          <a:prstGeom prst="rect">
            <a:avLst/>
          </a:prstGeom>
        </p:spPr>
        <p:txBody>
          <a:bodyPr lIns="0" tIns="0" rIns="0" bIns="0" rtlCol="0" anchor="t">
            <a:spAutoFit/>
          </a:bodyPr>
          <a:lstStyle/>
          <a:p>
            <a:pPr algn="l">
              <a:lnSpc>
                <a:spcPts val="3600"/>
              </a:lnSpc>
            </a:pPr>
            <a:r>
              <a:rPr lang="en-US" sz="3000" spc="75">
                <a:solidFill>
                  <a:srgbClr val="564B51"/>
                </a:solidFill>
                <a:latin typeface="Arial"/>
              </a:rPr>
              <a:t>How are your units of work and your long and medium-term plans associated with your school’s vision? (E.g. if your vision emphasises ‘exploration’, does geography emphasise fieldwork? If your vision emphasises ‘diversity’, does geography emphasise human geography?)</a:t>
            </a:r>
          </a:p>
          <a:p>
            <a:pPr algn="l">
              <a:lnSpc>
                <a:spcPts val="3600"/>
              </a:lnSpc>
            </a:pPr>
            <a:r>
              <a:rPr lang="en-US" sz="3000" spc="75">
                <a:solidFill>
                  <a:srgbClr val="564B51"/>
                </a:solidFill>
                <a:latin typeface="Arial"/>
              </a:rPr>
              <a:t>How do you take into account your school’s vision when making curriculum decisions? (E.g. allocating time and resources, emphasising particular elements, and making choices about what to teach)</a:t>
            </a:r>
          </a:p>
          <a:p>
            <a:pPr algn="l">
              <a:lnSpc>
                <a:spcPts val="3600"/>
              </a:lnSpc>
            </a:pPr>
            <a:r>
              <a:rPr lang="en-US" sz="3000" spc="75">
                <a:solidFill>
                  <a:srgbClr val="564B51"/>
                </a:solidFill>
                <a:latin typeface="Arial"/>
              </a:rPr>
              <a:t>How does your curriculum address gaps that pupils in your context are likely to have? (E.g. English as an additional language, lack of cultural capital, etc.)</a:t>
            </a:r>
          </a:p>
          <a:p>
            <a:pPr algn="l">
              <a:lnSpc>
                <a:spcPts val="3600"/>
              </a:lnSpc>
            </a:pPr>
            <a:r>
              <a:rPr lang="en-US" sz="3000" spc="75">
                <a:solidFill>
                  <a:srgbClr val="564B51"/>
                </a:solidFill>
                <a:latin typeface="Arial"/>
              </a:rPr>
              <a:t>How does your curriculum take into account the context of the community you serve?</a:t>
            </a:r>
          </a:p>
          <a:p>
            <a:pPr algn="l">
              <a:lnSpc>
                <a:spcPts val="3600"/>
              </a:lnSpc>
            </a:pPr>
            <a:r>
              <a:rPr lang="en-US" sz="3000" spc="75">
                <a:solidFill>
                  <a:srgbClr val="564B51"/>
                </a:solidFill>
                <a:latin typeface="Arial"/>
              </a:rPr>
              <a:t>Does your curriculum remove gaps and barriers?</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656900" y="9348375"/>
            <a:ext cx="6753077" cy="359249"/>
          </a:xfrm>
          <a:prstGeom prst="rect">
            <a:avLst/>
          </a:prstGeom>
        </p:spPr>
        <p:txBody>
          <a:bodyPr lIns="0" tIns="0" rIns="0" bIns="0" rtlCol="0" anchor="t">
            <a:spAutoFit/>
          </a:bodyPr>
          <a:lstStyle/>
          <a:p>
            <a:pPr algn="l">
              <a:lnSpc>
                <a:spcPts val="2430"/>
              </a:lnSpc>
            </a:pPr>
            <a:r>
              <a:rPr lang="en-US" sz="2025" spc="75">
                <a:solidFill>
                  <a:srgbClr val="564B51"/>
                </a:solidFill>
                <a:latin typeface="Arial Bold"/>
              </a:rPr>
              <a:t>A place to thrive</a:t>
            </a:r>
          </a:p>
        </p:txBody>
      </p:sp>
      <p:sp>
        <p:nvSpPr>
          <p:cNvPr id="3" name="TextBox 3"/>
          <p:cNvSpPr txBox="1"/>
          <p:nvPr/>
        </p:nvSpPr>
        <p:spPr>
          <a:xfrm>
            <a:off x="453252" y="249669"/>
            <a:ext cx="14974200" cy="1035261"/>
          </a:xfrm>
          <a:prstGeom prst="rect">
            <a:avLst/>
          </a:prstGeom>
        </p:spPr>
        <p:txBody>
          <a:bodyPr lIns="0" tIns="0" rIns="0" bIns="0" rtlCol="0" anchor="t">
            <a:spAutoFit/>
          </a:bodyPr>
          <a:lstStyle/>
          <a:p>
            <a:pPr algn="l">
              <a:lnSpc>
                <a:spcPts val="6156"/>
              </a:lnSpc>
            </a:pPr>
            <a:r>
              <a:rPr lang="en-US" sz="5700" spc="75">
                <a:solidFill>
                  <a:srgbClr val="EC606C"/>
                </a:solidFill>
                <a:latin typeface="Arial Bold"/>
              </a:rPr>
              <a:t>Pedagogy and assessment</a:t>
            </a:r>
          </a:p>
        </p:txBody>
      </p:sp>
      <p:sp>
        <p:nvSpPr>
          <p:cNvPr id="4" name="TextBox 4"/>
          <p:cNvSpPr txBox="1"/>
          <p:nvPr/>
        </p:nvSpPr>
        <p:spPr>
          <a:xfrm>
            <a:off x="453252" y="1497357"/>
            <a:ext cx="16733736" cy="7225609"/>
          </a:xfrm>
          <a:prstGeom prst="rect">
            <a:avLst/>
          </a:prstGeom>
        </p:spPr>
        <p:txBody>
          <a:bodyPr lIns="0" tIns="0" rIns="0" bIns="0" rtlCol="0" anchor="t">
            <a:spAutoFit/>
          </a:bodyPr>
          <a:lstStyle/>
          <a:p>
            <a:pPr algn="l">
              <a:lnSpc>
                <a:spcPts val="3600"/>
              </a:lnSpc>
            </a:pPr>
            <a:r>
              <a:rPr lang="en-US" sz="3000" spc="75">
                <a:solidFill>
                  <a:srgbClr val="564B51"/>
                </a:solidFill>
                <a:latin typeface="Arial"/>
              </a:rPr>
              <a:t>Do staff understand what makes something cognitively more challenging? Can they explain the cognitive challenge in a unit of work?</a:t>
            </a:r>
          </a:p>
          <a:p>
            <a:pPr algn="l">
              <a:lnSpc>
                <a:spcPts val="3600"/>
              </a:lnSpc>
            </a:pPr>
            <a:r>
              <a:rPr lang="en-US" sz="3000" spc="75">
                <a:solidFill>
                  <a:srgbClr val="564B51"/>
                </a:solidFill>
                <a:latin typeface="Arial"/>
              </a:rPr>
              <a:t>Can staff talk confidently about the pedagogical content knowledge that aids successful delivery of the curriculum?</a:t>
            </a:r>
          </a:p>
          <a:p>
            <a:pPr algn="l">
              <a:lnSpc>
                <a:spcPts val="3600"/>
              </a:lnSpc>
            </a:pPr>
            <a:r>
              <a:rPr lang="en-US" sz="3000" spc="75">
                <a:solidFill>
                  <a:srgbClr val="564B51"/>
                </a:solidFill>
                <a:latin typeface="Arial"/>
              </a:rPr>
              <a:t>Can staff explain how they’re achieving breadth and why they’ve chosen certain content?</a:t>
            </a:r>
          </a:p>
          <a:p>
            <a:pPr algn="l">
              <a:lnSpc>
                <a:spcPts val="3600"/>
              </a:lnSpc>
            </a:pPr>
            <a:r>
              <a:rPr lang="en-US" sz="3000" spc="75">
                <a:solidFill>
                  <a:srgbClr val="564B51"/>
                </a:solidFill>
                <a:latin typeface="Arial"/>
              </a:rPr>
              <a:t>Can staff explain the common gaps in skills, knowledge and understanding that pupils have when they come to your school?</a:t>
            </a:r>
          </a:p>
          <a:p>
            <a:pPr algn="l">
              <a:lnSpc>
                <a:spcPts val="3600"/>
              </a:lnSpc>
            </a:pPr>
            <a:r>
              <a:rPr lang="en-US" sz="3000" spc="75">
                <a:solidFill>
                  <a:srgbClr val="564B51"/>
                </a:solidFill>
                <a:latin typeface="Arial"/>
              </a:rPr>
              <a:t>Can staff articulate the end-of-Key-Stage expectations?</a:t>
            </a:r>
          </a:p>
          <a:p>
            <a:pPr algn="l">
              <a:lnSpc>
                <a:spcPts val="3600"/>
              </a:lnSpc>
            </a:pPr>
            <a:r>
              <a:rPr lang="en-US" sz="3000" spc="75">
                <a:solidFill>
                  <a:srgbClr val="564B51"/>
                </a:solidFill>
                <a:latin typeface="Arial"/>
              </a:rPr>
              <a:t>Do staff use their knowledge of what pupils already know and understand to pitch the curriculum plan at the right level?</a:t>
            </a:r>
          </a:p>
          <a:p>
            <a:pPr algn="l">
              <a:lnSpc>
                <a:spcPts val="3600"/>
              </a:lnSpc>
            </a:pPr>
            <a:r>
              <a:rPr lang="en-US" sz="3000" spc="75">
                <a:solidFill>
                  <a:srgbClr val="564B51"/>
                </a:solidFill>
                <a:latin typeface="Arial"/>
              </a:rPr>
              <a:t>Do you use assessment to identify curriculum areas that need strengthening?</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656900" y="9348375"/>
            <a:ext cx="6753077" cy="359249"/>
          </a:xfrm>
          <a:prstGeom prst="rect">
            <a:avLst/>
          </a:prstGeom>
        </p:spPr>
        <p:txBody>
          <a:bodyPr lIns="0" tIns="0" rIns="0" bIns="0" rtlCol="0" anchor="t">
            <a:spAutoFit/>
          </a:bodyPr>
          <a:lstStyle/>
          <a:p>
            <a:pPr algn="l">
              <a:lnSpc>
                <a:spcPts val="2430"/>
              </a:lnSpc>
            </a:pPr>
            <a:r>
              <a:rPr lang="en-US" sz="2025" spc="75">
                <a:solidFill>
                  <a:srgbClr val="564B51"/>
                </a:solidFill>
                <a:latin typeface="Arial Bold"/>
              </a:rPr>
              <a:t>A place to thrive</a:t>
            </a:r>
          </a:p>
        </p:txBody>
      </p:sp>
      <p:sp>
        <p:nvSpPr>
          <p:cNvPr id="3" name="TextBox 3"/>
          <p:cNvSpPr txBox="1"/>
          <p:nvPr/>
        </p:nvSpPr>
        <p:spPr>
          <a:xfrm>
            <a:off x="285300" y="277661"/>
            <a:ext cx="14974200" cy="1035261"/>
          </a:xfrm>
          <a:prstGeom prst="rect">
            <a:avLst/>
          </a:prstGeom>
        </p:spPr>
        <p:txBody>
          <a:bodyPr lIns="0" tIns="0" rIns="0" bIns="0" rtlCol="0" anchor="t">
            <a:spAutoFit/>
          </a:bodyPr>
          <a:lstStyle/>
          <a:p>
            <a:pPr algn="l">
              <a:lnSpc>
                <a:spcPts val="6156"/>
              </a:lnSpc>
            </a:pPr>
            <a:r>
              <a:rPr lang="en-US" sz="5700" spc="75">
                <a:solidFill>
                  <a:srgbClr val="00A19B"/>
                </a:solidFill>
                <a:latin typeface="Arial Bold"/>
              </a:rPr>
              <a:t>Links and sequencing</a:t>
            </a:r>
          </a:p>
        </p:txBody>
      </p:sp>
      <p:sp>
        <p:nvSpPr>
          <p:cNvPr id="4" name="TextBox 4"/>
          <p:cNvSpPr txBox="1"/>
          <p:nvPr/>
        </p:nvSpPr>
        <p:spPr>
          <a:xfrm>
            <a:off x="481244" y="1246247"/>
            <a:ext cx="16817712" cy="6319837"/>
          </a:xfrm>
          <a:prstGeom prst="rect">
            <a:avLst/>
          </a:prstGeom>
        </p:spPr>
        <p:txBody>
          <a:bodyPr lIns="0" tIns="0" rIns="0" bIns="0" rtlCol="0" anchor="t">
            <a:spAutoFit/>
          </a:bodyPr>
          <a:lstStyle/>
          <a:p>
            <a:pPr algn="l">
              <a:lnSpc>
                <a:spcPts val="3600"/>
              </a:lnSpc>
            </a:pPr>
            <a:r>
              <a:rPr lang="en-US" sz="3000" spc="75">
                <a:solidFill>
                  <a:srgbClr val="564B51"/>
                </a:solidFill>
                <a:latin typeface="Arial"/>
              </a:rPr>
              <a:t>Do you know why units of work are organised the way they are?</a:t>
            </a:r>
          </a:p>
          <a:p>
            <a:pPr algn="l">
              <a:lnSpc>
                <a:spcPts val="3600"/>
              </a:lnSpc>
            </a:pPr>
            <a:r>
              <a:rPr lang="en-US" sz="3000" spc="75">
                <a:solidFill>
                  <a:srgbClr val="564B51"/>
                </a:solidFill>
                <a:latin typeface="Arial"/>
              </a:rPr>
              <a:t>Does your topic sequencing help pupils learn new knowledge or skills? Are pupils able to understand the knowledge and skills in each unit based on what they’ve been taught before?</a:t>
            </a:r>
          </a:p>
          <a:p>
            <a:pPr algn="l">
              <a:lnSpc>
                <a:spcPts val="3600"/>
              </a:lnSpc>
            </a:pPr>
            <a:r>
              <a:rPr lang="en-US" sz="3000" spc="75">
                <a:solidFill>
                  <a:srgbClr val="564B51"/>
                </a:solidFill>
                <a:latin typeface="Arial"/>
              </a:rPr>
              <a:t>Are you teaching concepts in a logical order?</a:t>
            </a:r>
          </a:p>
          <a:p>
            <a:pPr algn="l">
              <a:lnSpc>
                <a:spcPts val="3600"/>
              </a:lnSpc>
            </a:pPr>
            <a:r>
              <a:rPr lang="en-US" sz="3000" spc="75">
                <a:solidFill>
                  <a:srgbClr val="564B51"/>
                </a:solidFill>
                <a:latin typeface="Arial"/>
              </a:rPr>
              <a:t>Are you promoting deeper pupil learning by making links across subjects and time? </a:t>
            </a:r>
          </a:p>
          <a:p>
            <a:pPr algn="l">
              <a:lnSpc>
                <a:spcPts val="3600"/>
              </a:lnSpc>
            </a:pPr>
            <a:r>
              <a:rPr lang="en-US" sz="3000" spc="75">
                <a:solidFill>
                  <a:srgbClr val="564B51"/>
                </a:solidFill>
                <a:latin typeface="Arial"/>
              </a:rPr>
              <a:t>Do you teach similar or linked content across subjects at the same time? </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656900" y="9348375"/>
            <a:ext cx="6753077" cy="359249"/>
          </a:xfrm>
          <a:prstGeom prst="rect">
            <a:avLst/>
          </a:prstGeom>
        </p:spPr>
        <p:txBody>
          <a:bodyPr lIns="0" tIns="0" rIns="0" bIns="0" rtlCol="0" anchor="t">
            <a:spAutoFit/>
          </a:bodyPr>
          <a:lstStyle/>
          <a:p>
            <a:pPr algn="l">
              <a:lnSpc>
                <a:spcPts val="2430"/>
              </a:lnSpc>
            </a:pPr>
            <a:r>
              <a:rPr lang="en-US" sz="2025" spc="75">
                <a:solidFill>
                  <a:srgbClr val="564B51"/>
                </a:solidFill>
                <a:latin typeface="Arial Bold"/>
              </a:rPr>
              <a:t>A place to thrive</a:t>
            </a:r>
          </a:p>
        </p:txBody>
      </p:sp>
      <p:grpSp>
        <p:nvGrpSpPr>
          <p:cNvPr id="3" name="Group 3"/>
          <p:cNvGrpSpPr/>
          <p:nvPr/>
        </p:nvGrpSpPr>
        <p:grpSpPr>
          <a:xfrm>
            <a:off x="434066" y="1522384"/>
            <a:ext cx="8422480" cy="8327364"/>
            <a:chOff x="0" y="0"/>
            <a:chExt cx="11229974" cy="11103152"/>
          </a:xfrm>
        </p:grpSpPr>
        <p:sp>
          <p:nvSpPr>
            <p:cNvPr id="4" name="Freeform 4"/>
            <p:cNvSpPr/>
            <p:nvPr/>
          </p:nvSpPr>
          <p:spPr>
            <a:xfrm>
              <a:off x="0" y="0"/>
              <a:ext cx="11229975" cy="11103102"/>
            </a:xfrm>
            <a:custGeom>
              <a:avLst/>
              <a:gdLst/>
              <a:ahLst/>
              <a:cxnLst/>
              <a:rect l="l" t="t" r="r" b="b"/>
              <a:pathLst>
                <a:path w="11229975" h="11103102">
                  <a:moveTo>
                    <a:pt x="0" y="0"/>
                  </a:moveTo>
                  <a:lnTo>
                    <a:pt x="11229975" y="0"/>
                  </a:lnTo>
                  <a:lnTo>
                    <a:pt x="11229975" y="11103102"/>
                  </a:lnTo>
                  <a:lnTo>
                    <a:pt x="0" y="11103102"/>
                  </a:lnTo>
                  <a:close/>
                </a:path>
              </a:pathLst>
            </a:custGeom>
            <a:solidFill>
              <a:srgbClr val="F7F1F1"/>
            </a:solidFill>
          </p:spPr>
        </p:sp>
        <p:sp>
          <p:nvSpPr>
            <p:cNvPr id="5" name="TextBox 5"/>
            <p:cNvSpPr txBox="1"/>
            <p:nvPr/>
          </p:nvSpPr>
          <p:spPr>
            <a:xfrm>
              <a:off x="0" y="-66675"/>
              <a:ext cx="11229974" cy="11169827"/>
            </a:xfrm>
            <a:prstGeom prst="rect">
              <a:avLst/>
            </a:prstGeom>
          </p:spPr>
          <p:txBody>
            <a:bodyPr lIns="50800" tIns="50800" rIns="50800" bIns="50800" rtlCol="0" anchor="t"/>
            <a:lstStyle/>
            <a:p>
              <a:pPr algn="l">
                <a:lnSpc>
                  <a:spcPts val="3600"/>
                </a:lnSpc>
              </a:pPr>
              <a:r>
                <a:rPr lang="en-US" sz="3000" spc="75">
                  <a:solidFill>
                    <a:srgbClr val="564B51"/>
                  </a:solidFill>
                  <a:latin typeface="Arial Bold"/>
                </a:rPr>
                <a:t>Do teachers …</a:t>
              </a:r>
            </a:p>
            <a:p>
              <a:pPr algn="l">
                <a:lnSpc>
                  <a:spcPts val="3600"/>
                </a:lnSpc>
              </a:pPr>
              <a:r>
                <a:rPr lang="en-US" sz="3000" spc="75">
                  <a:solidFill>
                    <a:srgbClr val="564B51"/>
                  </a:solidFill>
                  <a:latin typeface="Arial"/>
                </a:rPr>
                <a:t>Understand the intent of the plan and what pupils should learn by the end of each unit (including in years before or after the one they’re teaching)?</a:t>
              </a:r>
            </a:p>
            <a:p>
              <a:pPr algn="l">
                <a:lnSpc>
                  <a:spcPts val="3600"/>
                </a:lnSpc>
              </a:pPr>
              <a:r>
                <a:rPr lang="en-US" sz="3000" spc="75">
                  <a:solidFill>
                    <a:srgbClr val="564B51"/>
                  </a:solidFill>
                  <a:latin typeface="Arial"/>
                </a:rPr>
                <a:t>Sequence pupil learning appropriately, lesson-by-lesson, so that they’re building on what has been taught before and working towards clearly defined end points?</a:t>
              </a:r>
            </a:p>
            <a:p>
              <a:pPr algn="l">
                <a:lnSpc>
                  <a:spcPts val="3600"/>
                </a:lnSpc>
              </a:pPr>
              <a:r>
                <a:rPr lang="en-US" sz="3000" spc="75">
                  <a:solidFill>
                    <a:srgbClr val="564B51"/>
                  </a:solidFill>
                  <a:latin typeface="Arial"/>
                </a:rPr>
                <a:t>Achieve depth in their teaching, moving beyond surface-level explanations and examples?</a:t>
              </a:r>
            </a:p>
            <a:p>
              <a:pPr algn="l">
                <a:lnSpc>
                  <a:spcPts val="3600"/>
                </a:lnSpc>
              </a:pPr>
              <a:r>
                <a:rPr lang="en-US" sz="3000" spc="75">
                  <a:solidFill>
                    <a:srgbClr val="564B51"/>
                  </a:solidFill>
                  <a:latin typeface="Arial"/>
                </a:rPr>
                <a:t>Know which aspects of the subject might be hardest to understand due to its complexity, and plan lessons accordingly?</a:t>
              </a:r>
            </a:p>
            <a:p>
              <a:pPr algn="l">
                <a:lnSpc>
                  <a:spcPts val="3600"/>
                </a:lnSpc>
              </a:pPr>
              <a:endParaRPr lang="en-US" sz="3000" spc="75">
                <a:solidFill>
                  <a:srgbClr val="564B51"/>
                </a:solidFill>
                <a:latin typeface="Arial"/>
              </a:endParaRPr>
            </a:p>
          </p:txBody>
        </p:sp>
      </p:grpSp>
      <p:sp>
        <p:nvSpPr>
          <p:cNvPr id="6" name="Freeform 6"/>
          <p:cNvSpPr/>
          <p:nvPr/>
        </p:nvSpPr>
        <p:spPr>
          <a:xfrm>
            <a:off x="11876622" y="5906455"/>
            <a:ext cx="5858995" cy="3801168"/>
          </a:xfrm>
          <a:custGeom>
            <a:avLst/>
            <a:gdLst/>
            <a:ahLst/>
            <a:cxnLst/>
            <a:rect l="l" t="t" r="r" b="b"/>
            <a:pathLst>
              <a:path w="5858995" h="3801168">
                <a:moveTo>
                  <a:pt x="0" y="0"/>
                </a:moveTo>
                <a:lnTo>
                  <a:pt x="5858995" y="0"/>
                </a:lnTo>
                <a:lnTo>
                  <a:pt x="5858995" y="3801169"/>
                </a:lnTo>
                <a:lnTo>
                  <a:pt x="0" y="3801169"/>
                </a:lnTo>
                <a:lnTo>
                  <a:pt x="0" y="0"/>
                </a:lnTo>
                <a:close/>
              </a:path>
            </a:pathLst>
          </a:custGeom>
          <a:blipFill>
            <a:blip r:embed="rId2"/>
            <a:stretch>
              <a:fillRect/>
            </a:stretch>
          </a:blipFill>
        </p:spPr>
      </p:sp>
      <p:sp>
        <p:nvSpPr>
          <p:cNvPr id="7" name="Freeform 7"/>
          <p:cNvSpPr/>
          <p:nvPr/>
        </p:nvSpPr>
        <p:spPr>
          <a:xfrm>
            <a:off x="434065" y="8551066"/>
            <a:ext cx="8254061" cy="1156557"/>
          </a:xfrm>
          <a:custGeom>
            <a:avLst/>
            <a:gdLst/>
            <a:ahLst/>
            <a:cxnLst/>
            <a:rect l="l" t="t" r="r" b="b"/>
            <a:pathLst>
              <a:path w="8254061" h="1156557">
                <a:moveTo>
                  <a:pt x="0" y="0"/>
                </a:moveTo>
                <a:lnTo>
                  <a:pt x="8254062" y="0"/>
                </a:lnTo>
                <a:lnTo>
                  <a:pt x="8254062" y="1156558"/>
                </a:lnTo>
                <a:lnTo>
                  <a:pt x="0" y="1156558"/>
                </a:lnTo>
                <a:lnTo>
                  <a:pt x="0" y="0"/>
                </a:lnTo>
                <a:close/>
              </a:path>
            </a:pathLst>
          </a:custGeom>
          <a:blipFill>
            <a:blip r:embed="rId3"/>
            <a:stretch>
              <a:fillRect/>
            </a:stretch>
          </a:blipFill>
        </p:spPr>
      </p:sp>
      <p:sp>
        <p:nvSpPr>
          <p:cNvPr id="8" name="TextBox 8"/>
          <p:cNvSpPr txBox="1"/>
          <p:nvPr/>
        </p:nvSpPr>
        <p:spPr>
          <a:xfrm>
            <a:off x="201326" y="277661"/>
            <a:ext cx="14974200" cy="1035261"/>
          </a:xfrm>
          <a:prstGeom prst="rect">
            <a:avLst/>
          </a:prstGeom>
        </p:spPr>
        <p:txBody>
          <a:bodyPr lIns="0" tIns="0" rIns="0" bIns="0" rtlCol="0" anchor="t">
            <a:spAutoFit/>
          </a:bodyPr>
          <a:lstStyle/>
          <a:p>
            <a:pPr algn="l">
              <a:lnSpc>
                <a:spcPts val="6156"/>
              </a:lnSpc>
            </a:pPr>
            <a:r>
              <a:rPr lang="en-US" sz="5700" spc="75">
                <a:solidFill>
                  <a:srgbClr val="A0C26D"/>
                </a:solidFill>
                <a:latin typeface="Arial Bold"/>
              </a:rPr>
              <a:t>Classroom implementation</a:t>
            </a:r>
          </a:p>
        </p:txBody>
      </p:sp>
      <p:sp>
        <p:nvSpPr>
          <p:cNvPr id="9" name="TextBox 9"/>
          <p:cNvSpPr txBox="1"/>
          <p:nvPr/>
        </p:nvSpPr>
        <p:spPr>
          <a:xfrm>
            <a:off x="9916927" y="2944016"/>
            <a:ext cx="7209956" cy="1248846"/>
          </a:xfrm>
          <a:prstGeom prst="rect">
            <a:avLst/>
          </a:prstGeom>
        </p:spPr>
        <p:txBody>
          <a:bodyPr lIns="0" tIns="0" rIns="0" bIns="0" rtlCol="0" anchor="t">
            <a:spAutoFit/>
          </a:bodyPr>
          <a:lstStyle/>
          <a:p>
            <a:pPr algn="l">
              <a:lnSpc>
                <a:spcPts val="2520"/>
              </a:lnSpc>
            </a:pPr>
            <a:r>
              <a:rPr lang="en-US" sz="2100">
                <a:solidFill>
                  <a:srgbClr val="000000"/>
                </a:solidFill>
                <a:latin typeface="Arial"/>
              </a:rPr>
              <a:t>​</a:t>
            </a:r>
          </a:p>
          <a:p>
            <a:pPr algn="l">
              <a:lnSpc>
                <a:spcPts val="2520"/>
              </a:lnSpc>
            </a:pPr>
            <a:endParaRPr lang="en-US" sz="2100">
              <a:solidFill>
                <a:srgbClr val="000000"/>
              </a:solidFill>
              <a:latin typeface="Arial"/>
            </a:endParaRPr>
          </a:p>
          <a:p>
            <a:pPr algn="l">
              <a:lnSpc>
                <a:spcPts val="2520"/>
              </a:lnSpc>
            </a:pPr>
            <a:endParaRPr lang="en-US" sz="2100">
              <a:solidFill>
                <a:srgbClr val="000000"/>
              </a:solidFill>
              <a:latin typeface="Arial"/>
            </a:endParaRPr>
          </a:p>
        </p:txBody>
      </p:sp>
      <p:sp>
        <p:nvSpPr>
          <p:cNvPr id="10" name="TextBox 10"/>
          <p:cNvSpPr txBox="1"/>
          <p:nvPr/>
        </p:nvSpPr>
        <p:spPr>
          <a:xfrm>
            <a:off x="10304899" y="323722"/>
            <a:ext cx="7430718" cy="6422499"/>
          </a:xfrm>
          <a:prstGeom prst="rect">
            <a:avLst/>
          </a:prstGeom>
        </p:spPr>
        <p:txBody>
          <a:bodyPr lIns="0" tIns="0" rIns="0" bIns="0" rtlCol="0" anchor="t">
            <a:spAutoFit/>
          </a:bodyPr>
          <a:lstStyle/>
          <a:p>
            <a:pPr algn="l">
              <a:lnSpc>
                <a:spcPts val="3269"/>
              </a:lnSpc>
            </a:pPr>
            <a:endParaRPr/>
          </a:p>
          <a:p>
            <a:pPr algn="l">
              <a:lnSpc>
                <a:spcPts val="3269"/>
              </a:lnSpc>
            </a:pPr>
            <a:r>
              <a:rPr lang="en-US" sz="2724" spc="68">
                <a:solidFill>
                  <a:srgbClr val="564B51"/>
                </a:solidFill>
                <a:latin typeface="Arial"/>
              </a:rPr>
              <a:t>Systematically check pupil understanding, quickly identify misconceptions and address them effectively? </a:t>
            </a:r>
          </a:p>
          <a:p>
            <a:pPr algn="l">
              <a:lnSpc>
                <a:spcPts val="3269"/>
              </a:lnSpc>
            </a:pPr>
            <a:r>
              <a:rPr lang="en-US" sz="2724" spc="68">
                <a:solidFill>
                  <a:srgbClr val="564B51"/>
                </a:solidFill>
                <a:latin typeface="Arial"/>
              </a:rPr>
              <a:t>Select analogies, examples and models that support pupils to grasp complex concepts and processes? </a:t>
            </a:r>
          </a:p>
          <a:p>
            <a:pPr algn="l">
              <a:lnSpc>
                <a:spcPts val="3269"/>
              </a:lnSpc>
            </a:pPr>
            <a:r>
              <a:rPr lang="en-US" sz="2724" spc="68">
                <a:solidFill>
                  <a:srgbClr val="564B51"/>
                </a:solidFill>
                <a:latin typeface="Arial"/>
              </a:rPr>
              <a:t>Use assessment to check pupils’ understanding, helping pupils to embed knowledge into long-term memory and use knowledge fluently (rather than memorising disconnected facts)? </a:t>
            </a:r>
          </a:p>
          <a:p>
            <a:pPr algn="l">
              <a:lnSpc>
                <a:spcPts val="3269"/>
              </a:lnSpc>
            </a:pPr>
            <a:r>
              <a:rPr lang="en-US" sz="2724" spc="68">
                <a:solidFill>
                  <a:srgbClr val="564B51"/>
                </a:solidFill>
                <a:latin typeface="Arial"/>
              </a:rPr>
              <a:t>Set challenging tasks with a clear learning purpose? </a:t>
            </a:r>
          </a:p>
          <a:p>
            <a:pPr algn="l">
              <a:lnSpc>
                <a:spcPts val="3269"/>
              </a:lnSpc>
            </a:pPr>
            <a:endParaRPr lang="en-US" sz="2724" spc="68">
              <a:solidFill>
                <a:srgbClr val="564B51"/>
              </a:solidFill>
              <a:latin typeface="Aria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c0dca018-c153-4177-9580-007324fca659"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853BDD21BA75344ADD6D108719568A4" ma:contentTypeVersion="14" ma:contentTypeDescription="Create a new document." ma:contentTypeScope="" ma:versionID="049ef68ae243039295ee3a6945a2293e">
  <xsd:schema xmlns:xsd="http://www.w3.org/2001/XMLSchema" xmlns:xs="http://www.w3.org/2001/XMLSchema" xmlns:p="http://schemas.microsoft.com/office/2006/metadata/properties" xmlns:ns3="c0dca018-c153-4177-9580-007324fca659" xmlns:ns4="5a700a5b-6526-425c-a383-2c7e6b935a12" targetNamespace="http://schemas.microsoft.com/office/2006/metadata/properties" ma:root="true" ma:fieldsID="dfb309eae0f4daa693c66a56f36d1be5" ns3:_="" ns4:_="">
    <xsd:import namespace="c0dca018-c153-4177-9580-007324fca659"/>
    <xsd:import namespace="5a700a5b-6526-425c-a383-2c7e6b935a12"/>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MediaServiceDateTaken" minOccurs="0"/>
                <xsd:element ref="ns3:MediaServiceLocation" minOccurs="0"/>
                <xsd:element ref="ns3:MediaServiceObjectDetectorVersions"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0dca018-c153-4177-9580-007324fca6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_activity" ma:index="18"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a700a5b-6526-425c-a383-2c7e6b935a12"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90ED4EF-E477-4869-8C3C-7CBE2370CFCE}">
  <ds:schemaRefs>
    <ds:schemaRef ds:uri="c0dca018-c153-4177-9580-007324fca659"/>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http://purl.org/dc/elements/1.1/"/>
    <ds:schemaRef ds:uri="http://purl.org/dc/terms/"/>
    <ds:schemaRef ds:uri="5a700a5b-6526-425c-a383-2c7e6b935a12"/>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6D459F56-B58D-4FE0-AB7A-C6F2EF06048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0dca018-c153-4177-9580-007324fca659"/>
    <ds:schemaRef ds:uri="5a700a5b-6526-425c-a383-2c7e6b935a1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7C43AF2-F601-481E-BBB2-9DBFA16C6AD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TotalTime>
  <Words>8449</Words>
  <Application>Microsoft Office PowerPoint</Application>
  <PresentationFormat>Custom</PresentationFormat>
  <Paragraphs>637</Paragraphs>
  <Slides>53</Slides>
  <Notes>18</Notes>
  <HiddenSlides>0</HiddenSlides>
  <MMClips>0</MMClip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sCHOLARS  Curriculum Framework - working doc (002).pptx</dc:title>
  <dc:creator>SCoy</dc:creator>
  <cp:lastModifiedBy>Samuel Coy</cp:lastModifiedBy>
  <cp:revision>66</cp:revision>
  <dcterms:created xsi:type="dcterms:W3CDTF">2006-08-16T00:00:00Z</dcterms:created>
  <dcterms:modified xsi:type="dcterms:W3CDTF">2024-03-07T14:48:36Z</dcterms:modified>
  <dc:identifier>DAF59hx9P-c</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0x0101001853BDD21BA75344ADD6D108719568A4</vt:lpwstr>
  </property>
</Properties>
</file>