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08" r:id="rId4"/>
  </p:sldMasterIdLst>
  <p:notesMasterIdLst>
    <p:notesMasterId r:id="rId24"/>
  </p:notesMasterIdLst>
  <p:handoutMasterIdLst>
    <p:handoutMasterId r:id="rId25"/>
  </p:handoutMasterIdLst>
  <p:sldIdLst>
    <p:sldId id="256" r:id="rId5"/>
    <p:sldId id="276" r:id="rId6"/>
    <p:sldId id="308" r:id="rId7"/>
    <p:sldId id="1578" r:id="rId8"/>
    <p:sldId id="312" r:id="rId9"/>
    <p:sldId id="311" r:id="rId10"/>
    <p:sldId id="303" r:id="rId11"/>
    <p:sldId id="1570" r:id="rId12"/>
    <p:sldId id="304" r:id="rId13"/>
    <p:sldId id="295" r:id="rId14"/>
    <p:sldId id="1441" r:id="rId15"/>
    <p:sldId id="302" r:id="rId16"/>
    <p:sldId id="1573" r:id="rId17"/>
    <p:sldId id="277" r:id="rId18"/>
    <p:sldId id="314" r:id="rId19"/>
    <p:sldId id="1577" r:id="rId20"/>
    <p:sldId id="316" r:id="rId21"/>
    <p:sldId id="1575" r:id="rId22"/>
    <p:sldId id="290" r:id="rId23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1498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ichard Chamberlain" userId="b7994f4d-edca-4095-bcdc-e76ab4a85b5d" providerId="ADAL" clId="{5015AFDC-57DE-409B-BDC2-31D2AC220C32}"/>
    <pc:docChg chg="custSel modSld">
      <pc:chgData name="Richard Chamberlain" userId="b7994f4d-edca-4095-bcdc-e76ab4a85b5d" providerId="ADAL" clId="{5015AFDC-57DE-409B-BDC2-31D2AC220C32}" dt="2025-09-15T06:39:29.208" v="47" actId="20577"/>
      <pc:docMkLst>
        <pc:docMk/>
      </pc:docMkLst>
      <pc:sldChg chg="modSp mod">
        <pc:chgData name="Richard Chamberlain" userId="b7994f4d-edca-4095-bcdc-e76ab4a85b5d" providerId="ADAL" clId="{5015AFDC-57DE-409B-BDC2-31D2AC220C32}" dt="2025-09-15T06:38:06.717" v="1" actId="13926"/>
        <pc:sldMkLst>
          <pc:docMk/>
          <pc:sldMk cId="0" sldId="277"/>
        </pc:sldMkLst>
        <pc:graphicFrameChg chg="modGraphic">
          <ac:chgData name="Richard Chamberlain" userId="b7994f4d-edca-4095-bcdc-e76ab4a85b5d" providerId="ADAL" clId="{5015AFDC-57DE-409B-BDC2-31D2AC220C32}" dt="2025-09-15T06:38:06.717" v="1" actId="13926"/>
          <ac:graphicFrameMkLst>
            <pc:docMk/>
            <pc:sldMk cId="0" sldId="277"/>
            <ac:graphicFrameMk id="4" creationId="{314CBABF-0D01-9A96-EE90-ABCF5E9E050E}"/>
          </ac:graphicFrameMkLst>
        </pc:graphicFrameChg>
      </pc:sldChg>
      <pc:sldChg chg="modSp mod">
        <pc:chgData name="Richard Chamberlain" userId="b7994f4d-edca-4095-bcdc-e76ab4a85b5d" providerId="ADAL" clId="{5015AFDC-57DE-409B-BDC2-31D2AC220C32}" dt="2025-09-15T06:39:29.208" v="47" actId="20577"/>
        <pc:sldMkLst>
          <pc:docMk/>
          <pc:sldMk cId="1956741993" sldId="312"/>
        </pc:sldMkLst>
        <pc:graphicFrameChg chg="modGraphic">
          <ac:chgData name="Richard Chamberlain" userId="b7994f4d-edca-4095-bcdc-e76ab4a85b5d" providerId="ADAL" clId="{5015AFDC-57DE-409B-BDC2-31D2AC220C32}" dt="2025-09-15T06:39:29.208" v="47" actId="20577"/>
          <ac:graphicFrameMkLst>
            <pc:docMk/>
            <pc:sldMk cId="1956741993" sldId="312"/>
            <ac:graphicFrameMk id="3" creationId="{2318DC24-DC4D-4717-8DC9-297A8D291369}"/>
          </ac:graphicFrameMkLst>
        </pc:graphicFrameChg>
      </pc:sldChg>
      <pc:sldChg chg="modSp mod">
        <pc:chgData name="Richard Chamberlain" userId="b7994f4d-edca-4095-bcdc-e76ab4a85b5d" providerId="ADAL" clId="{5015AFDC-57DE-409B-BDC2-31D2AC220C32}" dt="2025-09-15T06:38:12.599" v="2" actId="13926"/>
        <pc:sldMkLst>
          <pc:docMk/>
          <pc:sldMk cId="2265849947" sldId="314"/>
        </pc:sldMkLst>
        <pc:spChg chg="mod">
          <ac:chgData name="Richard Chamberlain" userId="b7994f4d-edca-4095-bcdc-e76ab4a85b5d" providerId="ADAL" clId="{5015AFDC-57DE-409B-BDC2-31D2AC220C32}" dt="2025-09-15T06:38:12.599" v="2" actId="13926"/>
          <ac:spMkLst>
            <pc:docMk/>
            <pc:sldMk cId="2265849947" sldId="314"/>
            <ac:spMk id="2" creationId="{DC63F495-C8E4-B371-4BCC-C001223E657A}"/>
          </ac:spMkLst>
        </pc:spChg>
      </pc:sldChg>
      <pc:sldChg chg="modSp mod">
        <pc:chgData name="Richard Chamberlain" userId="b7994f4d-edca-4095-bcdc-e76ab4a85b5d" providerId="ADAL" clId="{5015AFDC-57DE-409B-BDC2-31D2AC220C32}" dt="2025-09-15T06:38:30.195" v="18" actId="13926"/>
        <pc:sldMkLst>
          <pc:docMk/>
          <pc:sldMk cId="2487842382" sldId="1575"/>
        </pc:sldMkLst>
        <pc:spChg chg="mod">
          <ac:chgData name="Richard Chamberlain" userId="b7994f4d-edca-4095-bcdc-e76ab4a85b5d" providerId="ADAL" clId="{5015AFDC-57DE-409B-BDC2-31D2AC220C32}" dt="2025-09-15T06:38:30.195" v="18" actId="13926"/>
          <ac:spMkLst>
            <pc:docMk/>
            <pc:sldMk cId="2487842382" sldId="1575"/>
            <ac:spMk id="2" creationId="{0653D2C5-5A96-304F-B9E9-0F4753FF55C6}"/>
          </ac:spMkLst>
        </pc:spChg>
        <pc:spChg chg="mod">
          <ac:chgData name="Richard Chamberlain" userId="b7994f4d-edca-4095-bcdc-e76ab4a85b5d" providerId="ADAL" clId="{5015AFDC-57DE-409B-BDC2-31D2AC220C32}" dt="2025-09-15T06:38:26.962" v="17" actId="20577"/>
          <ac:spMkLst>
            <pc:docMk/>
            <pc:sldMk cId="2487842382" sldId="1575"/>
            <ac:spMk id="3" creationId="{C13E2704-9ACF-E378-79F0-BB4D8DCC5E8A}"/>
          </ac:spMkLst>
        </pc:spChg>
      </pc:sldChg>
      <pc:sldChg chg="modSp mod">
        <pc:chgData name="Richard Chamberlain" userId="b7994f4d-edca-4095-bcdc-e76ab4a85b5d" providerId="ADAL" clId="{5015AFDC-57DE-409B-BDC2-31D2AC220C32}" dt="2025-09-15T06:38:17.392" v="3" actId="13926"/>
        <pc:sldMkLst>
          <pc:docMk/>
          <pc:sldMk cId="2254035164" sldId="1577"/>
        </pc:sldMkLst>
        <pc:spChg chg="mod">
          <ac:chgData name="Richard Chamberlain" userId="b7994f4d-edca-4095-bcdc-e76ab4a85b5d" providerId="ADAL" clId="{5015AFDC-57DE-409B-BDC2-31D2AC220C32}" dt="2025-09-15T06:38:17.392" v="3" actId="13926"/>
          <ac:spMkLst>
            <pc:docMk/>
            <pc:sldMk cId="2254035164" sldId="1577"/>
            <ac:spMk id="2" creationId="{DC63F495-C8E4-B371-4BCC-C001223E657A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083F6792-9E76-BD1E-54AF-F820C4CE08D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17306B8A-A222-B281-9794-CA5333C5F1F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B266443E-68A1-43FC-90B0-8D66AAB56674}" type="datetimeFigureOut">
              <a:rPr lang="en-US" altLang="en-US"/>
              <a:pPr>
                <a:defRPr/>
              </a:pPr>
              <a:t>9/15/2025</a:t>
            </a:fld>
            <a:endParaRPr lang="en-US" altLang="en-US"/>
          </a:p>
        </p:txBody>
      </p:sp>
      <p:sp>
        <p:nvSpPr>
          <p:cNvPr id="40964" name="Rectangle 4">
            <a:extLst>
              <a:ext uri="{FF2B5EF4-FFF2-40B4-BE49-F238E27FC236}">
                <a16:creationId xmlns:a16="http://schemas.microsoft.com/office/drawing/2014/main" id="{B6023049-22FE-D3C4-A8E3-2332B138ABA0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0965" name="Rectangle 5">
            <a:extLst>
              <a:ext uri="{FF2B5EF4-FFF2-40B4-BE49-F238E27FC236}">
                <a16:creationId xmlns:a16="http://schemas.microsoft.com/office/drawing/2014/main" id="{468F8848-4750-040A-CCF8-2031DC0BE83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D2CE75D1-7094-4848-9353-495B086FB5F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E8DE75C-3FBB-8389-5A01-9E51EE33ADB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9D55A3-C065-2226-BEEE-91699ECC2A4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1E77358-514C-4C66-AE44-3BB2E5C9B2D7}" type="datetimeFigureOut">
              <a:rPr lang="en-US"/>
              <a:pPr>
                <a:defRPr/>
              </a:pPr>
              <a:t>9/15/2025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1D4A26A-B713-FFB9-D442-446DF4D56B4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6BACD01-1F92-C26A-E157-CC785A6ED6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2CCFA3-0E82-63AD-819E-EB8A8E55E24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919908-B1A3-9FF4-2D95-179198A33C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CD183AED-C96A-4288-8761-2BE16F4C295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>
            <a:extLst>
              <a:ext uri="{FF2B5EF4-FFF2-40B4-BE49-F238E27FC236}">
                <a16:creationId xmlns:a16="http://schemas.microsoft.com/office/drawing/2014/main" id="{6D45DA80-9E7F-3340-45D2-56EBDF574C4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8" name="Notes Placeholder 2">
            <a:extLst>
              <a:ext uri="{FF2B5EF4-FFF2-40B4-BE49-F238E27FC236}">
                <a16:creationId xmlns:a16="http://schemas.microsoft.com/office/drawing/2014/main" id="{8585635C-E8BA-4600-F0D6-3DBBF1E79D5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19459" name="Slide Number Placeholder 3">
            <a:extLst>
              <a:ext uri="{FF2B5EF4-FFF2-40B4-BE49-F238E27FC236}">
                <a16:creationId xmlns:a16="http://schemas.microsoft.com/office/drawing/2014/main" id="{F9F2E58B-FAC4-A656-34FF-69436113C1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51D9253-B9AB-4371-B4A3-96136E8CA143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>
            <a:extLst>
              <a:ext uri="{FF2B5EF4-FFF2-40B4-BE49-F238E27FC236}">
                <a16:creationId xmlns:a16="http://schemas.microsoft.com/office/drawing/2014/main" id="{D0BB3FA8-9659-6C04-7AB4-618B9F72889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6" name="Notes Placeholder 2">
            <a:extLst>
              <a:ext uri="{FF2B5EF4-FFF2-40B4-BE49-F238E27FC236}">
                <a16:creationId xmlns:a16="http://schemas.microsoft.com/office/drawing/2014/main" id="{C7521054-0C21-5EA1-18B5-0C1DE68AEA3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  <a:p>
            <a:endParaRPr lang="en-GB" altLang="en-US"/>
          </a:p>
        </p:txBody>
      </p:sp>
      <p:sp>
        <p:nvSpPr>
          <p:cNvPr id="21507" name="Slide Number Placeholder 3">
            <a:extLst>
              <a:ext uri="{FF2B5EF4-FFF2-40B4-BE49-F238E27FC236}">
                <a16:creationId xmlns:a16="http://schemas.microsoft.com/office/drawing/2014/main" id="{3499B835-526F-A8EA-DB6F-4A710C124F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0F2FB6B-EB58-489E-B26B-2EA1F1492564}" type="slidenum">
              <a:rPr lang="en-GB" altLang="en-US"/>
              <a:pPr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We have the coach on Wednesdays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D183AED-C96A-4288-8761-2BE16F4C295A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680502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F93B8B-93D7-00D4-E2B1-08D3CA2308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1E44A3-FE3A-CCB3-FA68-9FB4D1D91C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F201E9-449A-42B1-463A-FFC6725C4A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We have the coach on Wednesdays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D80ABB-00FE-22E9-3778-A87F285F96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D183AED-C96A-4288-8761-2BE16F4C295A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195553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D183AED-C96A-4288-8761-2BE16F4C295A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8293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Slide Image Placeholder 1">
            <a:extLst>
              <a:ext uri="{FF2B5EF4-FFF2-40B4-BE49-F238E27FC236}">
                <a16:creationId xmlns:a16="http://schemas.microsoft.com/office/drawing/2014/main" id="{1D214459-A89E-CEBF-49C8-DFEAEA071CA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0" name="Notes Placeholder 2">
            <a:extLst>
              <a:ext uri="{FF2B5EF4-FFF2-40B4-BE49-F238E27FC236}">
                <a16:creationId xmlns:a16="http://schemas.microsoft.com/office/drawing/2014/main" id="{E5EEEC06-DEF1-5793-2491-4CB553589AC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43011" name="Slide Number Placeholder 3">
            <a:extLst>
              <a:ext uri="{FF2B5EF4-FFF2-40B4-BE49-F238E27FC236}">
                <a16:creationId xmlns:a16="http://schemas.microsoft.com/office/drawing/2014/main" id="{C06B3D47-60CF-CC64-E5CD-73801B0ADD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76A7A32-9BEF-422B-A984-64BC967E3CBB}" type="slidenum">
              <a:rPr lang="en-GB" altLang="en-US"/>
              <a:pPr/>
              <a:t>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>
            <a:extLst>
              <a:ext uri="{FF2B5EF4-FFF2-40B4-BE49-F238E27FC236}">
                <a16:creationId xmlns:a16="http://schemas.microsoft.com/office/drawing/2014/main" id="{F183B537-3E23-EF1B-81D6-CFAE1522CBF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0" name="Notes Placeholder 2">
            <a:extLst>
              <a:ext uri="{FF2B5EF4-FFF2-40B4-BE49-F238E27FC236}">
                <a16:creationId xmlns:a16="http://schemas.microsoft.com/office/drawing/2014/main" id="{F8BF8657-94F6-946B-7E57-D91F101271A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27651" name="Slide Number Placeholder 3">
            <a:extLst>
              <a:ext uri="{FF2B5EF4-FFF2-40B4-BE49-F238E27FC236}">
                <a16:creationId xmlns:a16="http://schemas.microsoft.com/office/drawing/2014/main" id="{B4A5664C-D191-ED95-F9E0-920E5A8D07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7547D0B-CE6D-4FEE-A9C3-AA8BE5E8507D}" type="slidenum">
              <a:rPr lang="en-GB" altLang="en-US"/>
              <a:pPr/>
              <a:t>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FF10B511-BB79-F37B-4B47-7E73A0D65DF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537548A6-75A3-A4A3-FE13-60FAD50F55F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Out of 50</a:t>
            </a:r>
          </a:p>
          <a:p>
            <a:r>
              <a:rPr lang="en-GB" altLang="en-US"/>
              <a:t>Pass mark for 2019 was 28</a:t>
            </a:r>
          </a:p>
          <a:p>
            <a:r>
              <a:rPr lang="en-GB" altLang="en-US"/>
              <a:t>1 hour</a:t>
            </a:r>
          </a:p>
          <a:p>
            <a:endParaRPr lang="en-GB" altLang="en-US"/>
          </a:p>
          <a:p>
            <a:endParaRPr lang="en-GB" altLang="en-US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29A87F70-28A8-3B31-DA3A-5CE9AA2354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EBD14D3-59AF-454C-9159-DA703D553E10}" type="slidenum">
              <a:rPr lang="en-GB" altLang="en-US"/>
              <a:pPr/>
              <a:t>10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D183AED-C96A-4288-8761-2BE16F4C295A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78388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lide Image Placeholder 1">
            <a:extLst>
              <a:ext uri="{FF2B5EF4-FFF2-40B4-BE49-F238E27FC236}">
                <a16:creationId xmlns:a16="http://schemas.microsoft.com/office/drawing/2014/main" id="{F4E1DE7C-C1E6-827F-8268-9B0204F4CA8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6" name="Notes Placeholder 2">
            <a:extLst>
              <a:ext uri="{FF2B5EF4-FFF2-40B4-BE49-F238E27FC236}">
                <a16:creationId xmlns:a16="http://schemas.microsoft.com/office/drawing/2014/main" id="{E4AFCCBD-5812-1562-3C21-E1C525D9CE7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36867" name="Slide Number Placeholder 3">
            <a:extLst>
              <a:ext uri="{FF2B5EF4-FFF2-40B4-BE49-F238E27FC236}">
                <a16:creationId xmlns:a16="http://schemas.microsoft.com/office/drawing/2014/main" id="{EDAC9BC5-481D-A901-FA8A-0BDD67AA72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6426D74-FC43-4B55-9656-38647122B763}" type="slidenum">
              <a:rPr lang="en-GB" altLang="en-US"/>
              <a:pPr/>
              <a:t>14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Slide Image Placeholder 1">
            <a:extLst>
              <a:ext uri="{FF2B5EF4-FFF2-40B4-BE49-F238E27FC236}">
                <a16:creationId xmlns:a16="http://schemas.microsoft.com/office/drawing/2014/main" id="{D486EFC0-268B-7D56-1BD9-E0079B4ACC1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6" name="Notes Placeholder 2">
            <a:extLst>
              <a:ext uri="{FF2B5EF4-FFF2-40B4-BE49-F238E27FC236}">
                <a16:creationId xmlns:a16="http://schemas.microsoft.com/office/drawing/2014/main" id="{956740A0-C3F2-12E2-A6DF-7E8C6A86AD9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47107" name="Slide Number Placeholder 3">
            <a:extLst>
              <a:ext uri="{FF2B5EF4-FFF2-40B4-BE49-F238E27FC236}">
                <a16:creationId xmlns:a16="http://schemas.microsoft.com/office/drawing/2014/main" id="{66AD4654-E55A-82C7-F5AB-3B330051C5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5F18648-882B-4FF6-B321-A06EDA1D0751}" type="slidenum">
              <a:rPr lang="en-GB" altLang="en-US"/>
              <a:pPr/>
              <a:t>19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3748168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901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02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024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487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151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870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559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005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590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1237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6663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2150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96902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030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8727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099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016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9" r:id="rId1"/>
    <p:sldLayoutId id="2147484210" r:id="rId2"/>
    <p:sldLayoutId id="2147484211" r:id="rId3"/>
    <p:sldLayoutId id="2147484212" r:id="rId4"/>
    <p:sldLayoutId id="2147484213" r:id="rId5"/>
    <p:sldLayoutId id="2147484214" r:id="rId6"/>
    <p:sldLayoutId id="2147484215" r:id="rId7"/>
    <p:sldLayoutId id="2147484216" r:id="rId8"/>
    <p:sldLayoutId id="2147484217" r:id="rId9"/>
    <p:sldLayoutId id="2147484218" r:id="rId10"/>
    <p:sldLayoutId id="2147484219" r:id="rId11"/>
    <p:sldLayoutId id="2147484220" r:id="rId12"/>
    <p:sldLayoutId id="2147484221" r:id="rId13"/>
    <p:sldLayoutId id="2147484222" r:id="rId14"/>
    <p:sldLayoutId id="2147484223" r:id="rId15"/>
    <p:sldLayoutId id="2147484224" r:id="rId16"/>
    <p:sldLayoutId id="214748422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lenfield.leics.sch.uk/curriculum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89320-A987-6FB0-0A2B-6CD94F5726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9336" y="2293456"/>
            <a:ext cx="8077200" cy="2952651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>
                <a:ea typeface="+mj-ea"/>
              </a:rPr>
              <a:t>Year 4</a:t>
            </a:r>
            <a:br>
              <a:rPr lang="en-GB">
                <a:ea typeface="+mj-ea"/>
              </a:rPr>
            </a:br>
            <a:r>
              <a:rPr lang="en-GB">
                <a:ea typeface="+mj-ea"/>
              </a:rPr>
              <a:t>Parents’ Meeting</a:t>
            </a:r>
            <a:br>
              <a:rPr lang="en-GB">
                <a:ea typeface="+mj-ea"/>
              </a:rPr>
            </a:br>
            <a:r>
              <a:rPr lang="en-GB">
                <a:ea typeface="+mj-ea"/>
              </a:rPr>
              <a:t> 2025 </a:t>
            </a:r>
            <a:r>
              <a:rPr lang="en-GB"/>
              <a:t>– </a:t>
            </a:r>
            <a:r>
              <a:rPr lang="en-GB">
                <a:ea typeface="+mj-ea"/>
              </a:rPr>
              <a:t>2026</a:t>
            </a:r>
            <a:br>
              <a:rPr lang="en-GB"/>
            </a:br>
            <a:br>
              <a:rPr lang="en-GB" sz="4400"/>
            </a:br>
            <a:r>
              <a:rPr lang="en-GB" sz="4400"/>
              <a:t>Miss Kirby – Analysers</a:t>
            </a:r>
            <a:br>
              <a:rPr lang="en-GB" sz="4400"/>
            </a:br>
            <a:r>
              <a:rPr lang="en-GB" sz="4400"/>
              <a:t>Mr Chamberlain - Innovators</a:t>
            </a:r>
          </a:p>
        </p:txBody>
      </p:sp>
      <p:pic>
        <p:nvPicPr>
          <p:cNvPr id="1026" name="Picture 2" descr="Glenfield Primary School - Home">
            <a:extLst>
              <a:ext uri="{FF2B5EF4-FFF2-40B4-BE49-F238E27FC236}">
                <a16:creationId xmlns:a16="http://schemas.microsoft.com/office/drawing/2014/main" id="{5DD9FE90-857C-49D9-AFF0-906792273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868" y="0"/>
            <a:ext cx="2295132" cy="229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B6F2D-02F4-7E28-30FD-BBDFFEA4A7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3253" y="312654"/>
            <a:ext cx="72390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7200">
                <a:ea typeface="+mj-ea"/>
              </a:rPr>
              <a:t>O</a:t>
            </a:r>
            <a:r>
              <a:rPr lang="en-GB" sz="7200" err="1">
                <a:ea typeface="+mj-ea"/>
              </a:rPr>
              <a:t>ur</a:t>
            </a:r>
            <a:r>
              <a:rPr lang="en-GB" sz="7200">
                <a:ea typeface="+mj-ea"/>
              </a:rPr>
              <a:t> school day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844B87-2656-4BE1-A35A-3C41D6A050AA}"/>
              </a:ext>
            </a:extLst>
          </p:cNvPr>
          <p:cNvSpPr txBox="1"/>
          <p:nvPr/>
        </p:nvSpPr>
        <p:spPr>
          <a:xfrm>
            <a:off x="194348" y="3143236"/>
            <a:ext cx="8821158" cy="32113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2200" dirty="0"/>
              <a:t>Gates open 8:30, Doors open at 8:40, Registration at 8:45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2200" dirty="0"/>
              <a:t>Break time is 10:30-10:45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/>
              <a:t>If parents/carers are late collecting their child, the teacher will take children to the office at 3.25pm</a:t>
            </a:r>
            <a:endParaRPr lang="en-US" sz="22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US" sz="2200" dirty="0"/>
          </a:p>
          <a:p>
            <a:pPr algn="ctr"/>
            <a:r>
              <a:rPr lang="en-US" sz="2200" dirty="0"/>
              <a:t>At break, </a:t>
            </a:r>
            <a:r>
              <a:rPr lang="en-GB" sz="2200" dirty="0"/>
              <a:t>children are only to have fruit or water. </a:t>
            </a:r>
          </a:p>
          <a:p>
            <a:pPr algn="ctr"/>
            <a:r>
              <a:rPr lang="en-GB" sz="2200" dirty="0"/>
              <a:t>Please ensure your child has a water bottle every day.</a:t>
            </a:r>
          </a:p>
          <a:p>
            <a:pPr algn="ctr"/>
            <a:r>
              <a:rPr lang="en-GB" sz="2200" dirty="0"/>
              <a:t>Also, no birthday sweets/presents should be given out during the school day please.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F81C3C4-0390-4151-91EB-8A7E12AA3B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68" y="1844824"/>
            <a:ext cx="8547119" cy="106102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B4BBB-9DB9-2650-9AC2-2093AFA9F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332656"/>
            <a:ext cx="8568952" cy="969963"/>
          </a:xfrm>
        </p:spPr>
        <p:txBody>
          <a:bodyPr/>
          <a:lstStyle/>
          <a:p>
            <a:pPr>
              <a:defRPr/>
            </a:pPr>
            <a:r>
              <a:rPr lang="en-US" sz="5400"/>
              <a:t>Uniform &amp; PE kit reminder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0D5206-D86D-4EDE-AC70-BB134A7D497F}"/>
              </a:ext>
            </a:extLst>
          </p:cNvPr>
          <p:cNvSpPr txBox="1"/>
          <p:nvPr/>
        </p:nvSpPr>
        <p:spPr>
          <a:xfrm>
            <a:off x="452942" y="4365104"/>
            <a:ext cx="8454139" cy="15696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 dirty="0"/>
              <a:t>Our PE days –  Wednesday (outdoor) &amp; Thursday (indoor)</a:t>
            </a:r>
          </a:p>
          <a:p>
            <a:pPr algn="ctr"/>
            <a:endParaRPr lang="en-US" sz="2400" dirty="0">
              <a:latin typeface="Arial"/>
              <a:cs typeface="Arial"/>
            </a:endParaRPr>
          </a:p>
          <a:p>
            <a:pPr algn="ctr"/>
            <a:r>
              <a:rPr lang="en-US" sz="2400" dirty="0">
                <a:latin typeface="Arial"/>
                <a:cs typeface="Arial"/>
              </a:rPr>
              <a:t>No </a:t>
            </a:r>
            <a:r>
              <a:rPr lang="en-US" sz="2400" dirty="0" err="1">
                <a:latin typeface="Arial"/>
                <a:cs typeface="Arial"/>
              </a:rPr>
              <a:t>jewellery</a:t>
            </a:r>
            <a:r>
              <a:rPr lang="en-US" sz="2400" dirty="0">
                <a:latin typeface="Arial"/>
                <a:cs typeface="Arial"/>
              </a:rPr>
              <a:t> is allowed to be worn during PE lesson. </a:t>
            </a:r>
          </a:p>
          <a:p>
            <a:pPr algn="ctr"/>
            <a:r>
              <a:rPr lang="en-US" sz="2400" dirty="0">
                <a:latin typeface="Arial"/>
                <a:cs typeface="Arial"/>
              </a:rPr>
              <a:t>Ideally, please leave </a:t>
            </a:r>
            <a:r>
              <a:rPr lang="en-US" sz="2400" dirty="0" err="1">
                <a:latin typeface="Arial"/>
                <a:cs typeface="Arial"/>
              </a:rPr>
              <a:t>jewellery</a:t>
            </a:r>
            <a:r>
              <a:rPr lang="en-US" sz="2400" dirty="0">
                <a:latin typeface="Arial"/>
                <a:cs typeface="Arial"/>
              </a:rPr>
              <a:t> at home on PE days.</a:t>
            </a:r>
            <a:endParaRPr lang="en-US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F1AC74E-B167-4AAB-ACCD-80BEE0748A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88" y="1628800"/>
            <a:ext cx="9036496" cy="207910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D97B9B-4B08-798B-44D3-112347F606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F88218-726D-048D-FBC6-4BDE796D1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332656"/>
            <a:ext cx="8568952" cy="969963"/>
          </a:xfrm>
        </p:spPr>
        <p:txBody>
          <a:bodyPr/>
          <a:lstStyle/>
          <a:p>
            <a:pPr>
              <a:defRPr/>
            </a:pPr>
            <a:r>
              <a:rPr lang="en-US" sz="5400"/>
              <a:t>Music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8F32705-B688-7AE5-9FE4-D8F620905D1F}"/>
              </a:ext>
            </a:extLst>
          </p:cNvPr>
          <p:cNvSpPr txBox="1"/>
          <p:nvPr/>
        </p:nvSpPr>
        <p:spPr>
          <a:xfrm>
            <a:off x="669101" y="4725144"/>
            <a:ext cx="8454139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/>
              <a:t>In addition to our usual music lessons, the children will be taught djembe drumming every Wednesday afternoon during the Autumn and Spring terms!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8F41A1-1DEB-409B-82E7-0EF1C50988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2241" y="1130644"/>
            <a:ext cx="4656223" cy="3406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823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B4BBB-9DB9-2650-9AC2-2093AFA9F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524" y="67209"/>
            <a:ext cx="8568952" cy="969963"/>
          </a:xfrm>
        </p:spPr>
        <p:txBody>
          <a:bodyPr/>
          <a:lstStyle/>
          <a:p>
            <a:pPr algn="ctr">
              <a:defRPr/>
            </a:pPr>
            <a:r>
              <a:rPr lang="en-US" sz="5400"/>
              <a:t>Autumn overview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318DC24-DC4D-4717-8DC9-297A8D2913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5522737"/>
              </p:ext>
            </p:extLst>
          </p:nvPr>
        </p:nvGraphicFramePr>
        <p:xfrm>
          <a:off x="117990" y="989569"/>
          <a:ext cx="8928992" cy="4790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496">
                  <a:extLst>
                    <a:ext uri="{9D8B030D-6E8A-4147-A177-3AD203B41FA5}">
                      <a16:colId xmlns:a16="http://schemas.microsoft.com/office/drawing/2014/main" val="2147632484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1542149585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Autumn 1</a:t>
                      </a:r>
                      <a:endParaRPr lang="en-GB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Autumn 2</a:t>
                      </a:r>
                      <a:endParaRPr lang="en-GB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5340123"/>
                  </a:ext>
                </a:extLst>
              </a:tr>
              <a:tr h="2160240"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latin typeface="Arial"/>
                          <a:cs typeface="Arial"/>
                        </a:rPr>
                        <a:t>English</a:t>
                      </a:r>
                      <a:r>
                        <a:rPr lang="en-US" sz="1400">
                          <a:latin typeface="Arial"/>
                          <a:cs typeface="Arial"/>
                        </a:rPr>
                        <a:t>: </a:t>
                      </a:r>
                      <a:r>
                        <a:rPr lang="en-US" sz="1400" err="1">
                          <a:latin typeface="Arial"/>
                          <a:cs typeface="Arial"/>
                        </a:rPr>
                        <a:t>Rumaysa</a:t>
                      </a:r>
                      <a:endParaRPr 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400" b="1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Maths</a:t>
                      </a:r>
                      <a:r>
                        <a:rPr lang="en-U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Place Value, Addition &amp; Subtraction</a:t>
                      </a:r>
                    </a:p>
                    <a:p>
                      <a:pPr algn="ctr"/>
                      <a:endParaRPr 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4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Science</a:t>
                      </a:r>
                      <a:r>
                        <a:rPr lang="en-U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Classifying Organisms</a:t>
                      </a:r>
                    </a:p>
                    <a:p>
                      <a:pPr algn="ctr"/>
                      <a:endParaRPr 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4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History</a:t>
                      </a:r>
                      <a:r>
                        <a:rPr lang="en-U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Ancient Rome</a:t>
                      </a:r>
                    </a:p>
                    <a:p>
                      <a:pPr algn="ctr"/>
                      <a:endParaRPr 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400" b="1">
                          <a:latin typeface="Arial"/>
                          <a:cs typeface="Arial"/>
                        </a:rPr>
                        <a:t>Art</a:t>
                      </a:r>
                      <a:r>
                        <a:rPr lang="en-US" sz="1400">
                          <a:latin typeface="Arial"/>
                          <a:cs typeface="Arial"/>
                        </a:rPr>
                        <a:t>: Drawing: Power prints</a:t>
                      </a:r>
                    </a:p>
                    <a:p>
                      <a:pPr algn="ctr"/>
                      <a:endParaRPr 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4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Computing</a:t>
                      </a:r>
                      <a:r>
                        <a:rPr lang="en-U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Coding (Game Design)</a:t>
                      </a:r>
                    </a:p>
                    <a:p>
                      <a:pPr algn="ctr"/>
                      <a:endParaRPr 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4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PSHE</a:t>
                      </a:r>
                      <a:r>
                        <a:rPr lang="en-U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Families &amp; Friendships / Safer relationships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4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</a:t>
                      </a:r>
                      <a:r>
                        <a:rPr lang="en-U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Indoor – Dance / Outdoor – Invasion games</a:t>
                      </a:r>
                    </a:p>
                    <a:p>
                      <a:pPr algn="ctr"/>
                      <a:endParaRPr 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4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</a:t>
                      </a:r>
                      <a:r>
                        <a:rPr lang="en-U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</a:t>
                      </a:r>
                      <a:r>
                        <a:rPr lang="en-GB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does it mean to be Hindu in Britain today?</a:t>
                      </a:r>
                    </a:p>
                    <a:p>
                      <a:pPr algn="ctr"/>
                      <a:endParaRPr lang="en-GB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4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French: </a:t>
                      </a:r>
                      <a:r>
                        <a:rPr lang="en-GB" sz="14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Presenting Myself</a:t>
                      </a:r>
                      <a:endParaRPr lang="en-US" sz="1400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Arial"/>
                          <a:cs typeface="Arial"/>
                        </a:rPr>
                        <a:t>English</a:t>
                      </a:r>
                      <a:r>
                        <a:rPr lang="en-US" sz="1400" dirty="0">
                          <a:latin typeface="Arial"/>
                          <a:cs typeface="Arial"/>
                        </a:rPr>
                        <a:t>: The Tin Forest &amp; The Lost Thing</a:t>
                      </a:r>
                    </a:p>
                    <a:p>
                      <a:pPr algn="ctr"/>
                      <a:endParaRPr 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4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Maths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Multiplication &amp; Division, Fractions</a:t>
                      </a:r>
                    </a:p>
                    <a:p>
                      <a:pPr algn="ctr"/>
                      <a:endParaRPr 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Science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Food &amp; Digestion</a:t>
                      </a:r>
                    </a:p>
                    <a:p>
                      <a:pPr algn="ctr"/>
                      <a:endParaRPr 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Geography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The Alps</a:t>
                      </a:r>
                    </a:p>
                    <a:p>
                      <a:pPr algn="ctr"/>
                      <a:endParaRPr 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Music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</a:t>
                      </a:r>
                      <a:r>
                        <a:rPr lang="en-GB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Body and Tuned Percussion (Rainforests) </a:t>
                      </a:r>
                    </a:p>
                    <a:p>
                      <a:pPr algn="ctr"/>
                      <a:endParaRPr 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Computing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Software </a:t>
                      </a:r>
                      <a:r>
                        <a:rPr lang="en-U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and Hardware</a:t>
                      </a:r>
                      <a:endParaRPr 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PSHE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Safer relationships / Respecting ourselves and others</a:t>
                      </a:r>
                    </a:p>
                    <a:p>
                      <a:pPr algn="ctr"/>
                      <a:endParaRPr 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Indoor – Gym / Outdoor – Invasion games</a:t>
                      </a:r>
                    </a:p>
                    <a:p>
                      <a:pPr algn="ctr"/>
                      <a:endParaRPr 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</a:t>
                      </a:r>
                      <a:r>
                        <a:rPr lang="en-GB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do Hindus believe God is like?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D&amp;T: </a:t>
                      </a:r>
                      <a:r>
                        <a:rPr lang="en-GB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Mechanical systems: Making a sling shot vehicle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4873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67419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B4BBB-9DB9-2650-9AC2-2093AFA9F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771" y="747274"/>
            <a:ext cx="8568952" cy="969963"/>
          </a:xfrm>
        </p:spPr>
        <p:txBody>
          <a:bodyPr/>
          <a:lstStyle/>
          <a:p>
            <a:pPr algn="ctr">
              <a:defRPr/>
            </a:pPr>
            <a:r>
              <a:rPr lang="en-US" sz="5400"/>
              <a:t>Parents' Evenings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0D5206-D86D-4EDE-AC70-BB134A7D497F}"/>
              </a:ext>
            </a:extLst>
          </p:cNvPr>
          <p:cNvSpPr txBox="1"/>
          <p:nvPr/>
        </p:nvSpPr>
        <p:spPr>
          <a:xfrm>
            <a:off x="521555" y="2461147"/>
            <a:ext cx="8454139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dirty="0"/>
              <a:t>Report cards, summarising progress and effort, are sent home towards the end of the autumn term, along with an end of year report in the summer. 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Face-to-face meetings with parents are arranged in the first half of the Autumn and Spring terms.</a:t>
            </a:r>
          </a:p>
          <a:p>
            <a:pPr algn="ctr"/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1838168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BB815-2473-6E92-2861-F4CC6460F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512763"/>
            <a:ext cx="7524750" cy="969962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sz="6600"/>
              <a:t>H</a:t>
            </a:r>
            <a:r>
              <a:rPr lang="en-GB" sz="6600"/>
              <a:t>omework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A628A6-8DA4-0F6C-C9A4-60904CADE1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9592" y="1844824"/>
            <a:ext cx="7938839" cy="3636963"/>
          </a:xfrm>
        </p:spPr>
        <p:txBody>
          <a:bodyPr/>
          <a:lstStyle/>
          <a:p>
            <a:pPr>
              <a:defRPr/>
            </a:pPr>
            <a:r>
              <a:rPr lang="en-GB" sz="3200">
                <a:latin typeface="Calibri Light"/>
                <a:cs typeface="Calibri Light"/>
              </a:rPr>
              <a:t>All children will be given a sheet of maths homework and a sheet of English homework. </a:t>
            </a:r>
          </a:p>
          <a:p>
            <a:pPr>
              <a:defRPr/>
            </a:pPr>
            <a:r>
              <a:rPr lang="en-GB" sz="3200">
                <a:latin typeface="Calibri Light"/>
                <a:cs typeface="Calibri Light"/>
              </a:rPr>
              <a:t>Homework will be given out on a </a:t>
            </a:r>
            <a:r>
              <a:rPr lang="en-GB" sz="3200" b="1">
                <a:latin typeface="Calibri Light"/>
                <a:cs typeface="Calibri Light"/>
              </a:rPr>
              <a:t>Friday.  </a:t>
            </a:r>
            <a:r>
              <a:rPr lang="en-GB" sz="3200">
                <a:latin typeface="Calibri Light"/>
                <a:cs typeface="Calibri Light"/>
              </a:rPr>
              <a:t>It is expected that this is returned by the following </a:t>
            </a:r>
            <a:r>
              <a:rPr lang="en-GB" sz="3200" b="1" u="sng">
                <a:latin typeface="Calibri Light"/>
                <a:cs typeface="Calibri Light"/>
              </a:rPr>
              <a:t>Wednesday. </a:t>
            </a:r>
            <a:endParaRPr lang="en-GB" b="1" u="sng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006D5-CE30-01EC-1752-6D7C801B2A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6117" y="126827"/>
            <a:ext cx="8157882" cy="1413864"/>
          </a:xfrm>
        </p:spPr>
        <p:txBody>
          <a:bodyPr/>
          <a:lstStyle/>
          <a:p>
            <a:r>
              <a:rPr lang="en-GB" b="1"/>
              <a:t>Writing - ‘Pen to Paper’ Curriculum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6DD47E-D5DD-25CC-8AA6-E1037C28F1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0799" y="1879815"/>
            <a:ext cx="8185354" cy="4974134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0000"/>
              </a:lnSpc>
              <a:spcAft>
                <a:spcPts val="800"/>
              </a:spcAft>
            </a:pPr>
            <a:r>
              <a:rPr lang="en-GB" sz="3200">
                <a:ea typeface="Calibri" panose="020F0502020204030204" pitchFamily="34" charset="0"/>
                <a:cs typeface="Arial" panose="020B0604020202020204" pitchFamily="34" charset="0"/>
              </a:rPr>
              <a:t>Foster </a:t>
            </a:r>
            <a:r>
              <a:rPr lang="en-GB" sz="3200" b="1">
                <a:ea typeface="Calibri" panose="020F0502020204030204" pitchFamily="34" charset="0"/>
                <a:cs typeface="Arial" panose="020B0604020202020204" pitchFamily="34" charset="0"/>
              </a:rPr>
              <a:t>enjoyment</a:t>
            </a:r>
            <a:r>
              <a:rPr lang="en-GB" sz="3200">
                <a:ea typeface="Calibri" panose="020F0502020204030204" pitchFamily="34" charset="0"/>
                <a:cs typeface="Arial" panose="020B0604020202020204" pitchFamily="34" charset="0"/>
              </a:rPr>
              <a:t> of writing</a:t>
            </a:r>
            <a:endParaRPr lang="en-GB" sz="320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</a:pPr>
            <a:r>
              <a:rPr lang="en-GB" sz="3200">
                <a:ea typeface="Calibri" panose="020F0502020204030204" pitchFamily="34" charset="0"/>
                <a:cs typeface="Arial" panose="020B0604020202020204" pitchFamily="34" charset="0"/>
              </a:rPr>
              <a:t>Create competent, </a:t>
            </a:r>
            <a:r>
              <a:rPr lang="en-GB" sz="3200" b="1">
                <a:ea typeface="Calibri" panose="020F0502020204030204" pitchFamily="34" charset="0"/>
                <a:cs typeface="Arial" panose="020B0604020202020204" pitchFamily="34" charset="0"/>
              </a:rPr>
              <a:t>confident writers</a:t>
            </a:r>
          </a:p>
          <a:p>
            <a:pPr>
              <a:lnSpc>
                <a:spcPct val="100000"/>
              </a:lnSpc>
              <a:spcAft>
                <a:spcPts val="800"/>
              </a:spcAft>
            </a:pPr>
            <a:r>
              <a:rPr lang="en-GB" sz="3200">
                <a:ea typeface="Calibri" panose="020F0502020204030204" pitchFamily="34" charset="0"/>
                <a:cs typeface="Arial" panose="020B0604020202020204" pitchFamily="34" charset="0"/>
              </a:rPr>
              <a:t>Provide </a:t>
            </a:r>
            <a:r>
              <a:rPr lang="en-GB" sz="3200" b="1">
                <a:ea typeface="Calibri" panose="020F0502020204030204" pitchFamily="34" charset="0"/>
                <a:cs typeface="Arial" panose="020B0604020202020204" pitchFamily="34" charset="0"/>
              </a:rPr>
              <a:t>breadth of experience </a:t>
            </a:r>
            <a:r>
              <a:rPr lang="en-GB" sz="3200">
                <a:ea typeface="Calibri" panose="020F0502020204030204" pitchFamily="34" charset="0"/>
                <a:cs typeface="Arial" panose="020B0604020202020204" pitchFamily="34" charset="0"/>
              </a:rPr>
              <a:t>– writing for different audiences and purposes</a:t>
            </a:r>
          </a:p>
          <a:p>
            <a:pPr>
              <a:lnSpc>
                <a:spcPct val="100000"/>
              </a:lnSpc>
              <a:spcAft>
                <a:spcPts val="800"/>
              </a:spcAft>
            </a:pPr>
            <a:r>
              <a:rPr lang="en-GB" sz="3200">
                <a:ea typeface="Calibri" panose="020F0502020204030204" pitchFamily="34" charset="0"/>
                <a:cs typeface="Arial" panose="020B0604020202020204" pitchFamily="34" charset="0"/>
              </a:rPr>
              <a:t>Broaden </a:t>
            </a:r>
            <a:r>
              <a:rPr lang="en-GB" sz="3200" b="1">
                <a:ea typeface="Calibri" panose="020F0502020204030204" pitchFamily="34" charset="0"/>
                <a:cs typeface="Arial" panose="020B0604020202020204" pitchFamily="34" charset="0"/>
              </a:rPr>
              <a:t>vocabulary</a:t>
            </a:r>
            <a:endParaRPr lang="en-GB" sz="3200" b="1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</a:pPr>
            <a:r>
              <a:rPr lang="en-GB" sz="3200">
                <a:ea typeface="Calibri" panose="020F0502020204030204" pitchFamily="34" charset="0"/>
                <a:cs typeface="Arial" panose="020B0604020202020204" pitchFamily="34" charset="0"/>
              </a:rPr>
              <a:t>Ensure a good understanding of </a:t>
            </a:r>
            <a:r>
              <a:rPr lang="en-GB" sz="3200" b="1">
                <a:ea typeface="Calibri" panose="020F0502020204030204" pitchFamily="34" charset="0"/>
                <a:cs typeface="Arial" panose="020B0604020202020204" pitchFamily="34" charset="0"/>
              </a:rPr>
              <a:t>grammar</a:t>
            </a:r>
            <a:r>
              <a:rPr lang="en-GB" sz="3200"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GB" sz="3200" b="1">
                <a:ea typeface="Calibri" panose="020F0502020204030204" pitchFamily="34" charset="0"/>
                <a:cs typeface="Arial" panose="020B0604020202020204" pitchFamily="34" charset="0"/>
              </a:rPr>
              <a:t>spelling</a:t>
            </a:r>
            <a:r>
              <a:rPr lang="en-GB" sz="3200">
                <a:ea typeface="Calibri" panose="020F0502020204030204" pitchFamily="34" charset="0"/>
                <a:cs typeface="Arial" panose="020B0604020202020204" pitchFamily="34" charset="0"/>
              </a:rPr>
              <a:t> and </a:t>
            </a:r>
            <a:r>
              <a:rPr lang="en-GB" sz="3200" b="1">
                <a:ea typeface="Calibri" panose="020F0502020204030204" pitchFamily="34" charset="0"/>
                <a:cs typeface="Arial" panose="020B0604020202020204" pitchFamily="34" charset="0"/>
              </a:rPr>
              <a:t>punctuation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2400" b="1">
                <a:solidFill>
                  <a:srgbClr val="003DB8"/>
                </a:solidFill>
              </a:rPr>
              <a:t>“We want them to write clearly, coherently and creatively and to enjoy writing expressively, imaginatively and informatively.” 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2100"/>
              <a:t>– </a:t>
            </a:r>
            <a:r>
              <a:rPr lang="en-GB" sz="2100" b="1"/>
              <a:t>Jez Smith (2022) </a:t>
            </a:r>
            <a:r>
              <a:rPr lang="en-GB" sz="2100" i="1"/>
              <a:t>(in ‘Primary Huh’ - Mary Myatt &amp; John </a:t>
            </a:r>
            <a:r>
              <a:rPr lang="en-GB" sz="2100" i="1" err="1"/>
              <a:t>Tomsett</a:t>
            </a:r>
            <a:r>
              <a:rPr lang="en-GB" sz="2100" i="1"/>
              <a:t>, 2022) </a:t>
            </a:r>
            <a:endParaRPr lang="en-GB" sz="2100" i="1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endParaRPr lang="en-GB" b="1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endParaRPr lang="en-GB" b="1"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579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CE4672-31FB-4371-BA9F-DEFDC58F67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9600" y="0"/>
            <a:ext cx="3984799" cy="6858000"/>
          </a:xfrm>
          <a:prstGeom prst="rect">
            <a:avLst/>
          </a:prstGeom>
        </p:spPr>
      </p:pic>
      <p:pic>
        <p:nvPicPr>
          <p:cNvPr id="2" name="Picture 2" descr="Image preview">
            <a:extLst>
              <a:ext uri="{FF2B5EF4-FFF2-40B4-BE49-F238E27FC236}">
                <a16:creationId xmlns:a16="http://schemas.microsoft.com/office/drawing/2014/main" id="{230D1C2B-6489-C213-CFBF-97508E785E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636813"/>
            <a:ext cx="1111704" cy="5584374"/>
          </a:xfrm>
          <a:custGeom>
            <a:avLst/>
            <a:gdLst>
              <a:gd name="connsiteX0" fmla="*/ 0 w 1111704"/>
              <a:gd name="connsiteY0" fmla="*/ 0 h 5584374"/>
              <a:gd name="connsiteX1" fmla="*/ 578086 w 1111704"/>
              <a:gd name="connsiteY1" fmla="*/ 0 h 5584374"/>
              <a:gd name="connsiteX2" fmla="*/ 1111704 w 1111704"/>
              <a:gd name="connsiteY2" fmla="*/ 0 h 5584374"/>
              <a:gd name="connsiteX3" fmla="*/ 1111704 w 1111704"/>
              <a:gd name="connsiteY3" fmla="*/ 809734 h 5584374"/>
              <a:gd name="connsiteX4" fmla="*/ 1111704 w 1111704"/>
              <a:gd name="connsiteY4" fmla="*/ 1396094 h 5584374"/>
              <a:gd name="connsiteX5" fmla="*/ 1111704 w 1111704"/>
              <a:gd name="connsiteY5" fmla="*/ 2038297 h 5584374"/>
              <a:gd name="connsiteX6" fmla="*/ 1111704 w 1111704"/>
              <a:gd name="connsiteY6" fmla="*/ 2848031 h 5584374"/>
              <a:gd name="connsiteX7" fmla="*/ 1111704 w 1111704"/>
              <a:gd name="connsiteY7" fmla="*/ 3434390 h 5584374"/>
              <a:gd name="connsiteX8" fmla="*/ 1111704 w 1111704"/>
              <a:gd name="connsiteY8" fmla="*/ 4020749 h 5584374"/>
              <a:gd name="connsiteX9" fmla="*/ 1111704 w 1111704"/>
              <a:gd name="connsiteY9" fmla="*/ 4774640 h 5584374"/>
              <a:gd name="connsiteX10" fmla="*/ 1111704 w 1111704"/>
              <a:gd name="connsiteY10" fmla="*/ 5584374 h 5584374"/>
              <a:gd name="connsiteX11" fmla="*/ 566969 w 1111704"/>
              <a:gd name="connsiteY11" fmla="*/ 5584374 h 5584374"/>
              <a:gd name="connsiteX12" fmla="*/ 0 w 1111704"/>
              <a:gd name="connsiteY12" fmla="*/ 5584374 h 5584374"/>
              <a:gd name="connsiteX13" fmla="*/ 0 w 1111704"/>
              <a:gd name="connsiteY13" fmla="*/ 5053858 h 5584374"/>
              <a:gd name="connsiteX14" fmla="*/ 0 w 1111704"/>
              <a:gd name="connsiteY14" fmla="*/ 4523343 h 5584374"/>
              <a:gd name="connsiteX15" fmla="*/ 0 w 1111704"/>
              <a:gd name="connsiteY15" fmla="*/ 3713609 h 5584374"/>
              <a:gd name="connsiteX16" fmla="*/ 0 w 1111704"/>
              <a:gd name="connsiteY16" fmla="*/ 2959718 h 5584374"/>
              <a:gd name="connsiteX17" fmla="*/ 0 w 1111704"/>
              <a:gd name="connsiteY17" fmla="*/ 2317515 h 5584374"/>
              <a:gd name="connsiteX18" fmla="*/ 0 w 1111704"/>
              <a:gd name="connsiteY18" fmla="*/ 1563625 h 5584374"/>
              <a:gd name="connsiteX19" fmla="*/ 0 w 1111704"/>
              <a:gd name="connsiteY19" fmla="*/ 977265 h 5584374"/>
              <a:gd name="connsiteX20" fmla="*/ 0 w 1111704"/>
              <a:gd name="connsiteY20" fmla="*/ 0 h 5584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111704" h="5584374" extrusionOk="0">
                <a:moveTo>
                  <a:pt x="0" y="0"/>
                </a:moveTo>
                <a:cubicBezTo>
                  <a:pt x="249915" y="5907"/>
                  <a:pt x="317486" y="14352"/>
                  <a:pt x="578086" y="0"/>
                </a:cubicBezTo>
                <a:cubicBezTo>
                  <a:pt x="838686" y="-14352"/>
                  <a:pt x="918135" y="-14338"/>
                  <a:pt x="1111704" y="0"/>
                </a:cubicBezTo>
                <a:cubicBezTo>
                  <a:pt x="1095222" y="251579"/>
                  <a:pt x="1122435" y="524190"/>
                  <a:pt x="1111704" y="809734"/>
                </a:cubicBezTo>
                <a:cubicBezTo>
                  <a:pt x="1100973" y="1095278"/>
                  <a:pt x="1124925" y="1132306"/>
                  <a:pt x="1111704" y="1396094"/>
                </a:cubicBezTo>
                <a:cubicBezTo>
                  <a:pt x="1098483" y="1659882"/>
                  <a:pt x="1085010" y="1731261"/>
                  <a:pt x="1111704" y="2038297"/>
                </a:cubicBezTo>
                <a:cubicBezTo>
                  <a:pt x="1138398" y="2345333"/>
                  <a:pt x="1123473" y="2506735"/>
                  <a:pt x="1111704" y="2848031"/>
                </a:cubicBezTo>
                <a:cubicBezTo>
                  <a:pt x="1099935" y="3189327"/>
                  <a:pt x="1101594" y="3286645"/>
                  <a:pt x="1111704" y="3434390"/>
                </a:cubicBezTo>
                <a:cubicBezTo>
                  <a:pt x="1121814" y="3582135"/>
                  <a:pt x="1139988" y="3812992"/>
                  <a:pt x="1111704" y="4020749"/>
                </a:cubicBezTo>
                <a:cubicBezTo>
                  <a:pt x="1083420" y="4228506"/>
                  <a:pt x="1079257" y="4485949"/>
                  <a:pt x="1111704" y="4774640"/>
                </a:cubicBezTo>
                <a:cubicBezTo>
                  <a:pt x="1144151" y="5063331"/>
                  <a:pt x="1130535" y="5327487"/>
                  <a:pt x="1111704" y="5584374"/>
                </a:cubicBezTo>
                <a:cubicBezTo>
                  <a:pt x="847450" y="5557846"/>
                  <a:pt x="758542" y="5600398"/>
                  <a:pt x="566969" y="5584374"/>
                </a:cubicBezTo>
                <a:cubicBezTo>
                  <a:pt x="375397" y="5568350"/>
                  <a:pt x="132728" y="5578115"/>
                  <a:pt x="0" y="5584374"/>
                </a:cubicBezTo>
                <a:cubicBezTo>
                  <a:pt x="-2976" y="5471366"/>
                  <a:pt x="18240" y="5202637"/>
                  <a:pt x="0" y="5053858"/>
                </a:cubicBezTo>
                <a:cubicBezTo>
                  <a:pt x="-18240" y="4905079"/>
                  <a:pt x="-9536" y="4705262"/>
                  <a:pt x="0" y="4523343"/>
                </a:cubicBezTo>
                <a:cubicBezTo>
                  <a:pt x="9536" y="4341424"/>
                  <a:pt x="-18398" y="4015217"/>
                  <a:pt x="0" y="3713609"/>
                </a:cubicBezTo>
                <a:cubicBezTo>
                  <a:pt x="18398" y="3412001"/>
                  <a:pt x="13347" y="3193279"/>
                  <a:pt x="0" y="2959718"/>
                </a:cubicBezTo>
                <a:cubicBezTo>
                  <a:pt x="-13347" y="2726157"/>
                  <a:pt x="-22637" y="2579371"/>
                  <a:pt x="0" y="2317515"/>
                </a:cubicBezTo>
                <a:cubicBezTo>
                  <a:pt x="22637" y="2055659"/>
                  <a:pt x="17856" y="1934608"/>
                  <a:pt x="0" y="1563625"/>
                </a:cubicBezTo>
                <a:cubicBezTo>
                  <a:pt x="-17856" y="1192642"/>
                  <a:pt x="-3187" y="1217267"/>
                  <a:pt x="0" y="977265"/>
                </a:cubicBezTo>
                <a:cubicBezTo>
                  <a:pt x="3187" y="737263"/>
                  <a:pt x="21862" y="391162"/>
                  <a:pt x="0" y="0"/>
                </a:cubicBezTo>
                <a:close/>
              </a:path>
            </a:pathLst>
          </a:custGeom>
          <a:noFill/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85404452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0A882-4ABC-D998-9117-CF69AE401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548680"/>
            <a:ext cx="72390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9600">
                <a:ea typeface="+mj-ea"/>
              </a:rPr>
              <a:t>Reading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41C6E95-11D2-4C29-BE84-7E50D23F6A3A}"/>
              </a:ext>
            </a:extLst>
          </p:cNvPr>
          <p:cNvSpPr/>
          <p:nvPr/>
        </p:nvSpPr>
        <p:spPr>
          <a:xfrm>
            <a:off x="827584" y="2090172"/>
            <a:ext cx="68407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2400"/>
              <a:t>Our reading lessons focus on…</a:t>
            </a:r>
          </a:p>
          <a:p>
            <a:pPr eaLnBrk="1" hangingPunct="1">
              <a:defRPr/>
            </a:pPr>
            <a:endParaRPr lang="en-GB" sz="2400"/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GB" sz="2400"/>
              <a:t>Exploring quality texts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GB" sz="2400"/>
              <a:t>Time for discussion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GB" sz="2400"/>
              <a:t>Questioning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GB" sz="2400"/>
              <a:t>Working on reading skills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GB" sz="2400"/>
              <a:t>Completing a range of activities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24EAF51-0166-4497-9059-862B53E8E1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9"/>
          <a:stretch/>
        </p:blipFill>
        <p:spPr>
          <a:xfrm>
            <a:off x="0" y="857251"/>
            <a:ext cx="9144000" cy="5153685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D90B7D3D-F661-43D7-906F-F0FAC035DF3D}"/>
              </a:ext>
            </a:extLst>
          </p:cNvPr>
          <p:cNvGrpSpPr/>
          <p:nvPr/>
        </p:nvGrpSpPr>
        <p:grpSpPr>
          <a:xfrm>
            <a:off x="2270818" y="1921010"/>
            <a:ext cx="5358708" cy="350044"/>
            <a:chOff x="3009054" y="1437074"/>
            <a:chExt cx="5963496" cy="466726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5FADF1EA-584B-4BAC-9D90-F6F2B05C99AD}"/>
                </a:ext>
              </a:extLst>
            </p:cNvPr>
            <p:cNvSpPr/>
            <p:nvPr/>
          </p:nvSpPr>
          <p:spPr>
            <a:xfrm>
              <a:off x="3009054" y="1437074"/>
              <a:ext cx="466725" cy="466725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77"/>
              <a:endParaRPr lang="en-GB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99DE924-FC5B-44D7-80CF-E12AD71CC329}"/>
                </a:ext>
              </a:extLst>
            </p:cNvPr>
            <p:cNvSpPr txBox="1"/>
            <p:nvPr/>
          </p:nvSpPr>
          <p:spPr>
            <a:xfrm>
              <a:off x="3495674" y="1534596"/>
              <a:ext cx="5476876" cy="3692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685777"/>
              <a:r>
                <a:rPr lang="en-US" sz="1350">
                  <a:solidFill>
                    <a:prstClr val="black"/>
                  </a:solidFill>
                  <a:latin typeface="CCW Cursive Writing 1" panose="03050602040000000000" pitchFamily="66" charset="0"/>
                </a:rPr>
                <a:t>Introduce the text &amp; NHTW</a:t>
              </a:r>
              <a:endParaRPr lang="en-GB" sz="1350">
                <a:solidFill>
                  <a:prstClr val="black"/>
                </a:solidFill>
                <a:latin typeface="CCW Cursive Writing 1" panose="03050602040000000000" pitchFamily="66" charset="0"/>
              </a:endParaRPr>
            </a:p>
          </p:txBody>
        </p:sp>
      </p:grpSp>
      <p:sp>
        <p:nvSpPr>
          <p:cNvPr id="12" name="Oval 11">
            <a:extLst>
              <a:ext uri="{FF2B5EF4-FFF2-40B4-BE49-F238E27FC236}">
                <a16:creationId xmlns:a16="http://schemas.microsoft.com/office/drawing/2014/main" id="{95E2563E-5C22-429A-B436-20030905C714}"/>
              </a:ext>
            </a:extLst>
          </p:cNvPr>
          <p:cNvSpPr/>
          <p:nvPr/>
        </p:nvSpPr>
        <p:spPr>
          <a:xfrm>
            <a:off x="2843214" y="2500313"/>
            <a:ext cx="350043" cy="350043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77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BD9AA96-079F-4FE0-9F47-D6974A8DDF66}"/>
              </a:ext>
            </a:extLst>
          </p:cNvPr>
          <p:cNvSpPr txBox="1"/>
          <p:nvPr/>
        </p:nvSpPr>
        <p:spPr>
          <a:xfrm>
            <a:off x="3278981" y="2536835"/>
            <a:ext cx="273605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777"/>
            <a:r>
              <a:rPr lang="en-US" sz="1350">
                <a:solidFill>
                  <a:prstClr val="black"/>
                </a:solidFill>
                <a:latin typeface="CCW Cursive Writing 1" panose="03050602040000000000" pitchFamily="66" charset="0"/>
              </a:rPr>
              <a:t>Vocabulary</a:t>
            </a:r>
            <a:endParaRPr lang="en-GB" sz="1350">
              <a:solidFill>
                <a:prstClr val="black"/>
              </a:solidFill>
              <a:latin typeface="CCW Cursive Writing 1" panose="03050602040000000000" pitchFamily="66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6B5D1C6F-4B0E-4A51-88B6-0819CF1A9666}"/>
              </a:ext>
            </a:extLst>
          </p:cNvPr>
          <p:cNvSpPr/>
          <p:nvPr/>
        </p:nvSpPr>
        <p:spPr>
          <a:xfrm>
            <a:off x="3278982" y="3065473"/>
            <a:ext cx="350043" cy="350043"/>
          </a:xfrm>
          <a:prstGeom prst="ellipse">
            <a:avLst/>
          </a:prstGeom>
          <a:solidFill>
            <a:srgbClr val="F4A2E8"/>
          </a:solidFill>
          <a:ln>
            <a:solidFill>
              <a:srgbClr val="F4A2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77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C6D1567-45A2-47B0-AA44-3EA3F9BB6B34}"/>
              </a:ext>
            </a:extLst>
          </p:cNvPr>
          <p:cNvSpPr txBox="1"/>
          <p:nvPr/>
        </p:nvSpPr>
        <p:spPr>
          <a:xfrm>
            <a:off x="3714749" y="3101994"/>
            <a:ext cx="273605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777"/>
            <a:r>
              <a:rPr lang="en-US" sz="1350">
                <a:solidFill>
                  <a:prstClr val="black"/>
                </a:solidFill>
                <a:latin typeface="CCW Cursive Writing 1" panose="03050602040000000000" pitchFamily="66" charset="0"/>
              </a:rPr>
              <a:t>Retrieval</a:t>
            </a:r>
            <a:endParaRPr lang="en-GB" sz="1350">
              <a:solidFill>
                <a:prstClr val="black"/>
              </a:solidFill>
              <a:latin typeface="CCW Cursive Writing 1" panose="03050602040000000000" pitchFamily="66" charset="0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A0D31251-7473-4B1B-BA5A-DED989D23619}"/>
              </a:ext>
            </a:extLst>
          </p:cNvPr>
          <p:cNvSpPr/>
          <p:nvPr/>
        </p:nvSpPr>
        <p:spPr>
          <a:xfrm>
            <a:off x="3771901" y="3667155"/>
            <a:ext cx="350043" cy="350043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77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EAF2AE1-52A1-4CBE-B475-0E643CD62589}"/>
              </a:ext>
            </a:extLst>
          </p:cNvPr>
          <p:cNvSpPr txBox="1"/>
          <p:nvPr/>
        </p:nvSpPr>
        <p:spPr>
          <a:xfrm>
            <a:off x="4139803" y="3700776"/>
            <a:ext cx="273605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777"/>
            <a:r>
              <a:rPr lang="en-US" sz="1350">
                <a:solidFill>
                  <a:prstClr val="black"/>
                </a:solidFill>
                <a:latin typeface="CCW Cursive Writing 1" panose="03050602040000000000" pitchFamily="66" charset="0"/>
              </a:rPr>
              <a:t>Inference</a:t>
            </a:r>
            <a:endParaRPr lang="en-GB" sz="1350">
              <a:solidFill>
                <a:prstClr val="black"/>
              </a:solidFill>
              <a:latin typeface="CCW Cursive Writing 1" panose="03050602040000000000" pitchFamily="66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F10ADD8-26C6-4023-B241-A2CE85E80210}"/>
              </a:ext>
            </a:extLst>
          </p:cNvPr>
          <p:cNvSpPr txBox="1"/>
          <p:nvPr/>
        </p:nvSpPr>
        <p:spPr>
          <a:xfrm>
            <a:off x="4768452" y="4265935"/>
            <a:ext cx="3638973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777"/>
            <a:r>
              <a:rPr lang="en-US" sz="1350">
                <a:solidFill>
                  <a:prstClr val="black"/>
                </a:solidFill>
                <a:latin typeface="CCW Cursive Writing 1" panose="03050602040000000000" pitchFamily="66" charset="0"/>
              </a:rPr>
              <a:t>Prediction, Explaining, </a:t>
            </a:r>
            <a:r>
              <a:rPr lang="en-US" sz="1350" err="1">
                <a:solidFill>
                  <a:prstClr val="black"/>
                </a:solidFill>
                <a:latin typeface="CCW Cursive Writing 1" panose="03050602040000000000" pitchFamily="66" charset="0"/>
              </a:rPr>
              <a:t>Summarising</a:t>
            </a:r>
            <a:r>
              <a:rPr lang="en-US" sz="1350">
                <a:solidFill>
                  <a:prstClr val="black"/>
                </a:solidFill>
                <a:latin typeface="CCW Cursive Writing 1" panose="03050602040000000000" pitchFamily="66" charset="0"/>
              </a:rPr>
              <a:t>/Sequencing</a:t>
            </a:r>
            <a:endParaRPr lang="en-GB" sz="1350">
              <a:solidFill>
                <a:prstClr val="black"/>
              </a:solidFill>
              <a:latin typeface="CCW Cursive Writing 1" panose="03050602040000000000" pitchFamily="66" charset="0"/>
            </a:endParaRPr>
          </a:p>
        </p:txBody>
      </p:sp>
      <p:pic>
        <p:nvPicPr>
          <p:cNvPr id="1026" name="Picture 2" descr="Race car PNG Designs for T Shirt &amp; Merch">
            <a:extLst>
              <a:ext uri="{FF2B5EF4-FFF2-40B4-BE49-F238E27FC236}">
                <a16:creationId xmlns:a16="http://schemas.microsoft.com/office/drawing/2014/main" id="{8FA8C13B-3344-4250-A953-C9455E7167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55" b="34585"/>
          <a:stretch/>
        </p:blipFill>
        <p:spPr bwMode="auto">
          <a:xfrm flipH="1">
            <a:off x="253014" y="1882330"/>
            <a:ext cx="1679959" cy="528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C1D3D001-79FB-4FAB-AA01-5ADF641D13AF}"/>
              </a:ext>
            </a:extLst>
          </p:cNvPr>
          <p:cNvSpPr/>
          <p:nvPr/>
        </p:nvSpPr>
        <p:spPr>
          <a:xfrm>
            <a:off x="4418409" y="4309834"/>
            <a:ext cx="350043" cy="350043"/>
          </a:xfrm>
          <a:prstGeom prst="ellipse">
            <a:avLst/>
          </a:prstGeom>
          <a:solidFill>
            <a:srgbClr val="E6E6D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77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4247690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85FC3-BEFD-EA97-FAB3-D12C517AC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68560" y="28166"/>
            <a:ext cx="7704667" cy="1981200"/>
          </a:xfrm>
        </p:spPr>
        <p:txBody>
          <a:bodyPr/>
          <a:lstStyle/>
          <a:p>
            <a:pPr>
              <a:defRPr/>
            </a:pPr>
            <a:r>
              <a:rPr lang="en-US"/>
              <a:t>Reading at home</a:t>
            </a:r>
            <a:endParaRPr lang="en-GB"/>
          </a:p>
        </p:txBody>
      </p:sp>
      <p:sp>
        <p:nvSpPr>
          <p:cNvPr id="33794" name="Content Placeholder 2">
            <a:extLst>
              <a:ext uri="{FF2B5EF4-FFF2-40B4-BE49-F238E27FC236}">
                <a16:creationId xmlns:a16="http://schemas.microsoft.com/office/drawing/2014/main" id="{38D2330E-D9FD-B5C6-F6E6-D41CC87DA9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584" y="1661685"/>
            <a:ext cx="8316416" cy="342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n-US" altLang="en-US" sz="2000"/>
              <a:t>Reading for pleasure </a:t>
            </a:r>
          </a:p>
          <a:p>
            <a:pPr eaLnBrk="1" hangingPunct="1"/>
            <a:r>
              <a:rPr lang="en-US" altLang="en-US" sz="2000"/>
              <a:t>Range of reading – fiction, non-fiction, poetry, picture books…</a:t>
            </a:r>
          </a:p>
          <a:p>
            <a:pPr eaLnBrk="1" hangingPunct="1"/>
            <a:r>
              <a:rPr lang="en-US" altLang="en-US" sz="2000"/>
              <a:t>Audio books</a:t>
            </a:r>
            <a:endParaRPr lang="en-GB" altLang="en-US" sz="2000"/>
          </a:p>
          <a:p>
            <a:pPr eaLnBrk="1" hangingPunct="1"/>
            <a:r>
              <a:rPr lang="en-GB" altLang="en-US" sz="2000"/>
              <a:t>Reading records – please complete (either child or adult)</a:t>
            </a:r>
          </a:p>
          <a:p>
            <a:pPr eaLnBrk="1" hangingPunct="1"/>
            <a:r>
              <a:rPr lang="en-GB" altLang="en-US" sz="2000"/>
              <a:t>Ask the child questions about what they have read</a:t>
            </a:r>
          </a:p>
          <a:p>
            <a:pPr eaLnBrk="1" hangingPunct="1"/>
            <a:r>
              <a:rPr lang="en-GB" altLang="en-US" sz="2000"/>
              <a:t>Library visits if possible</a:t>
            </a:r>
          </a:p>
          <a:p>
            <a:pPr eaLnBrk="1" hangingPunct="1"/>
            <a:r>
              <a:rPr lang="en-GB" altLang="en-US" sz="2000"/>
              <a:t>Reading books and reading records to be in school everyday</a:t>
            </a:r>
          </a:p>
          <a:p>
            <a:pPr eaLnBrk="1" hangingPunct="1"/>
            <a:endParaRPr lang="en-US" altLang="en-US" sz="2000"/>
          </a:p>
          <a:p>
            <a:pPr marL="0" indent="0" eaLnBrk="1" hangingPunct="1">
              <a:buNone/>
            </a:pPr>
            <a:r>
              <a:rPr lang="en-US" altLang="en-US" sz="2000"/>
              <a:t>Year 4 children should be reading for at least 10 minutes every day.</a:t>
            </a:r>
            <a:endParaRPr lang="en-GB" altLang="en-US" sz="2000"/>
          </a:p>
        </p:txBody>
      </p:sp>
      <p:pic>
        <p:nvPicPr>
          <p:cNvPr id="33795" name="Picture 5" descr="Reading Icon 4200945">
            <a:extLst>
              <a:ext uri="{FF2B5EF4-FFF2-40B4-BE49-F238E27FC236}">
                <a16:creationId xmlns:a16="http://schemas.microsoft.com/office/drawing/2014/main" id="{409303B2-128D-764D-FDA1-C6586B4D1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17544"/>
            <a:ext cx="1435943" cy="1437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A3CD2-62F7-3264-8D0A-E05D3C089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759759"/>
          </a:xfrm>
        </p:spPr>
        <p:txBody>
          <a:bodyPr/>
          <a:lstStyle/>
          <a:p>
            <a:r>
              <a:rPr lang="en-US"/>
              <a:t>Reading Scrapbook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5482C9-A60C-944C-B2E1-227971E526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364707"/>
            <a:ext cx="7704667" cy="2352326"/>
          </a:xfrm>
        </p:spPr>
        <p:txBody>
          <a:bodyPr>
            <a:normAutofit/>
          </a:bodyPr>
          <a:lstStyle/>
          <a:p>
            <a:pPr>
              <a:buClr>
                <a:srgbClr val="1287C3"/>
              </a:buClr>
            </a:pPr>
            <a:r>
              <a:rPr lang="en-US"/>
              <a:t>The idea is that the child who has the scrapbook will tell us about a book they have enjoyed reading. It could be a book review, illustrations, character descriptions, their </a:t>
            </a:r>
            <a:r>
              <a:rPr lang="en-US" err="1"/>
              <a:t>favourite</a:t>
            </a:r>
            <a:r>
              <a:rPr lang="en-US"/>
              <a:t> part/chapter - anything they want to share about the book! </a:t>
            </a:r>
          </a:p>
          <a:p>
            <a:pPr>
              <a:buClr>
                <a:srgbClr val="1287C3"/>
              </a:buClr>
            </a:pPr>
            <a:endParaRPr lang="en-US"/>
          </a:p>
        </p:txBody>
      </p:sp>
      <p:pic>
        <p:nvPicPr>
          <p:cNvPr id="4" name="Picture 3" descr="Ceridwen Eccles on X: &quot;I've decided that every book I read this summer I  will do a scrap book page for to show the children when they return. I hope  it will">
            <a:extLst>
              <a:ext uri="{FF2B5EF4-FFF2-40B4-BE49-F238E27FC236}">
                <a16:creationId xmlns:a16="http://schemas.microsoft.com/office/drawing/2014/main" id="{3FFEB676-5CE9-2D77-C9B8-AFD2889E98D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8951" r="-375" b="-568"/>
          <a:stretch/>
        </p:blipFill>
        <p:spPr>
          <a:xfrm>
            <a:off x="6372200" y="3587906"/>
            <a:ext cx="2597313" cy="2812893"/>
          </a:xfrm>
          <a:prstGeom prst="rect">
            <a:avLst/>
          </a:prstGeom>
        </p:spPr>
      </p:pic>
      <p:pic>
        <p:nvPicPr>
          <p:cNvPr id="5" name="Picture 4" descr="Reading in Years 1 to 6 – Two Gates Primary School">
            <a:extLst>
              <a:ext uri="{FF2B5EF4-FFF2-40B4-BE49-F238E27FC236}">
                <a16:creationId xmlns:a16="http://schemas.microsoft.com/office/drawing/2014/main" id="{9C01EFB6-0836-396E-4DCE-91BB59C4836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667" t="18000" r="-375" b="9540"/>
          <a:stretch/>
        </p:blipFill>
        <p:spPr>
          <a:xfrm>
            <a:off x="1403648" y="3956798"/>
            <a:ext cx="3623429" cy="207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4449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54AD12-9FF5-C634-826E-E88902FEB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5095" y="179875"/>
            <a:ext cx="72390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9600">
                <a:ea typeface="+mj-ea"/>
              </a:rPr>
              <a:t>Maths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14CBABF-0D01-9A96-EE90-ABCF5E9E05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5215804"/>
              </p:ext>
            </p:extLst>
          </p:nvPr>
        </p:nvGraphicFramePr>
        <p:xfrm>
          <a:off x="1115616" y="1556792"/>
          <a:ext cx="7560841" cy="2039620"/>
        </p:xfrm>
        <a:graphic>
          <a:graphicData uri="http://schemas.openxmlformats.org/drawingml/2006/table">
            <a:tbl>
              <a:tblPr/>
              <a:tblGrid>
                <a:gridCol w="280729">
                  <a:extLst>
                    <a:ext uri="{9D8B030D-6E8A-4147-A177-3AD203B41FA5}">
                      <a16:colId xmlns:a16="http://schemas.microsoft.com/office/drawing/2014/main" val="820455425"/>
                    </a:ext>
                  </a:extLst>
                </a:gridCol>
                <a:gridCol w="1249767">
                  <a:extLst>
                    <a:ext uri="{9D8B030D-6E8A-4147-A177-3AD203B41FA5}">
                      <a16:colId xmlns:a16="http://schemas.microsoft.com/office/drawing/2014/main" val="301661883"/>
                    </a:ext>
                  </a:extLst>
                </a:gridCol>
                <a:gridCol w="1194920">
                  <a:extLst>
                    <a:ext uri="{9D8B030D-6E8A-4147-A177-3AD203B41FA5}">
                      <a16:colId xmlns:a16="http://schemas.microsoft.com/office/drawing/2014/main" val="1000747658"/>
                    </a:ext>
                  </a:extLst>
                </a:gridCol>
                <a:gridCol w="1173520">
                  <a:extLst>
                    <a:ext uri="{9D8B030D-6E8A-4147-A177-3AD203B41FA5}">
                      <a16:colId xmlns:a16="http://schemas.microsoft.com/office/drawing/2014/main" val="3933200931"/>
                    </a:ext>
                  </a:extLst>
                </a:gridCol>
                <a:gridCol w="1118672">
                  <a:extLst>
                    <a:ext uri="{9D8B030D-6E8A-4147-A177-3AD203B41FA5}">
                      <a16:colId xmlns:a16="http://schemas.microsoft.com/office/drawing/2014/main" val="630549152"/>
                    </a:ext>
                  </a:extLst>
                </a:gridCol>
                <a:gridCol w="1249767">
                  <a:extLst>
                    <a:ext uri="{9D8B030D-6E8A-4147-A177-3AD203B41FA5}">
                      <a16:colId xmlns:a16="http://schemas.microsoft.com/office/drawing/2014/main" val="455244107"/>
                    </a:ext>
                  </a:extLst>
                </a:gridCol>
                <a:gridCol w="1293466">
                  <a:extLst>
                    <a:ext uri="{9D8B030D-6E8A-4147-A177-3AD203B41FA5}">
                      <a16:colId xmlns:a16="http://schemas.microsoft.com/office/drawing/2014/main" val="711394573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 fontAlgn="auto">
                        <a:lnSpc>
                          <a:spcPts val="1800"/>
                        </a:lnSpc>
                        <a:buNone/>
                      </a:pPr>
                      <a:r>
                        <a:rPr lang="en-GB" sz="1400" b="1" i="0">
                          <a:solidFill>
                            <a:srgbClr val="FFFFFF"/>
                          </a:solidFill>
                          <a:effectLst/>
                          <a:latin typeface="Georgia Pro" panose="02040502050405020303" pitchFamily="18" charset="0"/>
                        </a:rPr>
                        <a:t>​</a:t>
                      </a:r>
                    </a:p>
                  </a:txBody>
                  <a:tcPr anchor="ctr"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971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400" b="1" i="0">
                          <a:solidFill>
                            <a:srgbClr val="FFFFFF"/>
                          </a:solidFill>
                          <a:effectLst/>
                          <a:latin typeface="Georgia Pro" panose="02040502050405020303" pitchFamily="18" charset="0"/>
                        </a:rPr>
                        <a:t>Autumn 1​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971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400" b="1" i="0">
                          <a:solidFill>
                            <a:srgbClr val="FFFFFF"/>
                          </a:solidFill>
                          <a:effectLst/>
                          <a:latin typeface="Georgia Pro" panose="02040502050405020303" pitchFamily="18" charset="0"/>
                        </a:rPr>
                        <a:t>Autumn 2​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971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400" b="1" i="0">
                          <a:solidFill>
                            <a:srgbClr val="FFFFFF"/>
                          </a:solidFill>
                          <a:effectLst/>
                          <a:latin typeface="Georgia Pro" panose="02040502050405020303" pitchFamily="18" charset="0"/>
                        </a:rPr>
                        <a:t>Spring 1​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971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400" b="1" i="0">
                          <a:solidFill>
                            <a:srgbClr val="FFFFFF"/>
                          </a:solidFill>
                          <a:effectLst/>
                          <a:latin typeface="Georgia Pro" panose="02040502050405020303" pitchFamily="18" charset="0"/>
                        </a:rPr>
                        <a:t>Spring 2​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971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400" b="1" i="0">
                          <a:solidFill>
                            <a:srgbClr val="FFFFFF"/>
                          </a:solidFill>
                          <a:effectLst/>
                          <a:latin typeface="Georgia Pro" panose="02040502050405020303" pitchFamily="18" charset="0"/>
                        </a:rPr>
                        <a:t>Summer 1​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971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400" b="1" i="0">
                          <a:solidFill>
                            <a:srgbClr val="FFFFFF"/>
                          </a:solidFill>
                          <a:effectLst/>
                          <a:latin typeface="Georgia Pro" panose="02040502050405020303" pitchFamily="18" charset="0"/>
                        </a:rPr>
                        <a:t>Summer 2​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971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286482"/>
                  </a:ext>
                </a:extLst>
              </a:tr>
              <a:tr h="1363980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400" b="1" i="0">
                          <a:solidFill>
                            <a:srgbClr val="FFFFFF"/>
                          </a:solidFill>
                          <a:effectLst/>
                          <a:latin typeface="Georgia Pro" panose="02040502050405020303" pitchFamily="18" charset="0"/>
                        </a:rPr>
                        <a:t>Year 4​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971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Number and Place Value 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 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Addition and Subtraction </a:t>
                      </a: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 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5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Area​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 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Multiplication and Division 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 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 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 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 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 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5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Perimeter 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Fractions </a:t>
                      </a: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 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5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Decimals 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 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 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5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 dirty="0">
                          <a:solidFill>
                            <a:schemeClr val="tx1"/>
                          </a:solidFill>
                          <a:effectLst/>
                          <a:latin typeface="Georgia Pro" panose="02040502050405020303" pitchFamily="18" charset="0"/>
                        </a:rPr>
                        <a:t>Multiplication – Ready for MTC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400" b="0" i="0" dirty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Money 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Time​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400" b="0" i="0" dirty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 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5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Angles and 2D Shape​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 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Statistics 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  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Position and Direction </a:t>
                      </a:r>
                      <a:r>
                        <a:rPr lang="en-GB" sz="1400" b="0" i="0" dirty="0">
                          <a:solidFill>
                            <a:srgbClr val="000000"/>
                          </a:solidFill>
                          <a:effectLst/>
                          <a:latin typeface="Georgia Pro" panose="02040502050405020303" pitchFamily="18" charset="0"/>
                        </a:rPr>
                        <a:t> 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5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6134157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6C3CC4B0-5A79-F119-E5EE-198337363F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5325" y="48107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5" descr="Power Maths | Primary Curriculum">
            <a:extLst>
              <a:ext uri="{FF2B5EF4-FFF2-40B4-BE49-F238E27FC236}">
                <a16:creationId xmlns:a16="http://schemas.microsoft.com/office/drawing/2014/main" id="{6EEE067D-CF8F-C885-1C6E-D2331AF48F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925" y="4293096"/>
            <a:ext cx="1320800" cy="133096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537C61F-60A5-A7F8-D9F2-1B61A2FA1428}"/>
              </a:ext>
            </a:extLst>
          </p:cNvPr>
          <p:cNvSpPr txBox="1"/>
          <p:nvPr/>
        </p:nvSpPr>
        <p:spPr>
          <a:xfrm>
            <a:off x="2135725" y="4481522"/>
            <a:ext cx="6736080" cy="16312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000" b="1" i="1">
                <a:solidFill>
                  <a:srgbClr val="1F1F1F"/>
                </a:solidFill>
              </a:rPr>
              <a:t>The key aims of Power </a:t>
            </a:r>
            <a:r>
              <a:rPr lang="en-US" sz="2000" b="1" i="1" err="1">
                <a:solidFill>
                  <a:srgbClr val="1F1F1F"/>
                </a:solidFill>
              </a:rPr>
              <a:t>Maths</a:t>
            </a:r>
            <a:r>
              <a:rPr lang="en-US" sz="2000" b="1" i="1">
                <a:solidFill>
                  <a:srgbClr val="1F1F1F"/>
                </a:solidFill>
              </a:rPr>
              <a:t>: </a:t>
            </a:r>
            <a:r>
              <a:rPr lang="en-US" sz="2000" b="1" i="1">
                <a:solidFill>
                  <a:srgbClr val="040C28"/>
                </a:solidFill>
              </a:rPr>
              <a:t>Keeping the whole class progressing together and p</a:t>
            </a:r>
            <a:r>
              <a:rPr lang="en-US" sz="2000" b="1" i="1">
                <a:solidFill>
                  <a:srgbClr val="1F1F1F"/>
                </a:solidFill>
              </a:rPr>
              <a:t>roviding rich problem solving to challenge  every child.</a:t>
            </a:r>
            <a:endParaRPr lang="en-US" sz="2000" b="1" i="1">
              <a:solidFill>
                <a:srgbClr val="FFFFFF"/>
              </a:solidFill>
            </a:endParaRPr>
          </a:p>
          <a:p>
            <a:pPr algn="ctr"/>
            <a:endParaRPr lang="en-US" sz="2000" b="1" i="1">
              <a:solidFill>
                <a:srgbClr val="1F1F1F"/>
              </a:solidFill>
            </a:endParaRPr>
          </a:p>
          <a:p>
            <a:pPr algn="ctr"/>
            <a:r>
              <a:rPr lang="en-US" sz="2000" b="1" i="1">
                <a:solidFill>
                  <a:srgbClr val="1F1F1F"/>
                </a:solidFill>
              </a:rPr>
              <a:t>It is built on a growth mindset and problem-solving approach. </a:t>
            </a:r>
            <a:endParaRPr lang="en-US" sz="28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3F495-C8E4-B371-4BCC-C001223E6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52536" y="0"/>
            <a:ext cx="7704667" cy="1981200"/>
          </a:xfrm>
        </p:spPr>
        <p:txBody>
          <a:bodyPr/>
          <a:lstStyle/>
          <a:p>
            <a:r>
              <a:rPr lang="en-US" dirty="0"/>
              <a:t>Times Table Rockstars!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363F1-9614-2ADB-CA2B-2E1BD20CA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1548961"/>
            <a:ext cx="7704667" cy="3332816"/>
          </a:xfrm>
        </p:spPr>
        <p:txBody>
          <a:bodyPr/>
          <a:lstStyle/>
          <a:p>
            <a:r>
              <a:rPr lang="en-US" sz="2400">
                <a:latin typeface="Calibri Light"/>
                <a:cs typeface="Calibri Light"/>
              </a:rPr>
              <a:t>Your child should have their log-in for their TTRS account. These were given out at the start of term and stuck into Reading Records for safe keeping. </a:t>
            </a:r>
          </a:p>
          <a:p>
            <a:r>
              <a:rPr lang="en-US" sz="2400">
                <a:latin typeface="Calibri Light"/>
                <a:cs typeface="Calibri Light"/>
              </a:rPr>
              <a:t>Please encourage your child to access the practice games regularly, we will include lots of inter-class and inter-year group battles!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D81347-38D0-53ED-C8C9-40ACFB4DBF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732" b="91753" l="4231" r="93846">
                        <a14:foregroundMark x1="14231" y1="51031" x2="14231" y2="51031"/>
                        <a14:foregroundMark x1="34615" y1="7732" x2="34615" y2="7732"/>
                        <a14:foregroundMark x1="15769" y1="10825" x2="15769" y2="10825"/>
                        <a14:foregroundMark x1="16538" y1="8763" x2="15385" y2="8247"/>
                        <a14:foregroundMark x1="6923" y1="23711" x2="6923" y2="23711"/>
                        <a14:foregroundMark x1="4231" y1="29381" x2="4231" y2="29381"/>
                        <a14:foregroundMark x1="15385" y1="54639" x2="15385" y2="54639"/>
                        <a14:foregroundMark x1="22692" y1="60309" x2="22692" y2="60309"/>
                        <a14:foregroundMark x1="13462" y1="69588" x2="13462" y2="69588"/>
                        <a14:foregroundMark x1="18077" y1="89691" x2="18077" y2="89691"/>
                        <a14:foregroundMark x1="82692" y1="92268" x2="82692" y2="92268"/>
                        <a14:foregroundMark x1="85385" y1="67526" x2="85385" y2="67526"/>
                        <a14:foregroundMark x1="76154" y1="60825" x2="76154" y2="60825"/>
                        <a14:foregroundMark x1="93077" y1="39691" x2="93077" y2="39691"/>
                        <a14:foregroundMark x1="93846" y1="33505" x2="93846" y2="33505"/>
                        <a14:foregroundMark x1="93077" y1="22165" x2="93077" y2="2216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649541">
            <a:off x="7258308" y="617766"/>
            <a:ext cx="1550955" cy="1157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8499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3F495-C8E4-B371-4BCC-C001223E6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616" y="13736"/>
            <a:ext cx="7704667" cy="1981200"/>
          </a:xfrm>
        </p:spPr>
        <p:txBody>
          <a:bodyPr/>
          <a:lstStyle/>
          <a:p>
            <a:pPr algn="l"/>
            <a:r>
              <a:rPr lang="en-US" dirty="0"/>
              <a:t>MTC Checks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363F1-9614-2ADB-CA2B-2E1BD20CA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1349" y="1761314"/>
            <a:ext cx="7704667" cy="3332816"/>
          </a:xfrm>
        </p:spPr>
        <p:txBody>
          <a:bodyPr/>
          <a:lstStyle/>
          <a:p>
            <a:r>
              <a:rPr lang="en-US" sz="2400">
                <a:latin typeface="Calibri Light"/>
                <a:cs typeface="Calibri Light"/>
              </a:rPr>
              <a:t>Your child should have their log-in for their TTRS account. These were given out at the start of term and stuck into Reading Records for safe keeping. </a:t>
            </a:r>
          </a:p>
          <a:p>
            <a:r>
              <a:rPr lang="en-US" sz="2400">
                <a:latin typeface="Calibri Light"/>
                <a:cs typeface="Calibri Light"/>
              </a:rPr>
              <a:t>Please encourage your child to access the practice games regularly, we will include lots of inter-class and inter-year group battles!</a:t>
            </a:r>
          </a:p>
        </p:txBody>
      </p:sp>
    </p:spTree>
    <p:extLst>
      <p:ext uri="{BB962C8B-B14F-4D97-AF65-F5344CB8AC3E}">
        <p14:creationId xmlns:p14="http://schemas.microsoft.com/office/powerpoint/2010/main" val="22540351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3E2704-9ACF-E378-79F0-BB4D8DCC5E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772816"/>
            <a:ext cx="7848872" cy="43924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/>
              <a:t>Year group assembly – 10</a:t>
            </a:r>
            <a:r>
              <a:rPr lang="en-US" baseline="30000"/>
              <a:t>th</a:t>
            </a:r>
            <a:r>
              <a:rPr lang="en-US"/>
              <a:t> October, 9am and 2.45pm</a:t>
            </a:r>
          </a:p>
          <a:p>
            <a:pPr marL="0" indent="0">
              <a:buNone/>
            </a:pPr>
            <a:r>
              <a:rPr lang="en-US"/>
              <a:t>Multiplication Check – June 2026</a:t>
            </a:r>
          </a:p>
          <a:p>
            <a:pPr marL="0" indent="0">
              <a:buNone/>
            </a:pPr>
            <a:r>
              <a:rPr lang="en-US"/>
              <a:t>Hindu Temple 15 September</a:t>
            </a:r>
          </a:p>
          <a:p>
            <a:pPr marL="0" indent="0">
              <a:buNone/>
            </a:pPr>
            <a:r>
              <a:rPr lang="en-US"/>
              <a:t>Djembe drumming: Parent Lesson: 8 October, Performance 3 December</a:t>
            </a:r>
          </a:p>
          <a:p>
            <a:pPr marL="0" indent="0">
              <a:buNone/>
            </a:pPr>
            <a:r>
              <a:rPr lang="en-US"/>
              <a:t>Residential – Pioneer Centre, 20-22 April</a:t>
            </a:r>
          </a:p>
          <a:p>
            <a:pPr marL="0" indent="0">
              <a:buNone/>
            </a:pPr>
            <a:r>
              <a:rPr lang="en-US"/>
              <a:t>Christmas performance TBC</a:t>
            </a:r>
          </a:p>
          <a:p>
            <a:pPr marL="0" indent="0">
              <a:buNone/>
            </a:pPr>
            <a:r>
              <a:rPr lang="en-US"/>
              <a:t>Birmingham Think Tank TBC</a:t>
            </a:r>
          </a:p>
          <a:p>
            <a:endParaRPr lang="en-US" sz="1800"/>
          </a:p>
        </p:txBody>
      </p:sp>
      <p:pic>
        <p:nvPicPr>
          <p:cNvPr id="8" name="Graphic 7" descr="Daily Calendar">
            <a:extLst>
              <a:ext uri="{FF2B5EF4-FFF2-40B4-BE49-F238E27FC236}">
                <a16:creationId xmlns:a16="http://schemas.microsoft.com/office/drawing/2014/main" id="{85784BD7-F526-5971-2052-2C34ECABCE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16186" y="-171400"/>
            <a:ext cx="2127814" cy="2127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174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3D2C5-5A96-304F-B9E9-0F4753FF55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855" y="477904"/>
            <a:ext cx="7704667" cy="1241612"/>
          </a:xfrm>
        </p:spPr>
        <p:txBody>
          <a:bodyPr>
            <a:normAutofit/>
          </a:bodyPr>
          <a:lstStyle/>
          <a:p>
            <a:r>
              <a:rPr lang="en-US" dirty="0"/>
              <a:t>Curriculum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3E2704-9ACF-E378-79F0-BB4D8DCC5E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6173" y="1341855"/>
            <a:ext cx="7524003" cy="4981215"/>
          </a:xfrm>
        </p:spPr>
        <p:txBody>
          <a:bodyPr>
            <a:normAutofit/>
          </a:bodyPr>
          <a:lstStyle/>
          <a:p>
            <a:r>
              <a:rPr lang="en-US" dirty="0"/>
              <a:t>We will be sending out our Year 4 curriculum leaflet shortly for the Autumn Term. </a:t>
            </a:r>
          </a:p>
          <a:p>
            <a:pPr>
              <a:buClr>
                <a:srgbClr val="1287C3"/>
              </a:buClr>
            </a:pPr>
            <a:r>
              <a:rPr lang="en-US" dirty="0"/>
              <a:t>In the meantime, you can find further information on the school website...</a:t>
            </a:r>
          </a:p>
          <a:p>
            <a:pPr marL="0" indent="0">
              <a:buClr>
                <a:srgbClr val="1287C3"/>
              </a:buClr>
              <a:buNone/>
            </a:pPr>
            <a:r>
              <a:rPr lang="en-US" sz="5400" dirty="0"/>
              <a:t> </a:t>
            </a:r>
            <a:r>
              <a:rPr lang="en-US" sz="2000" dirty="0">
                <a:latin typeface="Arial"/>
                <a:cs typeface="Arial"/>
                <a:hlinkClick r:id="rId2"/>
              </a:rPr>
              <a:t>https://www.glenfield.leics.sch.uk/curriculum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4878423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0D157-2FF0-B294-BDC5-0A696C2D1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6278" y="-26477"/>
            <a:ext cx="7704667" cy="19812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sz="6000"/>
              <a:t>Questions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9E6EBC-0FC7-8CDE-6D61-606E128883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9" b="96974" l="2935" r="97283">
                        <a14:foregroundMark x1="10978" y1="26356" x2="10978" y2="26356"/>
                        <a14:foregroundMark x1="4565" y1="26734" x2="4565" y2="26734"/>
                        <a14:foregroundMark x1="11630" y1="43127" x2="11630" y2="43127"/>
                        <a14:foregroundMark x1="10761" y1="42749" x2="10761" y2="42749"/>
                        <a14:foregroundMark x1="9457" y1="48424" x2="9457" y2="48424"/>
                        <a14:foregroundMark x1="27283" y1="24968" x2="27283" y2="24968"/>
                        <a14:foregroundMark x1="11304" y1="43506" x2="11304" y2="43506"/>
                        <a14:foregroundMark x1="11304" y1="46658" x2="11304" y2="46658"/>
                        <a14:foregroundMark x1="10978" y1="25725" x2="10978" y2="25725"/>
                        <a14:foregroundMark x1="22717" y1="7440" x2="22717" y2="7440"/>
                        <a14:foregroundMark x1="22717" y1="9584" x2="22717" y2="5675"/>
                        <a14:foregroundMark x1="22717" y1="4666" x2="22717" y2="4666"/>
                        <a14:foregroundMark x1="19022" y1="1009" x2="19022" y2="1009"/>
                        <a14:foregroundMark x1="12826" y1="18159" x2="12826" y2="18159"/>
                        <a14:foregroundMark x1="17500" y1="27112" x2="17500" y2="27112"/>
                        <a14:foregroundMark x1="10978" y1="29256" x2="10978" y2="29256"/>
                        <a14:foregroundMark x1="11957" y1="28878" x2="11630" y2="34552"/>
                        <a14:foregroundMark x1="26957" y1="38840" x2="26957" y2="38840"/>
                        <a14:foregroundMark x1="29783" y1="40227" x2="29783" y2="40227"/>
                        <a14:foregroundMark x1="29130" y1="39596" x2="29457" y2="47415"/>
                        <a14:foregroundMark x1="32826" y1="52459" x2="32826" y2="52459"/>
                        <a14:foregroundMark x1="22391" y1="74905" x2="23587" y2="69105"/>
                        <a14:foregroundMark x1="23587" y1="70618" x2="23587" y2="67718"/>
                        <a14:foregroundMark x1="25761" y1="67339" x2="25761" y2="67339"/>
                        <a14:foregroundMark x1="24783" y1="68096" x2="24783" y2="68096"/>
                        <a14:foregroundMark x1="25435" y1="67718" x2="24239" y2="72005"/>
                        <a14:foregroundMark x1="25435" y1="66709" x2="24239" y2="71627"/>
                        <a14:foregroundMark x1="6739" y1="75536" x2="6739" y2="75536"/>
                        <a14:foregroundMark x1="24239" y1="68474" x2="26630" y2="68852"/>
                        <a14:foregroundMark x1="34674" y1="63430" x2="34674" y2="63430"/>
                        <a14:foregroundMark x1="38370" y1="80580" x2="38370" y2="80580"/>
                        <a14:foregroundMark x1="36196" y1="73392" x2="36196" y2="73392"/>
                        <a14:foregroundMark x1="29457" y1="93443" x2="29457" y2="93443"/>
                        <a14:foregroundMark x1="44783" y1="77049" x2="44783" y2="77049"/>
                        <a14:foregroundMark x1="45109" y1="74905" x2="46304" y2="75284"/>
                        <a14:foregroundMark x1="52174" y1="80202" x2="52174" y2="80202"/>
                        <a14:foregroundMark x1="50870" y1="77301" x2="54022" y2="80958"/>
                        <a14:foregroundMark x1="11957" y1="29256" x2="11957" y2="34931"/>
                        <a14:foregroundMark x1="5217" y1="49180" x2="3043" y2="55233"/>
                        <a14:foregroundMark x1="24239" y1="24590" x2="28261" y2="25347"/>
                        <a14:foregroundMark x1="39239" y1="23203" x2="38696" y2="28121"/>
                        <a14:foregroundMark x1="39891" y1="16772" x2="39891" y2="16772"/>
                        <a14:foregroundMark x1="61957" y1="17528" x2="66522" y2="18159"/>
                        <a14:foregroundMark x1="53043" y1="23834" x2="53043" y2="23834"/>
                        <a14:foregroundMark x1="60109" y1="44262" x2="60109" y2="44262"/>
                        <a14:foregroundMark x1="48152" y1="50946" x2="48152" y2="50946"/>
                        <a14:foregroundMark x1="40761" y1="57377" x2="40761" y2="57377"/>
                        <a14:foregroundMark x1="37065" y1="67339" x2="37065" y2="67339"/>
                        <a14:foregroundMark x1="36196" y1="64565" x2="38043" y2="68852"/>
                        <a14:foregroundMark x1="50870" y1="60277" x2="50870" y2="60277"/>
                        <a14:foregroundMark x1="50326" y1="74149" x2="50326" y2="74149"/>
                        <a14:foregroundMark x1="59239" y1="64565" x2="59239" y2="64565"/>
                        <a14:foregroundMark x1="53696" y1="69861" x2="53696" y2="69861"/>
                        <a14:foregroundMark x1="54022" y1="27491" x2="54022" y2="27491"/>
                        <a14:foregroundMark x1="53696" y1="25977" x2="53696" y2="27869"/>
                        <a14:foregroundMark x1="66304" y1="64565" x2="66304" y2="64565"/>
                        <a14:foregroundMark x1="63478" y1="70996" x2="63478" y2="70996"/>
                        <a14:foregroundMark x1="70870" y1="72762" x2="70870" y2="72762"/>
                        <a14:foregroundMark x1="81957" y1="88398" x2="81957" y2="88398"/>
                        <a14:foregroundMark x1="74239" y1="96974" x2="74239" y2="96974"/>
                        <a14:foregroundMark x1="67500" y1="92686" x2="67500" y2="92686"/>
                        <a14:foregroundMark x1="89239" y1="64565" x2="89239" y2="64565"/>
                        <a14:foregroundMark x1="86196" y1="78815" x2="86196" y2="78815"/>
                        <a14:foregroundMark x1="91739" y1="49559" x2="91739" y2="49559"/>
                        <a14:foregroundMark x1="93587" y1="58512" x2="93587" y2="58512"/>
                        <a14:foregroundMark x1="97283" y1="60656" x2="97283" y2="60656"/>
                        <a14:foregroundMark x1="83478" y1="26356" x2="83478" y2="26356"/>
                        <a14:foregroundMark x1="89239" y1="34931" x2="89239" y2="34931"/>
                        <a14:foregroundMark x1="75217" y1="36066" x2="75217" y2="36066"/>
                        <a14:foregroundMark x1="70543" y1="49937" x2="70543" y2="49937"/>
                        <a14:foregroundMark x1="56739" y1="49937" x2="56739" y2="49937"/>
                        <a14:foregroundMark x1="57717" y1="54603" x2="57717" y2="54603"/>
                        <a14:foregroundMark x1="57391" y1="53090" x2="57391" y2="53090"/>
                        <a14:foregroundMark x1="54565" y1="26734" x2="54022" y2="24968"/>
                        <a14:foregroundMark x1="23587" y1="71627" x2="23587" y2="7162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748916">
            <a:off x="2619325" y="1667019"/>
            <a:ext cx="5614966" cy="4833753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EBEBEB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D0F7B20A97B445825B7DBF2F735D2E" ma:contentTypeVersion="19" ma:contentTypeDescription="Create a new document." ma:contentTypeScope="" ma:versionID="e0374b690a12333016b41f1ef83aca99">
  <xsd:schema xmlns:xsd="http://www.w3.org/2001/XMLSchema" xmlns:xs="http://www.w3.org/2001/XMLSchema" xmlns:p="http://schemas.microsoft.com/office/2006/metadata/properties" xmlns:ns2="0b55928f-eb5a-406f-a12f-3473716bded9" xmlns:ns3="ffd53066-35f3-4750-a749-bdfeb1215f1c" targetNamespace="http://schemas.microsoft.com/office/2006/metadata/properties" ma:root="true" ma:fieldsID="c092a8d53dab66f6d68b7e24c687810e" ns2:_="" ns3:_="">
    <xsd:import namespace="0b55928f-eb5a-406f-a12f-3473716bded9"/>
    <xsd:import namespace="ffd53066-35f3-4750-a749-bdfeb1215f1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55928f-eb5a-406f-a12f-3473716bded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3954c4b-6ed7-412c-90ef-9893432994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d53066-35f3-4750-a749-bdfeb1215f1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03f28db-0fad-4245-b92a-c3334661c402}" ma:internalName="TaxCatchAll" ma:showField="CatchAllData" ma:web="ffd53066-35f3-4750-a749-bdfeb1215f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b55928f-eb5a-406f-a12f-3473716bded9">
      <Terms xmlns="http://schemas.microsoft.com/office/infopath/2007/PartnerControls"/>
    </lcf76f155ced4ddcb4097134ff3c332f>
    <TaxCatchAll xmlns="ffd53066-35f3-4750-a749-bdfeb1215f1c" xsi:nil="true"/>
  </documentManagement>
</p:properties>
</file>

<file path=customXml/itemProps1.xml><?xml version="1.0" encoding="utf-8"?>
<ds:datastoreItem xmlns:ds="http://schemas.openxmlformats.org/officeDocument/2006/customXml" ds:itemID="{6246036E-0B8B-451F-BC24-0865364AACB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831E53-F246-4621-9EFA-46CE3DD5B7F0}">
  <ds:schemaRefs>
    <ds:schemaRef ds:uri="0b55928f-eb5a-406f-a12f-3473716bded9"/>
    <ds:schemaRef ds:uri="ffd53066-35f3-4750-a749-bdfeb1215f1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3EBE024F-DFFC-4082-93C5-4D6A3E29749D}">
  <ds:schemaRefs>
    <ds:schemaRef ds:uri="0b55928f-eb5a-406f-a12f-3473716bded9"/>
    <ds:schemaRef ds:uri="ffd53066-35f3-4750-a749-bdfeb1215f1c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55</TotalTime>
  <Words>1035</Words>
  <Application>Microsoft Office PowerPoint</Application>
  <PresentationFormat>On-screen Show (4:3)</PresentationFormat>
  <Paragraphs>172</Paragraphs>
  <Slides>19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9" baseType="lpstr">
      <vt:lpstr>Arial</vt:lpstr>
      <vt:lpstr>Calibri</vt:lpstr>
      <vt:lpstr>Calibri Light</vt:lpstr>
      <vt:lpstr>CCW Cursive Writing 1</vt:lpstr>
      <vt:lpstr>Century Gothic</vt:lpstr>
      <vt:lpstr>Corbel</vt:lpstr>
      <vt:lpstr>Georgia Pro</vt:lpstr>
      <vt:lpstr>Times New Roman</vt:lpstr>
      <vt:lpstr>Wingdings 2</vt:lpstr>
      <vt:lpstr>Parallax</vt:lpstr>
      <vt:lpstr>Year 4 Parents’ Meeting  2025 – 2026  Miss Kirby – Analysers Mr Chamberlain - Innovators</vt:lpstr>
      <vt:lpstr>Our school day</vt:lpstr>
      <vt:lpstr>Uniform &amp; PE kit reminder</vt:lpstr>
      <vt:lpstr>Music</vt:lpstr>
      <vt:lpstr>Autumn overview</vt:lpstr>
      <vt:lpstr>Parents' Evenings</vt:lpstr>
      <vt:lpstr>Homework </vt:lpstr>
      <vt:lpstr>Writing - ‘Pen to Paper’ Curriculum</vt:lpstr>
      <vt:lpstr>PowerPoint Presentation</vt:lpstr>
      <vt:lpstr>Reading</vt:lpstr>
      <vt:lpstr>PowerPoint Presentation</vt:lpstr>
      <vt:lpstr>Reading at home</vt:lpstr>
      <vt:lpstr>Reading Scrapbook</vt:lpstr>
      <vt:lpstr>Maths </vt:lpstr>
      <vt:lpstr>Times Table Rockstars!</vt:lpstr>
      <vt:lpstr>MTC Checks</vt:lpstr>
      <vt:lpstr>PowerPoint Presentation</vt:lpstr>
      <vt:lpstr>Curriculum information</vt:lpstr>
      <vt:lpstr>Questions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SATs Parent’s Meeting</dc:title>
  <dc:creator>Sukhi Kaur</dc:creator>
  <cp:lastModifiedBy>Sukhi Tibbles</cp:lastModifiedBy>
  <cp:revision>4</cp:revision>
  <cp:lastPrinted>2016-01-28T18:21:11Z</cp:lastPrinted>
  <dcterms:created xsi:type="dcterms:W3CDTF">2008-01-27T15:46:59Z</dcterms:created>
  <dcterms:modified xsi:type="dcterms:W3CDTF">2025-09-15T08:22:25Z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0x01010088D0F7B20A97B445825B7DBF2F735D2E</vt:lpwstr>
  </property>
  <property fmtid="{D5CDD505-2E9C-101B-9397-08002B2CF9AE}" pid="3" name="MediaServiceImageTags">
    <vt:lpwstr/>
  </property>
</Properties>
</file>