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2" r:id="rId10"/>
    <p:sldId id="261" r:id="rId11"/>
    <p:sldId id="264" r:id="rId12"/>
    <p:sldId id="263" r:id="rId13"/>
    <p:sldId id="265" r:id="rId14"/>
    <p:sldId id="266" r:id="rId15"/>
  </p:sldIdLst>
  <p:sldSz cx="18288000" cy="10287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IreneFlorentina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754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Baugh" userId="66e585ef-40a9-4fb0-b32b-a84927c9f810" providerId="ADAL" clId="{08825B2B-AB41-4BAA-9BA6-EB8AE4FE0B86}"/>
    <pc:docChg chg="modSld">
      <pc:chgData name="Emma Baugh" userId="66e585ef-40a9-4fb0-b32b-a84927c9f810" providerId="ADAL" clId="{08825B2B-AB41-4BAA-9BA6-EB8AE4FE0B86}" dt="2025-09-08T14:56:14.784" v="2" actId="20577"/>
      <pc:docMkLst>
        <pc:docMk/>
      </pc:docMkLst>
      <pc:sldChg chg="modSp mod">
        <pc:chgData name="Emma Baugh" userId="66e585ef-40a9-4fb0-b32b-a84927c9f810" providerId="ADAL" clId="{08825B2B-AB41-4BAA-9BA6-EB8AE4FE0B86}" dt="2025-09-08T14:56:14.784" v="2" actId="20577"/>
        <pc:sldMkLst>
          <pc:docMk/>
          <pc:sldMk cId="0" sldId="262"/>
        </pc:sldMkLst>
        <pc:spChg chg="mod">
          <ac:chgData name="Emma Baugh" userId="66e585ef-40a9-4fb0-b32b-a84927c9f810" providerId="ADAL" clId="{08825B2B-AB41-4BAA-9BA6-EB8AE4FE0B86}" dt="2025-09-08T14:56:14.784" v="2" actId="20577"/>
          <ac:spMkLst>
            <pc:docMk/>
            <pc:sldMk cId="0" sldId="262"/>
            <ac:spMk id="11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svg"/><Relationship Id="rId7" Type="http://schemas.openxmlformats.org/officeDocument/2006/relationships/image" Target="../media/image16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20.svg"/><Relationship Id="rId5" Type="http://schemas.openxmlformats.org/officeDocument/2006/relationships/image" Target="../media/image14.sv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23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5.svg"/><Relationship Id="rId7" Type="http://schemas.openxmlformats.org/officeDocument/2006/relationships/image" Target="../media/image2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4.svg"/><Relationship Id="rId7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sv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7.svg"/><Relationship Id="rId7" Type="http://schemas.openxmlformats.org/officeDocument/2006/relationships/image" Target="../media/image39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4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svg"/><Relationship Id="rId4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46.sv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svg"/><Relationship Id="rId4" Type="http://schemas.openxmlformats.org/officeDocument/2006/relationships/image" Target="../media/image5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sv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svg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68824" y="-795000"/>
            <a:ext cx="4928479" cy="4973695"/>
          </a:xfrm>
          <a:custGeom>
            <a:avLst/>
            <a:gdLst/>
            <a:ahLst/>
            <a:cxnLst/>
            <a:rect l="l" t="t" r="r" b="b"/>
            <a:pathLst>
              <a:path w="4928479" h="4973695">
                <a:moveTo>
                  <a:pt x="0" y="0"/>
                </a:moveTo>
                <a:lnTo>
                  <a:pt x="4928479" y="0"/>
                </a:lnTo>
                <a:lnTo>
                  <a:pt x="4928479" y="4973695"/>
                </a:lnTo>
                <a:lnTo>
                  <a:pt x="0" y="497369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494364" y="4025335"/>
            <a:ext cx="2988727" cy="2624882"/>
          </a:xfrm>
          <a:custGeom>
            <a:avLst/>
            <a:gdLst/>
            <a:ahLst/>
            <a:cxnLst/>
            <a:rect l="l" t="t" r="r" b="b"/>
            <a:pathLst>
              <a:path w="2988727" h="2624882">
                <a:moveTo>
                  <a:pt x="0" y="0"/>
                </a:moveTo>
                <a:lnTo>
                  <a:pt x="2988728" y="0"/>
                </a:lnTo>
                <a:lnTo>
                  <a:pt x="2988728" y="2624882"/>
                </a:lnTo>
                <a:lnTo>
                  <a:pt x="0" y="26248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6639812" y="7501221"/>
            <a:ext cx="2747432" cy="3514157"/>
          </a:xfrm>
          <a:custGeom>
            <a:avLst/>
            <a:gdLst/>
            <a:ahLst/>
            <a:cxnLst/>
            <a:rect l="l" t="t" r="r" b="b"/>
            <a:pathLst>
              <a:path w="2747432" h="3514157">
                <a:moveTo>
                  <a:pt x="0" y="0"/>
                </a:moveTo>
                <a:lnTo>
                  <a:pt x="2747432" y="0"/>
                </a:lnTo>
                <a:lnTo>
                  <a:pt x="2747432" y="3514158"/>
                </a:lnTo>
                <a:lnTo>
                  <a:pt x="0" y="351415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893003" y="5194541"/>
            <a:ext cx="2732593" cy="2036288"/>
          </a:xfrm>
          <a:custGeom>
            <a:avLst/>
            <a:gdLst/>
            <a:ahLst/>
            <a:cxnLst/>
            <a:rect l="l" t="t" r="r" b="b"/>
            <a:pathLst>
              <a:path w="2732593" h="2036288">
                <a:moveTo>
                  <a:pt x="0" y="0"/>
                </a:moveTo>
                <a:lnTo>
                  <a:pt x="2732594" y="0"/>
                </a:lnTo>
                <a:lnTo>
                  <a:pt x="2732594" y="2036288"/>
                </a:lnTo>
                <a:lnTo>
                  <a:pt x="0" y="20362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5568765">
            <a:off x="4282124" y="-2252394"/>
            <a:ext cx="2284774" cy="4079954"/>
          </a:xfrm>
          <a:custGeom>
            <a:avLst/>
            <a:gdLst/>
            <a:ahLst/>
            <a:cxnLst/>
            <a:rect l="l" t="t" r="r" b="b"/>
            <a:pathLst>
              <a:path w="2284774" h="4079954">
                <a:moveTo>
                  <a:pt x="0" y="0"/>
                </a:moveTo>
                <a:lnTo>
                  <a:pt x="2284774" y="0"/>
                </a:lnTo>
                <a:lnTo>
                  <a:pt x="2284774" y="4079954"/>
                </a:lnTo>
                <a:lnTo>
                  <a:pt x="0" y="40799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567873" y="4473010"/>
            <a:ext cx="13152253" cy="13289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316"/>
              </a:lnSpc>
            </a:pPr>
            <a:r>
              <a:rPr lang="en-US" sz="11713" spc="1428">
                <a:solidFill>
                  <a:srgbClr val="0764A7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YEAR ONE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64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6172200"/>
            <a:ext cx="4077393" cy="4114800"/>
          </a:xfrm>
          <a:custGeom>
            <a:avLst/>
            <a:gdLst/>
            <a:ahLst/>
            <a:cxnLst/>
            <a:rect l="l" t="t" r="r" b="b"/>
            <a:pathLst>
              <a:path w="4077393" h="4114800">
                <a:moveTo>
                  <a:pt x="0" y="0"/>
                </a:moveTo>
                <a:lnTo>
                  <a:pt x="4077393" y="0"/>
                </a:lnTo>
                <a:lnTo>
                  <a:pt x="407739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950045" y="-318757"/>
            <a:ext cx="2618509" cy="4114800"/>
          </a:xfrm>
          <a:custGeom>
            <a:avLst/>
            <a:gdLst/>
            <a:ahLst/>
            <a:cxnLst/>
            <a:rect l="l" t="t" r="r" b="b"/>
            <a:pathLst>
              <a:path w="2618509" h="4114800">
                <a:moveTo>
                  <a:pt x="0" y="0"/>
                </a:moveTo>
                <a:lnTo>
                  <a:pt x="2618510" y="0"/>
                </a:lnTo>
                <a:lnTo>
                  <a:pt x="261851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50082" y="4804540"/>
            <a:ext cx="1557236" cy="1367660"/>
          </a:xfrm>
          <a:custGeom>
            <a:avLst/>
            <a:gdLst/>
            <a:ahLst/>
            <a:cxnLst/>
            <a:rect l="l" t="t" r="r" b="b"/>
            <a:pathLst>
              <a:path w="1557236" h="1367660">
                <a:moveTo>
                  <a:pt x="0" y="0"/>
                </a:moveTo>
                <a:lnTo>
                  <a:pt x="1557236" y="0"/>
                </a:lnTo>
                <a:lnTo>
                  <a:pt x="1557236" y="1367660"/>
                </a:lnTo>
                <a:lnTo>
                  <a:pt x="0" y="136766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144000" y="2237334"/>
            <a:ext cx="3941880" cy="2463675"/>
          </a:xfrm>
          <a:custGeom>
            <a:avLst/>
            <a:gdLst/>
            <a:ahLst/>
            <a:cxnLst/>
            <a:rect l="l" t="t" r="r" b="b"/>
            <a:pathLst>
              <a:path w="3941880" h="2463675">
                <a:moveTo>
                  <a:pt x="0" y="0"/>
                </a:moveTo>
                <a:lnTo>
                  <a:pt x="3941880" y="0"/>
                </a:lnTo>
                <a:lnTo>
                  <a:pt x="3941880" y="2463675"/>
                </a:lnTo>
                <a:lnTo>
                  <a:pt x="0" y="24636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982548" y="8448985"/>
            <a:ext cx="5225143" cy="4114800"/>
          </a:xfrm>
          <a:custGeom>
            <a:avLst/>
            <a:gdLst/>
            <a:ahLst/>
            <a:cxnLst/>
            <a:rect l="l" t="t" r="r" b="b"/>
            <a:pathLst>
              <a:path w="5225143" h="4114800">
                <a:moveTo>
                  <a:pt x="0" y="0"/>
                </a:moveTo>
                <a:lnTo>
                  <a:pt x="5225143" y="0"/>
                </a:lnTo>
                <a:lnTo>
                  <a:pt x="522514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817266" y="676190"/>
            <a:ext cx="12653468" cy="15611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41"/>
              </a:lnSpc>
            </a:pPr>
            <a:r>
              <a:rPr lang="en-US" sz="12611" spc="-277">
                <a:solidFill>
                  <a:srgbClr val="FDF5F3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The Team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972297" y="2601328"/>
            <a:ext cx="7917106" cy="4884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01"/>
              </a:lnSpc>
            </a:pPr>
            <a:r>
              <a:rPr lang="en-US" sz="6857">
                <a:solidFill>
                  <a:srgbClr val="3AA176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Detectives</a:t>
            </a:r>
          </a:p>
          <a:p>
            <a:pPr algn="ctr">
              <a:lnSpc>
                <a:spcPts val="7361"/>
              </a:lnSpc>
            </a:pPr>
            <a:r>
              <a:rPr lang="en-US" sz="5257">
                <a:solidFill>
                  <a:srgbClr val="F9BE3C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Mrs Baugh</a:t>
            </a:r>
          </a:p>
          <a:p>
            <a:pPr algn="ctr">
              <a:lnSpc>
                <a:spcPts val="5319"/>
              </a:lnSpc>
            </a:pPr>
            <a:r>
              <a:rPr lang="en-US" sz="3799">
                <a:solidFill>
                  <a:srgbClr val="F9BE3C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Mrs Howarth</a:t>
            </a:r>
          </a:p>
          <a:p>
            <a:pPr algn="ctr">
              <a:lnSpc>
                <a:spcPts val="5319"/>
              </a:lnSpc>
            </a:pPr>
            <a:r>
              <a:rPr lang="en-US" sz="3799">
                <a:solidFill>
                  <a:srgbClr val="F9BE3C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Mrs Sidwell &amp; Miss Hands (1:1)</a:t>
            </a:r>
          </a:p>
          <a:p>
            <a:pPr algn="ctr">
              <a:lnSpc>
                <a:spcPts val="5319"/>
              </a:lnSpc>
            </a:pPr>
            <a:endParaRPr lang="en-US" sz="3799">
              <a:solidFill>
                <a:srgbClr val="F9BE3C"/>
              </a:solidFill>
              <a:latin typeface="IreneFlorentina"/>
              <a:ea typeface="IreneFlorentina"/>
              <a:cs typeface="IreneFlorentina"/>
              <a:sym typeface="IreneFlorentina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0054382" y="4725617"/>
            <a:ext cx="7917106" cy="4217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01"/>
              </a:lnSpc>
            </a:pPr>
            <a:r>
              <a:rPr lang="en-US" sz="6857">
                <a:solidFill>
                  <a:srgbClr val="3AA176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Discoverers</a:t>
            </a:r>
          </a:p>
          <a:p>
            <a:pPr algn="ctr">
              <a:lnSpc>
                <a:spcPts val="7361"/>
              </a:lnSpc>
            </a:pPr>
            <a:r>
              <a:rPr lang="en-US" sz="5257">
                <a:solidFill>
                  <a:srgbClr val="F9BE3C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Ms James</a:t>
            </a:r>
          </a:p>
          <a:p>
            <a:pPr algn="ctr">
              <a:lnSpc>
                <a:spcPts val="5319"/>
              </a:lnSpc>
            </a:pPr>
            <a:r>
              <a:rPr lang="en-US" sz="3799">
                <a:solidFill>
                  <a:srgbClr val="F9BE3C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Mrs Akhtar &amp; Miss Hands (1:1)</a:t>
            </a:r>
          </a:p>
          <a:p>
            <a:pPr algn="ctr">
              <a:lnSpc>
                <a:spcPts val="5319"/>
              </a:lnSpc>
            </a:pPr>
            <a:endParaRPr lang="en-US" sz="3799">
              <a:solidFill>
                <a:srgbClr val="F9BE3C"/>
              </a:solidFill>
              <a:latin typeface="IreneFlorentina"/>
              <a:ea typeface="IreneFlorentina"/>
              <a:cs typeface="IreneFlorentina"/>
              <a:sym typeface="IreneFlorentin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AF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888728" y="821837"/>
            <a:ext cx="5045214" cy="3474891"/>
          </a:xfrm>
          <a:custGeom>
            <a:avLst/>
            <a:gdLst/>
            <a:ahLst/>
            <a:cxnLst/>
            <a:rect l="l" t="t" r="r" b="b"/>
            <a:pathLst>
              <a:path w="5045214" h="3474891">
                <a:moveTo>
                  <a:pt x="0" y="0"/>
                </a:moveTo>
                <a:lnTo>
                  <a:pt x="5045214" y="0"/>
                </a:lnTo>
                <a:lnTo>
                  <a:pt x="5045214" y="3474892"/>
                </a:lnTo>
                <a:lnTo>
                  <a:pt x="0" y="34748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99898" y="3423216"/>
            <a:ext cx="13065139" cy="5976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61"/>
              </a:lnSpc>
            </a:pPr>
            <a:r>
              <a:rPr lang="en-US" sz="2995" spc="128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📅 More structured timetable (less free play)</a:t>
            </a:r>
          </a:p>
          <a:p>
            <a:pPr algn="ctr">
              <a:lnSpc>
                <a:spcPts val="5961"/>
              </a:lnSpc>
            </a:pPr>
            <a:r>
              <a:rPr lang="en-US" sz="2995" spc="128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🧸 Play-based learning → ✏️ More formal teaching</a:t>
            </a:r>
          </a:p>
          <a:p>
            <a:pPr algn="ctr">
              <a:lnSpc>
                <a:spcPts val="5961"/>
              </a:lnSpc>
            </a:pPr>
            <a:r>
              <a:rPr lang="en-US" sz="2995" spc="128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🌱 EYFS framework → 📚 National Curriculum</a:t>
            </a:r>
          </a:p>
          <a:p>
            <a:pPr algn="ctr">
              <a:lnSpc>
                <a:spcPts val="5961"/>
              </a:lnSpc>
            </a:pPr>
            <a:r>
              <a:rPr lang="en-US" sz="2995" spc="128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🤝 Adult support → 🚶 Greater independence</a:t>
            </a:r>
          </a:p>
          <a:p>
            <a:pPr algn="ctr">
              <a:lnSpc>
                <a:spcPts val="5961"/>
              </a:lnSpc>
            </a:pPr>
            <a:r>
              <a:rPr lang="en-US" sz="2995" spc="128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🔤 Early literacy focus → 📝 Clear subject outcomes</a:t>
            </a:r>
          </a:p>
          <a:p>
            <a:pPr algn="ctr">
              <a:lnSpc>
                <a:spcPts val="5961"/>
              </a:lnSpc>
            </a:pPr>
            <a:r>
              <a:rPr lang="en-US" sz="2995" spc="128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🏠 Play-based classrooms → 🪑 Desk-based learning</a:t>
            </a:r>
          </a:p>
          <a:p>
            <a:pPr algn="ctr">
              <a:lnSpc>
                <a:spcPts val="5961"/>
              </a:lnSpc>
            </a:pPr>
            <a:r>
              <a:rPr lang="en-US" sz="2995" spc="128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📸 Observations → ✅ Formal assessments</a:t>
            </a:r>
          </a:p>
          <a:p>
            <a:pPr algn="ctr">
              <a:lnSpc>
                <a:spcPts val="5961"/>
              </a:lnSpc>
            </a:pPr>
            <a:r>
              <a:rPr lang="en-US" sz="2995" spc="128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🐢 Slower pace → 🐇 Faster pace &amp; challenge</a:t>
            </a:r>
          </a:p>
        </p:txBody>
      </p:sp>
      <p:sp>
        <p:nvSpPr>
          <p:cNvPr id="4" name="Freeform 4"/>
          <p:cNvSpPr/>
          <p:nvPr/>
        </p:nvSpPr>
        <p:spPr>
          <a:xfrm>
            <a:off x="12888728" y="5591132"/>
            <a:ext cx="5225143" cy="4114800"/>
          </a:xfrm>
          <a:custGeom>
            <a:avLst/>
            <a:gdLst/>
            <a:ahLst/>
            <a:cxnLst/>
            <a:rect l="l" t="t" r="r" b="b"/>
            <a:pathLst>
              <a:path w="5225143" h="4114800">
                <a:moveTo>
                  <a:pt x="0" y="0"/>
                </a:moveTo>
                <a:lnTo>
                  <a:pt x="5225143" y="0"/>
                </a:lnTo>
                <a:lnTo>
                  <a:pt x="522514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083696" y="788887"/>
            <a:ext cx="11497543" cy="23487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11"/>
              </a:lnSpc>
            </a:pPr>
            <a:r>
              <a:rPr lang="en-US" sz="9462" spc="-208">
                <a:solidFill>
                  <a:srgbClr val="FDF5F3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The jump from Early Years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845178" y="-816268"/>
            <a:ext cx="2682022" cy="2355515"/>
          </a:xfrm>
          <a:custGeom>
            <a:avLst/>
            <a:gdLst/>
            <a:ahLst/>
            <a:cxnLst/>
            <a:rect l="l" t="t" r="r" b="b"/>
            <a:pathLst>
              <a:path w="2682022" h="2355515">
                <a:moveTo>
                  <a:pt x="0" y="0"/>
                </a:moveTo>
                <a:lnTo>
                  <a:pt x="2682022" y="0"/>
                </a:lnTo>
                <a:lnTo>
                  <a:pt x="2682022" y="2355515"/>
                </a:lnTo>
                <a:lnTo>
                  <a:pt x="0" y="23555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144000" y="-3086100"/>
            <a:ext cx="2304288" cy="4114800"/>
          </a:xfrm>
          <a:custGeom>
            <a:avLst/>
            <a:gdLst/>
            <a:ahLst/>
            <a:cxnLst/>
            <a:rect l="l" t="t" r="r" b="b"/>
            <a:pathLst>
              <a:path w="2304288" h="4114800">
                <a:moveTo>
                  <a:pt x="0" y="0"/>
                </a:moveTo>
                <a:lnTo>
                  <a:pt x="2304288" y="0"/>
                </a:lnTo>
                <a:lnTo>
                  <a:pt x="230428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93553" y="3391636"/>
            <a:ext cx="8780757" cy="4502134"/>
          </a:xfrm>
          <a:custGeom>
            <a:avLst/>
            <a:gdLst/>
            <a:ahLst/>
            <a:cxnLst/>
            <a:rect l="l" t="t" r="r" b="b"/>
            <a:pathLst>
              <a:path w="8780757" h="4502134">
                <a:moveTo>
                  <a:pt x="0" y="0"/>
                </a:moveTo>
                <a:lnTo>
                  <a:pt x="8780758" y="0"/>
                </a:lnTo>
                <a:lnTo>
                  <a:pt x="8780758" y="4502134"/>
                </a:lnTo>
                <a:lnTo>
                  <a:pt x="0" y="450213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9386561" y="713914"/>
            <a:ext cx="8648946" cy="28660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41"/>
              </a:lnSpc>
            </a:pPr>
            <a:r>
              <a:rPr lang="en-US" sz="12611" spc="-277">
                <a:solidFill>
                  <a:srgbClr val="0764A7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Daily Routines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043222" y="3675635"/>
            <a:ext cx="7335624" cy="61032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50"/>
              </a:lnSpc>
              <a:spcBef>
                <a:spcPct val="0"/>
              </a:spcBef>
            </a:pPr>
            <a:r>
              <a:rPr lang="en-US" sz="3464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📖 Morning phonics and Writing lessons</a:t>
            </a:r>
          </a:p>
          <a:p>
            <a:pPr algn="ctr">
              <a:lnSpc>
                <a:spcPts val="4850"/>
              </a:lnSpc>
              <a:spcBef>
                <a:spcPct val="0"/>
              </a:spcBef>
            </a:pPr>
            <a:r>
              <a:rPr lang="en-US" sz="3464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🔢 Daily Maths session</a:t>
            </a:r>
          </a:p>
          <a:p>
            <a:pPr algn="ctr">
              <a:lnSpc>
                <a:spcPts val="4850"/>
              </a:lnSpc>
              <a:spcBef>
                <a:spcPct val="0"/>
              </a:spcBef>
            </a:pPr>
            <a:r>
              <a:rPr lang="en-US" sz="3464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🧑‍🔬 Science, History, Geography and creative subjects</a:t>
            </a:r>
          </a:p>
          <a:p>
            <a:pPr algn="ctr">
              <a:lnSpc>
                <a:spcPts val="4850"/>
              </a:lnSpc>
              <a:spcBef>
                <a:spcPct val="0"/>
              </a:spcBef>
            </a:pPr>
            <a:r>
              <a:rPr lang="en-US" sz="3464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🏃 PE twice per week</a:t>
            </a:r>
          </a:p>
          <a:p>
            <a:pPr algn="ctr">
              <a:lnSpc>
                <a:spcPts val="4850"/>
              </a:lnSpc>
              <a:spcBef>
                <a:spcPct val="0"/>
              </a:spcBef>
            </a:pPr>
            <a:r>
              <a:rPr lang="en-US" sz="3464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📚  Reading lessons and sharing a story</a:t>
            </a:r>
          </a:p>
          <a:p>
            <a:pPr algn="ctr">
              <a:lnSpc>
                <a:spcPts val="4850"/>
              </a:lnSpc>
              <a:spcBef>
                <a:spcPct val="0"/>
              </a:spcBef>
            </a:pPr>
            <a:r>
              <a:rPr lang="en-US" sz="3464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Assemblies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BE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1579114"/>
            <a:ext cx="4077393" cy="4114800"/>
          </a:xfrm>
          <a:custGeom>
            <a:avLst/>
            <a:gdLst/>
            <a:ahLst/>
            <a:cxnLst/>
            <a:rect l="l" t="t" r="r" b="b"/>
            <a:pathLst>
              <a:path w="4077393" h="4114800">
                <a:moveTo>
                  <a:pt x="0" y="0"/>
                </a:moveTo>
                <a:lnTo>
                  <a:pt x="4077393" y="0"/>
                </a:lnTo>
                <a:lnTo>
                  <a:pt x="407739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6480870" y="6875915"/>
            <a:ext cx="2618509" cy="4114800"/>
          </a:xfrm>
          <a:custGeom>
            <a:avLst/>
            <a:gdLst/>
            <a:ahLst/>
            <a:cxnLst/>
            <a:rect l="l" t="t" r="r" b="b"/>
            <a:pathLst>
              <a:path w="2618509" h="4114800">
                <a:moveTo>
                  <a:pt x="0" y="0"/>
                </a:moveTo>
                <a:lnTo>
                  <a:pt x="2618509" y="0"/>
                </a:lnTo>
                <a:lnTo>
                  <a:pt x="26185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07634" y="2359881"/>
            <a:ext cx="5323774" cy="7556324"/>
          </a:xfrm>
          <a:custGeom>
            <a:avLst/>
            <a:gdLst/>
            <a:ahLst/>
            <a:cxnLst/>
            <a:rect l="l" t="t" r="r" b="b"/>
            <a:pathLst>
              <a:path w="5323774" h="7556324">
                <a:moveTo>
                  <a:pt x="0" y="0"/>
                </a:moveTo>
                <a:lnTo>
                  <a:pt x="5323774" y="0"/>
                </a:lnTo>
                <a:lnTo>
                  <a:pt x="5323774" y="7556324"/>
                </a:lnTo>
                <a:lnTo>
                  <a:pt x="0" y="755632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477062" y="2359881"/>
            <a:ext cx="5333876" cy="7556324"/>
          </a:xfrm>
          <a:custGeom>
            <a:avLst/>
            <a:gdLst/>
            <a:ahLst/>
            <a:cxnLst/>
            <a:rect l="l" t="t" r="r" b="b"/>
            <a:pathLst>
              <a:path w="5333876" h="7556324">
                <a:moveTo>
                  <a:pt x="0" y="0"/>
                </a:moveTo>
                <a:lnTo>
                  <a:pt x="5333876" y="0"/>
                </a:lnTo>
                <a:lnTo>
                  <a:pt x="5333876" y="7556324"/>
                </a:lnTo>
                <a:lnTo>
                  <a:pt x="0" y="755632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058588" y="2359881"/>
            <a:ext cx="5395330" cy="7556324"/>
          </a:xfrm>
          <a:custGeom>
            <a:avLst/>
            <a:gdLst/>
            <a:ahLst/>
            <a:cxnLst/>
            <a:rect l="l" t="t" r="r" b="b"/>
            <a:pathLst>
              <a:path w="5395330" h="7556324">
                <a:moveTo>
                  <a:pt x="0" y="0"/>
                </a:moveTo>
                <a:lnTo>
                  <a:pt x="5395330" y="0"/>
                </a:lnTo>
                <a:lnTo>
                  <a:pt x="5395330" y="7556324"/>
                </a:lnTo>
                <a:lnTo>
                  <a:pt x="0" y="755632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942261" y="503052"/>
            <a:ext cx="12403477" cy="1856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2"/>
              </a:lnSpc>
            </a:pPr>
            <a:r>
              <a:rPr lang="en-US" sz="8149" spc="-179">
                <a:solidFill>
                  <a:srgbClr val="0764A7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What we expect of our pupils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C5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20563" y="8375135"/>
            <a:ext cx="2988727" cy="2624882"/>
          </a:xfrm>
          <a:custGeom>
            <a:avLst/>
            <a:gdLst/>
            <a:ahLst/>
            <a:cxnLst/>
            <a:rect l="l" t="t" r="r" b="b"/>
            <a:pathLst>
              <a:path w="2988727" h="2624882">
                <a:moveTo>
                  <a:pt x="0" y="0"/>
                </a:moveTo>
                <a:lnTo>
                  <a:pt x="2988727" y="0"/>
                </a:lnTo>
                <a:lnTo>
                  <a:pt x="2988727" y="2624882"/>
                </a:lnTo>
                <a:lnTo>
                  <a:pt x="0" y="26248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264705" y="-557976"/>
            <a:ext cx="3989190" cy="2540405"/>
          </a:xfrm>
          <a:custGeom>
            <a:avLst/>
            <a:gdLst/>
            <a:ahLst/>
            <a:cxnLst/>
            <a:rect l="l" t="t" r="r" b="b"/>
            <a:pathLst>
              <a:path w="3989190" h="2540405">
                <a:moveTo>
                  <a:pt x="0" y="0"/>
                </a:moveTo>
                <a:lnTo>
                  <a:pt x="3989190" y="0"/>
                </a:lnTo>
                <a:lnTo>
                  <a:pt x="3989190" y="2540405"/>
                </a:lnTo>
                <a:lnTo>
                  <a:pt x="0" y="254040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204554" y="5690536"/>
            <a:ext cx="4566582" cy="4566582"/>
          </a:xfrm>
          <a:custGeom>
            <a:avLst/>
            <a:gdLst/>
            <a:ahLst/>
            <a:cxnLst/>
            <a:rect l="l" t="t" r="r" b="b"/>
            <a:pathLst>
              <a:path w="4566582" h="4566582">
                <a:moveTo>
                  <a:pt x="0" y="0"/>
                </a:moveTo>
                <a:lnTo>
                  <a:pt x="4566582" y="0"/>
                </a:lnTo>
                <a:lnTo>
                  <a:pt x="4566582" y="4566582"/>
                </a:lnTo>
                <a:lnTo>
                  <a:pt x="0" y="456658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021291" y="6018646"/>
            <a:ext cx="2002747" cy="1955181"/>
          </a:xfrm>
          <a:custGeom>
            <a:avLst/>
            <a:gdLst/>
            <a:ahLst/>
            <a:cxnLst/>
            <a:rect l="l" t="t" r="r" b="b"/>
            <a:pathLst>
              <a:path w="2002747" h="1955181">
                <a:moveTo>
                  <a:pt x="0" y="0"/>
                </a:moveTo>
                <a:lnTo>
                  <a:pt x="2002746" y="0"/>
                </a:lnTo>
                <a:lnTo>
                  <a:pt x="2002746" y="1955181"/>
                </a:lnTo>
                <a:lnTo>
                  <a:pt x="0" y="195518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740639">
            <a:off x="15724501" y="2971504"/>
            <a:ext cx="1996087" cy="1830997"/>
          </a:xfrm>
          <a:custGeom>
            <a:avLst/>
            <a:gdLst/>
            <a:ahLst/>
            <a:cxnLst/>
            <a:rect l="l" t="t" r="r" b="b"/>
            <a:pathLst>
              <a:path w="1996087" h="1830997">
                <a:moveTo>
                  <a:pt x="0" y="0"/>
                </a:moveTo>
                <a:lnTo>
                  <a:pt x="1996086" y="0"/>
                </a:lnTo>
                <a:lnTo>
                  <a:pt x="1996086" y="1830997"/>
                </a:lnTo>
                <a:lnTo>
                  <a:pt x="0" y="183099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730362">
            <a:off x="14469657" y="3417839"/>
            <a:ext cx="1378403" cy="1948272"/>
          </a:xfrm>
          <a:custGeom>
            <a:avLst/>
            <a:gdLst/>
            <a:ahLst/>
            <a:cxnLst/>
            <a:rect l="l" t="t" r="r" b="b"/>
            <a:pathLst>
              <a:path w="1378403" h="1948272">
                <a:moveTo>
                  <a:pt x="0" y="0"/>
                </a:moveTo>
                <a:lnTo>
                  <a:pt x="1378403" y="0"/>
                </a:lnTo>
                <a:lnTo>
                  <a:pt x="1378403" y="1948273"/>
                </a:lnTo>
                <a:lnTo>
                  <a:pt x="0" y="194827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12695" y="545733"/>
            <a:ext cx="12053672" cy="2636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21"/>
              </a:lnSpc>
            </a:pPr>
            <a:r>
              <a:rPr lang="en-US" sz="11612" spc="-255">
                <a:solidFill>
                  <a:srgbClr val="FDF5F3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Bits to remember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716423" y="2769340"/>
            <a:ext cx="5385915" cy="26103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11"/>
              </a:lnSpc>
            </a:pPr>
            <a:r>
              <a:rPr lang="en-US" sz="5061" spc="217">
                <a:solidFill>
                  <a:srgbClr val="F15E3D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Book bag with reading record every day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46391" y="3611105"/>
            <a:ext cx="5793140" cy="21215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89"/>
              </a:lnSpc>
            </a:pPr>
            <a:r>
              <a:rPr lang="en-US" sz="5444" spc="234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PE Kit - Monday and Friday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851051" y="6861134"/>
            <a:ext cx="5186919" cy="18466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5"/>
              </a:lnSpc>
            </a:pPr>
            <a:r>
              <a:rPr lang="en-US" sz="4874" spc="209" dirty="0">
                <a:solidFill>
                  <a:srgbClr val="00A9D6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Homework - out </a:t>
            </a:r>
            <a:r>
              <a:rPr lang="en-US" sz="4874" spc="209">
                <a:solidFill>
                  <a:srgbClr val="00A9D6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on Friday</a:t>
            </a:r>
            <a:endParaRPr lang="en-US" sz="4874" spc="209" dirty="0">
              <a:solidFill>
                <a:srgbClr val="00A9D6"/>
              </a:solidFill>
              <a:latin typeface="IreneFlorentina"/>
              <a:ea typeface="IreneFlorentina"/>
              <a:cs typeface="IreneFlorentina"/>
              <a:sym typeface="IreneFlorentin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A17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836209" y="-507958"/>
            <a:ext cx="6307565" cy="5585749"/>
          </a:xfrm>
          <a:custGeom>
            <a:avLst/>
            <a:gdLst/>
            <a:ahLst/>
            <a:cxnLst/>
            <a:rect l="l" t="t" r="r" b="b"/>
            <a:pathLst>
              <a:path w="6307565" h="5585749">
                <a:moveTo>
                  <a:pt x="0" y="0"/>
                </a:moveTo>
                <a:lnTo>
                  <a:pt x="6307566" y="0"/>
                </a:lnTo>
                <a:lnTo>
                  <a:pt x="6307566" y="5585749"/>
                </a:lnTo>
                <a:lnTo>
                  <a:pt x="0" y="558574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645669" y="372679"/>
            <a:ext cx="2988727" cy="2624882"/>
          </a:xfrm>
          <a:custGeom>
            <a:avLst/>
            <a:gdLst/>
            <a:ahLst/>
            <a:cxnLst/>
            <a:rect l="l" t="t" r="r" b="b"/>
            <a:pathLst>
              <a:path w="2988727" h="2624882">
                <a:moveTo>
                  <a:pt x="0" y="0"/>
                </a:moveTo>
                <a:lnTo>
                  <a:pt x="2988727" y="0"/>
                </a:lnTo>
                <a:lnTo>
                  <a:pt x="2988727" y="2624882"/>
                </a:lnTo>
                <a:lnTo>
                  <a:pt x="0" y="26248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293212" y="497222"/>
            <a:ext cx="3725440" cy="3601517"/>
          </a:xfrm>
          <a:custGeom>
            <a:avLst/>
            <a:gdLst/>
            <a:ahLst/>
            <a:cxnLst/>
            <a:rect l="l" t="t" r="r" b="b"/>
            <a:pathLst>
              <a:path w="3725440" h="3601517">
                <a:moveTo>
                  <a:pt x="0" y="0"/>
                </a:moveTo>
                <a:lnTo>
                  <a:pt x="3725440" y="0"/>
                </a:lnTo>
                <a:lnTo>
                  <a:pt x="3725440" y="3601516"/>
                </a:lnTo>
                <a:lnTo>
                  <a:pt x="0" y="360151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495958" y="6116131"/>
            <a:ext cx="6274112" cy="1560685"/>
          </a:xfrm>
          <a:custGeom>
            <a:avLst/>
            <a:gdLst/>
            <a:ahLst/>
            <a:cxnLst/>
            <a:rect l="l" t="t" r="r" b="b"/>
            <a:pathLst>
              <a:path w="6274112" h="1560685">
                <a:moveTo>
                  <a:pt x="0" y="0"/>
                </a:moveTo>
                <a:lnTo>
                  <a:pt x="6274112" y="0"/>
                </a:lnTo>
                <a:lnTo>
                  <a:pt x="6274112" y="1560685"/>
                </a:lnTo>
                <a:lnTo>
                  <a:pt x="0" y="156068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824963" y="8029707"/>
            <a:ext cx="1616101" cy="1607504"/>
          </a:xfrm>
          <a:custGeom>
            <a:avLst/>
            <a:gdLst/>
            <a:ahLst/>
            <a:cxnLst/>
            <a:rect l="l" t="t" r="r" b="b"/>
            <a:pathLst>
              <a:path w="1616101" h="1607504">
                <a:moveTo>
                  <a:pt x="0" y="0"/>
                </a:moveTo>
                <a:lnTo>
                  <a:pt x="1616101" y="0"/>
                </a:lnTo>
                <a:lnTo>
                  <a:pt x="1616101" y="1607504"/>
                </a:lnTo>
                <a:lnTo>
                  <a:pt x="0" y="160750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852289" y="830597"/>
            <a:ext cx="8648946" cy="4023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931"/>
              </a:lnSpc>
            </a:pPr>
            <a:r>
              <a:rPr lang="en-US" sz="12111" spc="-266">
                <a:solidFill>
                  <a:srgbClr val="FDF5F3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Phonics Screening Check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33740" y="4683263"/>
            <a:ext cx="10806293" cy="41501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59"/>
              </a:lnSpc>
            </a:pPr>
            <a:r>
              <a:rPr lang="en-US" sz="3346" spc="143">
                <a:solidFill>
                  <a:srgbClr val="FFD577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Essential Letters and Sounds (ELS)</a:t>
            </a:r>
          </a:p>
          <a:p>
            <a:pPr algn="ctr">
              <a:lnSpc>
                <a:spcPts val="6659"/>
              </a:lnSpc>
            </a:pPr>
            <a:r>
              <a:rPr lang="en-US" sz="3346" spc="143">
                <a:solidFill>
                  <a:srgbClr val="FFD577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40 words (2 sections x 20)</a:t>
            </a:r>
          </a:p>
          <a:p>
            <a:pPr algn="ctr">
              <a:lnSpc>
                <a:spcPts val="6659"/>
              </a:lnSpc>
            </a:pPr>
            <a:r>
              <a:rPr lang="en-US" sz="3346" spc="143">
                <a:solidFill>
                  <a:srgbClr val="FFD577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Mix of real and pseudo (‘alien’ words)</a:t>
            </a:r>
          </a:p>
          <a:p>
            <a:pPr algn="ctr">
              <a:lnSpc>
                <a:spcPts val="6659"/>
              </a:lnSpc>
            </a:pPr>
            <a:r>
              <a:rPr lang="en-US" sz="3346" spc="143">
                <a:solidFill>
                  <a:srgbClr val="FFD577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Identify progress/additional support</a:t>
            </a:r>
          </a:p>
          <a:p>
            <a:pPr algn="ctr">
              <a:lnSpc>
                <a:spcPts val="6659"/>
              </a:lnSpc>
            </a:pPr>
            <a:r>
              <a:rPr lang="en-US" sz="3346" spc="143">
                <a:solidFill>
                  <a:srgbClr val="FFD577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Phonics Meeting for more information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126370" y="3329620"/>
            <a:ext cx="3161630" cy="2776736"/>
          </a:xfrm>
          <a:custGeom>
            <a:avLst/>
            <a:gdLst/>
            <a:ahLst/>
            <a:cxnLst/>
            <a:rect l="l" t="t" r="r" b="b"/>
            <a:pathLst>
              <a:path w="3161630" h="2776736">
                <a:moveTo>
                  <a:pt x="0" y="0"/>
                </a:moveTo>
                <a:lnTo>
                  <a:pt x="3161630" y="0"/>
                </a:lnTo>
                <a:lnTo>
                  <a:pt x="3161630" y="2776736"/>
                </a:lnTo>
                <a:lnTo>
                  <a:pt x="0" y="27767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172480" y="-1186981"/>
            <a:ext cx="4646534" cy="4114800"/>
          </a:xfrm>
          <a:custGeom>
            <a:avLst/>
            <a:gdLst/>
            <a:ahLst/>
            <a:cxnLst/>
            <a:rect l="l" t="t" r="r" b="b"/>
            <a:pathLst>
              <a:path w="4646534" h="4114800">
                <a:moveTo>
                  <a:pt x="0" y="0"/>
                </a:moveTo>
                <a:lnTo>
                  <a:pt x="4646533" y="0"/>
                </a:lnTo>
                <a:lnTo>
                  <a:pt x="464653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600235" y="716122"/>
            <a:ext cx="8927392" cy="4876588"/>
          </a:xfrm>
          <a:custGeom>
            <a:avLst/>
            <a:gdLst/>
            <a:ahLst/>
            <a:cxnLst/>
            <a:rect l="l" t="t" r="r" b="b"/>
            <a:pathLst>
              <a:path w="8927392" h="4876588">
                <a:moveTo>
                  <a:pt x="0" y="0"/>
                </a:moveTo>
                <a:lnTo>
                  <a:pt x="8927392" y="0"/>
                </a:lnTo>
                <a:lnTo>
                  <a:pt x="8927392" y="4876588"/>
                </a:lnTo>
                <a:lnTo>
                  <a:pt x="0" y="48765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880312" y="5698723"/>
            <a:ext cx="14119489" cy="4167070"/>
          </a:xfrm>
          <a:custGeom>
            <a:avLst/>
            <a:gdLst/>
            <a:ahLst/>
            <a:cxnLst/>
            <a:rect l="l" t="t" r="r" b="b"/>
            <a:pathLst>
              <a:path w="14119489" h="4167070">
                <a:moveTo>
                  <a:pt x="0" y="0"/>
                </a:moveTo>
                <a:lnTo>
                  <a:pt x="14119489" y="0"/>
                </a:lnTo>
                <a:lnTo>
                  <a:pt x="14119489" y="4167070"/>
                </a:lnTo>
                <a:lnTo>
                  <a:pt x="0" y="416707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6" name="TextBox 7">
            <a:extLst>
              <a:ext uri="{FF2B5EF4-FFF2-40B4-BE49-F238E27FC236}">
                <a16:creationId xmlns:a16="http://schemas.microsoft.com/office/drawing/2014/main" id="{67A1FE55-0C56-42DB-9140-E71DA643572D}"/>
              </a:ext>
            </a:extLst>
          </p:cNvPr>
          <p:cNvSpPr txBox="1"/>
          <p:nvPr/>
        </p:nvSpPr>
        <p:spPr>
          <a:xfrm>
            <a:off x="10363200" y="505813"/>
            <a:ext cx="10334613" cy="13285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0341"/>
              </a:lnSpc>
            </a:pPr>
            <a:r>
              <a:rPr lang="en-US" sz="8800" spc="-277" dirty="0">
                <a:solidFill>
                  <a:srgbClr val="F9BE3C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Homework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64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107156" y="-1172595"/>
            <a:ext cx="2304288" cy="4114800"/>
          </a:xfrm>
          <a:custGeom>
            <a:avLst/>
            <a:gdLst/>
            <a:ahLst/>
            <a:cxnLst/>
            <a:rect l="l" t="t" r="r" b="b"/>
            <a:pathLst>
              <a:path w="2304288" h="4114800">
                <a:moveTo>
                  <a:pt x="0" y="0"/>
                </a:moveTo>
                <a:lnTo>
                  <a:pt x="2304288" y="0"/>
                </a:lnTo>
                <a:lnTo>
                  <a:pt x="230428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28700" y="5421195"/>
            <a:ext cx="4267287" cy="1521269"/>
          </a:xfrm>
          <a:custGeom>
            <a:avLst/>
            <a:gdLst/>
            <a:ahLst/>
            <a:cxnLst/>
            <a:rect l="l" t="t" r="r" b="b"/>
            <a:pathLst>
              <a:path w="4267287" h="1521269">
                <a:moveTo>
                  <a:pt x="0" y="0"/>
                </a:moveTo>
                <a:lnTo>
                  <a:pt x="4267287" y="0"/>
                </a:lnTo>
                <a:lnTo>
                  <a:pt x="4267287" y="1521269"/>
                </a:lnTo>
                <a:lnTo>
                  <a:pt x="0" y="152126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981692" y="4885064"/>
            <a:ext cx="2053659" cy="2057400"/>
          </a:xfrm>
          <a:custGeom>
            <a:avLst/>
            <a:gdLst/>
            <a:ahLst/>
            <a:cxnLst/>
            <a:rect l="l" t="t" r="r" b="b"/>
            <a:pathLst>
              <a:path w="2053659" h="2057400">
                <a:moveTo>
                  <a:pt x="0" y="0"/>
                </a:moveTo>
                <a:lnTo>
                  <a:pt x="2053659" y="0"/>
                </a:lnTo>
                <a:lnTo>
                  <a:pt x="205365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847634" y="7585371"/>
            <a:ext cx="2074950" cy="1672929"/>
          </a:xfrm>
          <a:custGeom>
            <a:avLst/>
            <a:gdLst/>
            <a:ahLst/>
            <a:cxnLst/>
            <a:rect l="l" t="t" r="r" b="b"/>
            <a:pathLst>
              <a:path w="2074950" h="1672929">
                <a:moveTo>
                  <a:pt x="0" y="0"/>
                </a:moveTo>
                <a:lnTo>
                  <a:pt x="2074950" y="0"/>
                </a:lnTo>
                <a:lnTo>
                  <a:pt x="2074950" y="1672929"/>
                </a:lnTo>
                <a:lnTo>
                  <a:pt x="0" y="167292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981692" y="7988303"/>
            <a:ext cx="1394361" cy="1563034"/>
          </a:xfrm>
          <a:custGeom>
            <a:avLst/>
            <a:gdLst/>
            <a:ahLst/>
            <a:cxnLst/>
            <a:rect l="l" t="t" r="r" b="b"/>
            <a:pathLst>
              <a:path w="1394361" h="1563034">
                <a:moveTo>
                  <a:pt x="0" y="0"/>
                </a:moveTo>
                <a:lnTo>
                  <a:pt x="1394361" y="0"/>
                </a:lnTo>
                <a:lnTo>
                  <a:pt x="1394361" y="1563034"/>
                </a:lnTo>
                <a:lnTo>
                  <a:pt x="0" y="156303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34852" y="517434"/>
            <a:ext cx="15493680" cy="28660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341"/>
              </a:lnSpc>
            </a:pPr>
            <a:r>
              <a:rPr lang="en-US" sz="12611" spc="-277" dirty="0">
                <a:solidFill>
                  <a:srgbClr val="F9BE3C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Supporting your child at home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42345" y="4259306"/>
            <a:ext cx="5247226" cy="10470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39"/>
              </a:lnSpc>
            </a:pPr>
            <a:r>
              <a:rPr lang="en-US" sz="3979" spc="171">
                <a:solidFill>
                  <a:srgbClr val="F8AFA8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Reinforce our school values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963037" y="3709907"/>
            <a:ext cx="4063248" cy="10491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40"/>
              </a:lnSpc>
            </a:pPr>
            <a:r>
              <a:rPr lang="en-US" sz="3980" spc="171">
                <a:solidFill>
                  <a:srgbClr val="82BFD6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Read every day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343207" y="4455461"/>
            <a:ext cx="6450843" cy="29737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60"/>
              </a:lnSpc>
            </a:pPr>
            <a:r>
              <a:rPr lang="en-US" sz="3980">
                <a:solidFill>
                  <a:srgbClr val="FFFFFF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Practise counting in different ways and starting on different numbers (forwards and backwards)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545832" y="7515710"/>
            <a:ext cx="5247226" cy="20356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39"/>
              </a:lnSpc>
            </a:pPr>
            <a:r>
              <a:rPr lang="en-US" sz="3979" spc="171">
                <a:solidFill>
                  <a:srgbClr val="EFA54F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Encourage completion of homework on time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5E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465490" y="1063675"/>
            <a:ext cx="11639277" cy="28660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41"/>
              </a:lnSpc>
            </a:pPr>
            <a:r>
              <a:rPr lang="en-US" sz="12611" spc="-277">
                <a:solidFill>
                  <a:srgbClr val="FDF5F3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Dates for your diary</a:t>
            </a:r>
          </a:p>
        </p:txBody>
      </p:sp>
      <p:sp>
        <p:nvSpPr>
          <p:cNvPr id="3" name="Freeform 3"/>
          <p:cNvSpPr/>
          <p:nvPr/>
        </p:nvSpPr>
        <p:spPr>
          <a:xfrm>
            <a:off x="-699890" y="-279004"/>
            <a:ext cx="4330601" cy="2839831"/>
          </a:xfrm>
          <a:custGeom>
            <a:avLst/>
            <a:gdLst/>
            <a:ahLst/>
            <a:cxnLst/>
            <a:rect l="l" t="t" r="r" b="b"/>
            <a:pathLst>
              <a:path w="4330601" h="2839831">
                <a:moveTo>
                  <a:pt x="0" y="0"/>
                </a:moveTo>
                <a:lnTo>
                  <a:pt x="4330601" y="0"/>
                </a:lnTo>
                <a:lnTo>
                  <a:pt x="4330601" y="2839832"/>
                </a:lnTo>
                <a:lnTo>
                  <a:pt x="0" y="28398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582302" y="6875915"/>
            <a:ext cx="6221186" cy="4114800"/>
          </a:xfrm>
          <a:custGeom>
            <a:avLst/>
            <a:gdLst/>
            <a:ahLst/>
            <a:cxnLst/>
            <a:rect l="l" t="t" r="r" b="b"/>
            <a:pathLst>
              <a:path w="6221186" h="4114800">
                <a:moveTo>
                  <a:pt x="0" y="0"/>
                </a:moveTo>
                <a:lnTo>
                  <a:pt x="6221186" y="0"/>
                </a:lnTo>
                <a:lnTo>
                  <a:pt x="62211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134351" y="4391870"/>
            <a:ext cx="5731825" cy="21497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38"/>
              </a:lnSpc>
            </a:pPr>
            <a:r>
              <a:rPr lang="en-US" sz="4180" spc="179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Botanical Gardens Trip</a:t>
            </a:r>
          </a:p>
          <a:p>
            <a:pPr algn="ctr">
              <a:lnSpc>
                <a:spcPts val="4138"/>
              </a:lnSpc>
            </a:pPr>
            <a:r>
              <a:rPr lang="en-US" sz="4180" spc="179">
                <a:solidFill>
                  <a:srgbClr val="FFD577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Thursday 25th September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117946" y="7307359"/>
            <a:ext cx="6774326" cy="16259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38"/>
              </a:lnSpc>
            </a:pPr>
            <a:r>
              <a:rPr lang="en-US" sz="4179" spc="179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Harvest Assembly</a:t>
            </a:r>
          </a:p>
          <a:p>
            <a:pPr algn="ctr">
              <a:lnSpc>
                <a:spcPts val="4138"/>
              </a:lnSpc>
            </a:pPr>
            <a:r>
              <a:rPr lang="en-US" sz="4179" spc="179">
                <a:solidFill>
                  <a:srgbClr val="FFD577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Thursday 9th October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918570" y="4543636"/>
            <a:ext cx="6774326" cy="21498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38"/>
              </a:lnSpc>
            </a:pPr>
            <a:r>
              <a:rPr lang="en-US" sz="4179" spc="179">
                <a:solidFill>
                  <a:srgbClr val="000000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Phonics Workshops </a:t>
            </a:r>
          </a:p>
          <a:p>
            <a:pPr algn="ctr">
              <a:lnSpc>
                <a:spcPts val="4138"/>
              </a:lnSpc>
            </a:pPr>
            <a:r>
              <a:rPr lang="en-US" sz="4179" spc="179">
                <a:solidFill>
                  <a:srgbClr val="FFD577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Monday 29th &amp; Tuesday 30th September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240290" y="2241580"/>
            <a:ext cx="3158475" cy="2901920"/>
          </a:xfrm>
          <a:custGeom>
            <a:avLst/>
            <a:gdLst/>
            <a:ahLst/>
            <a:cxnLst/>
            <a:rect l="l" t="t" r="r" b="b"/>
            <a:pathLst>
              <a:path w="3158475" h="2901920">
                <a:moveTo>
                  <a:pt x="0" y="0"/>
                </a:moveTo>
                <a:lnTo>
                  <a:pt x="3158475" y="0"/>
                </a:lnTo>
                <a:lnTo>
                  <a:pt x="3158475" y="2901920"/>
                </a:lnTo>
                <a:lnTo>
                  <a:pt x="0" y="290192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564514" y="1257300"/>
            <a:ext cx="11158973" cy="6087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02"/>
              </a:lnSpc>
            </a:pPr>
            <a:r>
              <a:rPr lang="en-US" sz="12611" spc="-277">
                <a:solidFill>
                  <a:srgbClr val="F15E3D"/>
                </a:solidFill>
                <a:latin typeface="IreneFlorentina"/>
                <a:ea typeface="IreneFlorentina"/>
                <a:cs typeface="IreneFlorentina"/>
                <a:sym typeface="IreneFlorentina"/>
              </a:rPr>
              <a:t>Let’s have a great year! </a:t>
            </a:r>
          </a:p>
          <a:p>
            <a:pPr algn="ctr">
              <a:lnSpc>
                <a:spcPts val="11602"/>
              </a:lnSpc>
            </a:pPr>
            <a:endParaRPr lang="en-US" sz="12611" spc="-277">
              <a:solidFill>
                <a:srgbClr val="F15E3D"/>
              </a:solidFill>
              <a:latin typeface="IreneFlorentina"/>
              <a:ea typeface="IreneFlorentina"/>
              <a:cs typeface="IreneFlorentina"/>
              <a:sym typeface="IreneFlorentina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6992471" y="5996876"/>
            <a:ext cx="4303059" cy="4114800"/>
          </a:xfrm>
          <a:custGeom>
            <a:avLst/>
            <a:gdLst/>
            <a:ahLst/>
            <a:cxnLst/>
            <a:rect l="l" t="t" r="r" b="b"/>
            <a:pathLst>
              <a:path w="4303059" h="4114800">
                <a:moveTo>
                  <a:pt x="0" y="0"/>
                </a:moveTo>
                <a:lnTo>
                  <a:pt x="4303058" y="0"/>
                </a:lnTo>
                <a:lnTo>
                  <a:pt x="430305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b55928f-eb5a-406f-a12f-3473716bded9">
      <Terms xmlns="http://schemas.microsoft.com/office/infopath/2007/PartnerControls"/>
    </lcf76f155ced4ddcb4097134ff3c332f>
    <TaxCatchAll xmlns="ffd53066-35f3-4750-a749-bdfeb1215f1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D0F7B20A97B445825B7DBF2F735D2E" ma:contentTypeVersion="19" ma:contentTypeDescription="Create a new document." ma:contentTypeScope="" ma:versionID="e0374b690a12333016b41f1ef83aca99">
  <xsd:schema xmlns:xsd="http://www.w3.org/2001/XMLSchema" xmlns:xs="http://www.w3.org/2001/XMLSchema" xmlns:p="http://schemas.microsoft.com/office/2006/metadata/properties" xmlns:ns2="0b55928f-eb5a-406f-a12f-3473716bded9" xmlns:ns3="ffd53066-35f3-4750-a749-bdfeb1215f1c" targetNamespace="http://schemas.microsoft.com/office/2006/metadata/properties" ma:root="true" ma:fieldsID="c092a8d53dab66f6d68b7e24c687810e" ns2:_="" ns3:_="">
    <xsd:import namespace="0b55928f-eb5a-406f-a12f-3473716bded9"/>
    <xsd:import namespace="ffd53066-35f3-4750-a749-bdfeb1215f1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55928f-eb5a-406f-a12f-3473716bded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3954c4b-6ed7-412c-90ef-9893432994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d53066-35f3-4750-a749-bdfeb1215f1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03f28db-0fad-4245-b92a-c3334661c402}" ma:internalName="TaxCatchAll" ma:showField="CatchAllData" ma:web="ffd53066-35f3-4750-a749-bdfeb1215f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3686106-4030-4CFE-AFF6-8803505BF89B}">
  <ds:schemaRefs>
    <ds:schemaRef ds:uri="http://schemas.microsoft.com/office/2006/metadata/properties"/>
    <ds:schemaRef ds:uri="http://schemas.microsoft.com/office/infopath/2007/PartnerControls"/>
    <ds:schemaRef ds:uri="0b55928f-eb5a-406f-a12f-3473716bded9"/>
    <ds:schemaRef ds:uri="ffd53066-35f3-4750-a749-bdfeb1215f1c"/>
  </ds:schemaRefs>
</ds:datastoreItem>
</file>

<file path=customXml/itemProps2.xml><?xml version="1.0" encoding="utf-8"?>
<ds:datastoreItem xmlns:ds="http://schemas.openxmlformats.org/officeDocument/2006/customXml" ds:itemID="{D3FF33A0-0CB0-4E51-A01E-6F64BAE74A8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22E14A0-8691-4909-A05E-843A606E43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55928f-eb5a-406f-a12f-3473716bded9"/>
    <ds:schemaRef ds:uri="ffd53066-35f3-4750-a749-bdfeb1215f1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257</Words>
  <Application>Microsoft Office PowerPoint</Application>
  <PresentationFormat>Custom</PresentationFormat>
  <Paragraphs>50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IreneFlorentina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Rules Presentation in Colorful Fun Style</dc:title>
  <dc:creator>Emma Baugh</dc:creator>
  <cp:lastModifiedBy>Emma Baugh</cp:lastModifiedBy>
  <cp:revision>2</cp:revision>
  <dcterms:created xsi:type="dcterms:W3CDTF">2006-08-16T00:00:00Z</dcterms:created>
  <dcterms:modified xsi:type="dcterms:W3CDTF">2025-09-08T14:56:16Z</dcterms:modified>
  <dc:identifier>DAGyHlfPf6E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0x01010088D0F7B20A97B445825B7DBF2F735D2E</vt:lpwstr>
  </property>
  <property fmtid="{D5CDD505-2E9C-101B-9397-08002B2CF9AE}" pid="3" name="MediaServiceImageTags">
    <vt:lpwstr/>
  </property>
</Properties>
</file>