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4" r:id="rId4"/>
  </p:sldMasterIdLst>
  <p:sldIdLst>
    <p:sldId id="256" r:id="rId5"/>
    <p:sldId id="257" r:id="rId6"/>
    <p:sldId id="260" r:id="rId7"/>
    <p:sldId id="272" r:id="rId8"/>
    <p:sldId id="274" r:id="rId9"/>
    <p:sldId id="261" r:id="rId10"/>
    <p:sldId id="259" r:id="rId11"/>
    <p:sldId id="268" r:id="rId12"/>
    <p:sldId id="271" r:id="rId13"/>
    <p:sldId id="273" r:id="rId14"/>
    <p:sldId id="275" r:id="rId15"/>
    <p:sldId id="276" r:id="rId16"/>
    <p:sldId id="266" r:id="rId17"/>
    <p:sldId id="267" r:id="rId18"/>
    <p:sldId id="265" r:id="rId19"/>
    <p:sldId id="258" r:id="rId20"/>
    <p:sldId id="262" r:id="rId21"/>
    <p:sldId id="263" r:id="rId22"/>
    <p:sldId id="277" r:id="rId23"/>
    <p:sldId id="278" r:id="rId24"/>
    <p:sldId id="264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1293B1-A10D-42D9-83B7-133133149304}" v="183" dt="2025-09-08T18:08:06.5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51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189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31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752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707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583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793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98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476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418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73011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895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62448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686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9150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111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C007F-0FB6-4934-B0AD-C351FC22871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67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  <p:sldLayoutId id="2147483837" r:id="rId13"/>
    <p:sldLayoutId id="2147483838" r:id="rId14"/>
    <p:sldLayoutId id="2147483839" r:id="rId15"/>
    <p:sldLayoutId id="214748384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splprovision@glenfield.leics.sch.uk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8" name="Graphic 7" descr="Handshake">
            <a:extLst>
              <a:ext uri="{FF2B5EF4-FFF2-40B4-BE49-F238E27FC236}">
                <a16:creationId xmlns:a16="http://schemas.microsoft.com/office/drawing/2014/main" id="{4BC9E5BA-A63F-F0DA-F103-3A597795BB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8604" y="1550139"/>
            <a:ext cx="3765692" cy="37656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02109A-5FC3-95DC-EE59-3E7477EBC4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0396" y="521208"/>
            <a:ext cx="6561053" cy="25147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CD120D-AE33-13DC-77FF-E7CC190319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0396" y="3822005"/>
            <a:ext cx="6561052" cy="2481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2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924606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/>
              <a:t>Curriculum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Curriculum:</a:t>
            </a:r>
          </a:p>
          <a:p>
            <a:r>
              <a:rPr lang="en-US" sz="2800" dirty="0"/>
              <a:t>Following the Year 1 mainstream topics for this year,   with activities adapted for each child.</a:t>
            </a:r>
          </a:p>
          <a:p>
            <a:r>
              <a:rPr lang="en-US" sz="2800" dirty="0"/>
              <a:t>Using the EYFS and Year 1 books as a stimulus for our writing lessons. 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Individualised planning for each child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</a:t>
            </a:r>
            <a:r>
              <a:rPr lang="en-GB" sz="2800" dirty="0" err="1"/>
              <a:t>ll</a:t>
            </a:r>
            <a:r>
              <a:rPr lang="en-GB" sz="2800" dirty="0"/>
              <a:t> areas of the curriculum taught weekly, with high levels of focus on oracy.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Lots of learning through play opportunities across the curriculum and continuous provision everyday. </a:t>
            </a:r>
          </a:p>
        </p:txBody>
      </p:sp>
    </p:spTree>
    <p:extLst>
      <p:ext uri="{BB962C8B-B14F-4D97-AF65-F5344CB8AC3E}">
        <p14:creationId xmlns:p14="http://schemas.microsoft.com/office/powerpoint/2010/main" val="191486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974898" y="173312"/>
            <a:ext cx="2558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Writing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180129-598E-48E3-9063-D28670D0EAFE}"/>
              </a:ext>
            </a:extLst>
          </p:cNvPr>
          <p:cNvSpPr txBox="1"/>
          <p:nvPr/>
        </p:nvSpPr>
        <p:spPr>
          <a:xfrm>
            <a:off x="974898" y="1447159"/>
            <a:ext cx="839262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writing lessons based on a 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Independent writing opportunities cross-curricular.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Guided and small group writing opportunities.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Focus on oracy and lots of discussion of ideas.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phonics lessons to support spelling.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fine motor skills practice or handwriting.</a:t>
            </a:r>
          </a:p>
        </p:txBody>
      </p:sp>
    </p:spTree>
    <p:extLst>
      <p:ext uri="{BB962C8B-B14F-4D97-AF65-F5344CB8AC3E}">
        <p14:creationId xmlns:p14="http://schemas.microsoft.com/office/powerpoint/2010/main" val="33625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he Jolly Postman : Ahlberg, Allan, Ahlberg, Janet: Amazon.co.uk: Books">
            <a:extLst>
              <a:ext uri="{FF2B5EF4-FFF2-40B4-BE49-F238E27FC236}">
                <a16:creationId xmlns:a16="http://schemas.microsoft.com/office/drawing/2014/main" id="{81CAE40C-0AD4-1E1F-73B5-F25E2ABF0E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06" y="205395"/>
            <a:ext cx="3379449" cy="256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Lifesize Baby Animals: See baby animals at their actual size in this new  illustrated non-fiction adventure for children aged 3+ : Henn, Sophy:  Amazon.co.uk: Books">
            <a:extLst>
              <a:ext uri="{FF2B5EF4-FFF2-40B4-BE49-F238E27FC236}">
                <a16:creationId xmlns:a16="http://schemas.microsoft.com/office/drawing/2014/main" id="{7090F527-6A29-E00B-628E-73D874626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951" y="154201"/>
            <a:ext cx="2566220" cy="256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The Gingerbread Man Book Review">
            <a:extLst>
              <a:ext uri="{FF2B5EF4-FFF2-40B4-BE49-F238E27FC236}">
                <a16:creationId xmlns:a16="http://schemas.microsoft.com/office/drawing/2014/main" id="{00BFB2D2-BBF5-71DB-1477-E01E11A1D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463" y="3429000"/>
            <a:ext cx="2665231" cy="305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Little Red Riding Hood (My First Fairy Tales): Amazon.co.uk: Alperin, Mara,  Schauer, Loretta: 9781848956841: Books">
            <a:extLst>
              <a:ext uri="{FF2B5EF4-FFF2-40B4-BE49-F238E27FC236}">
                <a16:creationId xmlns:a16="http://schemas.microsoft.com/office/drawing/2014/main" id="{14125B27-1722-1B04-F713-4D95705B1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01" y="3205828"/>
            <a:ext cx="2670882" cy="305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The Tiger Who Came to Tea : Kerr, Judith, Kerr, Judith: Amazon.co.uk: Books">
            <a:extLst>
              <a:ext uri="{FF2B5EF4-FFF2-40B4-BE49-F238E27FC236}">
                <a16:creationId xmlns:a16="http://schemas.microsoft.com/office/drawing/2014/main" id="{C1ACFF8C-604C-817F-BA07-E9A18C96D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398" y="2970589"/>
            <a:ext cx="2903764" cy="370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Handa's Surprise: Classic read-aloud picture book, loved by teachers and  children alike : Browne, Eileen: Amazon.co.uk: Books">
            <a:extLst>
              <a:ext uri="{FF2B5EF4-FFF2-40B4-BE49-F238E27FC236}">
                <a16:creationId xmlns:a16="http://schemas.microsoft.com/office/drawing/2014/main" id="{38FE163A-BDAE-B65A-C912-BEE540D94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111" y="205395"/>
            <a:ext cx="3211933" cy="265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698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D5E5B5-9435-E412-9034-D32714D9D263}"/>
              </a:ext>
            </a:extLst>
          </p:cNvPr>
          <p:cNvSpPr txBox="1"/>
          <p:nvPr/>
        </p:nvSpPr>
        <p:spPr>
          <a:xfrm>
            <a:off x="481413" y="209598"/>
            <a:ext cx="76129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Structure of lessons.</a:t>
            </a:r>
          </a:p>
        </p:txBody>
      </p:sp>
      <p:pic>
        <p:nvPicPr>
          <p:cNvPr id="3" name="Picture 2" descr="Image preview">
            <a:extLst>
              <a:ext uri="{FF2B5EF4-FFF2-40B4-BE49-F238E27FC236}">
                <a16:creationId xmlns:a16="http://schemas.microsoft.com/office/drawing/2014/main" id="{1580F05B-4362-014A-937D-E61106D54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0400" y="0"/>
            <a:ext cx="1371600" cy="6889898"/>
          </a:xfrm>
          <a:custGeom>
            <a:avLst/>
            <a:gdLst>
              <a:gd name="connsiteX0" fmla="*/ 0 w 1371600"/>
              <a:gd name="connsiteY0" fmla="*/ 0 h 6889898"/>
              <a:gd name="connsiteX1" fmla="*/ 713232 w 1371600"/>
              <a:gd name="connsiteY1" fmla="*/ 0 h 6889898"/>
              <a:gd name="connsiteX2" fmla="*/ 1371600 w 1371600"/>
              <a:gd name="connsiteY2" fmla="*/ 0 h 6889898"/>
              <a:gd name="connsiteX3" fmla="*/ 1371600 w 1371600"/>
              <a:gd name="connsiteY3" fmla="*/ 826788 h 6889898"/>
              <a:gd name="connsiteX4" fmla="*/ 1371600 w 1371600"/>
              <a:gd name="connsiteY4" fmla="*/ 1377980 h 6889898"/>
              <a:gd name="connsiteX5" fmla="*/ 1371600 w 1371600"/>
              <a:gd name="connsiteY5" fmla="*/ 1998070 h 6889898"/>
              <a:gd name="connsiteX6" fmla="*/ 1371600 w 1371600"/>
              <a:gd name="connsiteY6" fmla="*/ 2824858 h 6889898"/>
              <a:gd name="connsiteX7" fmla="*/ 1371600 w 1371600"/>
              <a:gd name="connsiteY7" fmla="*/ 3376050 h 6889898"/>
              <a:gd name="connsiteX8" fmla="*/ 1371600 w 1371600"/>
              <a:gd name="connsiteY8" fmla="*/ 3927242 h 6889898"/>
              <a:gd name="connsiteX9" fmla="*/ 1371600 w 1371600"/>
              <a:gd name="connsiteY9" fmla="*/ 4685131 h 6889898"/>
              <a:gd name="connsiteX10" fmla="*/ 1371600 w 1371600"/>
              <a:gd name="connsiteY10" fmla="*/ 5305221 h 6889898"/>
              <a:gd name="connsiteX11" fmla="*/ 1371600 w 1371600"/>
              <a:gd name="connsiteY11" fmla="*/ 5925312 h 6889898"/>
              <a:gd name="connsiteX12" fmla="*/ 1371600 w 1371600"/>
              <a:gd name="connsiteY12" fmla="*/ 6889898 h 6889898"/>
              <a:gd name="connsiteX13" fmla="*/ 726948 w 1371600"/>
              <a:gd name="connsiteY13" fmla="*/ 6889898 h 6889898"/>
              <a:gd name="connsiteX14" fmla="*/ 0 w 1371600"/>
              <a:gd name="connsiteY14" fmla="*/ 6889898 h 6889898"/>
              <a:gd name="connsiteX15" fmla="*/ 0 w 1371600"/>
              <a:gd name="connsiteY15" fmla="*/ 6200908 h 6889898"/>
              <a:gd name="connsiteX16" fmla="*/ 0 w 1371600"/>
              <a:gd name="connsiteY16" fmla="*/ 5443019 h 6889898"/>
              <a:gd name="connsiteX17" fmla="*/ 0 w 1371600"/>
              <a:gd name="connsiteY17" fmla="*/ 4822929 h 6889898"/>
              <a:gd name="connsiteX18" fmla="*/ 0 w 1371600"/>
              <a:gd name="connsiteY18" fmla="*/ 4065040 h 6889898"/>
              <a:gd name="connsiteX19" fmla="*/ 0 w 1371600"/>
              <a:gd name="connsiteY19" fmla="*/ 3513848 h 6889898"/>
              <a:gd name="connsiteX20" fmla="*/ 0 w 1371600"/>
              <a:gd name="connsiteY20" fmla="*/ 2687060 h 6889898"/>
              <a:gd name="connsiteX21" fmla="*/ 0 w 1371600"/>
              <a:gd name="connsiteY21" fmla="*/ 2066969 h 6889898"/>
              <a:gd name="connsiteX22" fmla="*/ 0 w 1371600"/>
              <a:gd name="connsiteY22" fmla="*/ 1240182 h 6889898"/>
              <a:gd name="connsiteX23" fmla="*/ 0 w 1371600"/>
              <a:gd name="connsiteY23" fmla="*/ 0 h 6889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371600" h="6889898" extrusionOk="0">
                <a:moveTo>
                  <a:pt x="0" y="0"/>
                </a:moveTo>
                <a:cubicBezTo>
                  <a:pt x="208413" y="-7749"/>
                  <a:pt x="556248" y="17916"/>
                  <a:pt x="713232" y="0"/>
                </a:cubicBezTo>
                <a:cubicBezTo>
                  <a:pt x="870216" y="-17916"/>
                  <a:pt x="1185871" y="-26356"/>
                  <a:pt x="1371600" y="0"/>
                </a:cubicBezTo>
                <a:cubicBezTo>
                  <a:pt x="1354328" y="258154"/>
                  <a:pt x="1333674" y="487385"/>
                  <a:pt x="1371600" y="826788"/>
                </a:cubicBezTo>
                <a:cubicBezTo>
                  <a:pt x="1409526" y="1166191"/>
                  <a:pt x="1360163" y="1225532"/>
                  <a:pt x="1371600" y="1377980"/>
                </a:cubicBezTo>
                <a:cubicBezTo>
                  <a:pt x="1383037" y="1530428"/>
                  <a:pt x="1391038" y="1816524"/>
                  <a:pt x="1371600" y="1998070"/>
                </a:cubicBezTo>
                <a:cubicBezTo>
                  <a:pt x="1352163" y="2179616"/>
                  <a:pt x="1406181" y="2562408"/>
                  <a:pt x="1371600" y="2824858"/>
                </a:cubicBezTo>
                <a:cubicBezTo>
                  <a:pt x="1337019" y="3087308"/>
                  <a:pt x="1372494" y="3180411"/>
                  <a:pt x="1371600" y="3376050"/>
                </a:cubicBezTo>
                <a:cubicBezTo>
                  <a:pt x="1370706" y="3571689"/>
                  <a:pt x="1362981" y="3754982"/>
                  <a:pt x="1371600" y="3927242"/>
                </a:cubicBezTo>
                <a:cubicBezTo>
                  <a:pt x="1380219" y="4099502"/>
                  <a:pt x="1343522" y="4497055"/>
                  <a:pt x="1371600" y="4685131"/>
                </a:cubicBezTo>
                <a:cubicBezTo>
                  <a:pt x="1399678" y="4873207"/>
                  <a:pt x="1391175" y="5027631"/>
                  <a:pt x="1371600" y="5305221"/>
                </a:cubicBezTo>
                <a:cubicBezTo>
                  <a:pt x="1352026" y="5582811"/>
                  <a:pt x="1376155" y="5777331"/>
                  <a:pt x="1371600" y="5925312"/>
                </a:cubicBezTo>
                <a:cubicBezTo>
                  <a:pt x="1367045" y="6073293"/>
                  <a:pt x="1362556" y="6422774"/>
                  <a:pt x="1371600" y="6889898"/>
                </a:cubicBezTo>
                <a:cubicBezTo>
                  <a:pt x="1144747" y="6858178"/>
                  <a:pt x="1012718" y="6881931"/>
                  <a:pt x="726948" y="6889898"/>
                </a:cubicBezTo>
                <a:cubicBezTo>
                  <a:pt x="441178" y="6897865"/>
                  <a:pt x="294118" y="6873736"/>
                  <a:pt x="0" y="6889898"/>
                </a:cubicBezTo>
                <a:cubicBezTo>
                  <a:pt x="8050" y="6553477"/>
                  <a:pt x="-20061" y="6477287"/>
                  <a:pt x="0" y="6200908"/>
                </a:cubicBezTo>
                <a:cubicBezTo>
                  <a:pt x="20061" y="5924529"/>
                  <a:pt x="30380" y="5596504"/>
                  <a:pt x="0" y="5443019"/>
                </a:cubicBezTo>
                <a:cubicBezTo>
                  <a:pt x="-30380" y="5289534"/>
                  <a:pt x="-15364" y="5026222"/>
                  <a:pt x="0" y="4822929"/>
                </a:cubicBezTo>
                <a:cubicBezTo>
                  <a:pt x="15364" y="4619636"/>
                  <a:pt x="37776" y="4356057"/>
                  <a:pt x="0" y="4065040"/>
                </a:cubicBezTo>
                <a:cubicBezTo>
                  <a:pt x="-37776" y="3774023"/>
                  <a:pt x="-6000" y="3676865"/>
                  <a:pt x="0" y="3513848"/>
                </a:cubicBezTo>
                <a:cubicBezTo>
                  <a:pt x="6000" y="3350831"/>
                  <a:pt x="-9020" y="2907676"/>
                  <a:pt x="0" y="2687060"/>
                </a:cubicBezTo>
                <a:cubicBezTo>
                  <a:pt x="9020" y="2466444"/>
                  <a:pt x="21331" y="2237563"/>
                  <a:pt x="0" y="2066969"/>
                </a:cubicBezTo>
                <a:cubicBezTo>
                  <a:pt x="-21331" y="1896375"/>
                  <a:pt x="-2464" y="1557260"/>
                  <a:pt x="0" y="1240182"/>
                </a:cubicBezTo>
                <a:cubicBezTo>
                  <a:pt x="2464" y="923104"/>
                  <a:pt x="-11854" y="453945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85404452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D603F5-70D4-E261-552C-8E16BCEAB9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644" y="1711612"/>
            <a:ext cx="1268050" cy="11008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148428-0A8E-6A50-809E-CFAB3EA8D7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2065" b="14724"/>
          <a:stretch/>
        </p:blipFill>
        <p:spPr>
          <a:xfrm>
            <a:off x="2746053" y="1829875"/>
            <a:ext cx="1221392" cy="937725"/>
          </a:xfrm>
          <a:prstGeom prst="rect">
            <a:avLst/>
          </a:prstGeom>
        </p:spPr>
      </p:pic>
      <p:pic>
        <p:nvPicPr>
          <p:cNvPr id="6" name="Picture 5" descr="C:\Users\jchatha\AppData\Local\Microsoft\Windows\INetCache\Content.MSO\73CD5538.tmp">
            <a:extLst>
              <a:ext uri="{FF2B5EF4-FFF2-40B4-BE49-F238E27FC236}">
                <a16:creationId xmlns:a16="http://schemas.microsoft.com/office/drawing/2014/main" id="{487F8CEB-0127-8FBF-A61E-BA479FEFDDB6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699" y="1554505"/>
            <a:ext cx="118681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25ECC1-68DC-C400-1B11-14284BCA6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7580" y="1696204"/>
            <a:ext cx="991151" cy="10394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62B6F4-5E57-DC31-31EC-CB9209236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4519" y="1514983"/>
            <a:ext cx="1201645" cy="12601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A9181D-AC20-36CB-9338-4AC55E7FF3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46053" y="3104370"/>
            <a:ext cx="6132321" cy="345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587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22165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Maths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5C6E22-BADB-48A6-BF5C-4133CED0E143}"/>
              </a:ext>
            </a:extLst>
          </p:cNvPr>
          <p:cNvSpPr txBox="1"/>
          <p:nvPr/>
        </p:nvSpPr>
        <p:spPr>
          <a:xfrm>
            <a:off x="731058" y="1835015"/>
            <a:ext cx="799789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maths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Opportunities to work independently and with small groups on activities following the lesson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Lots of physical objects to help</a:t>
            </a:r>
          </a:p>
        </p:txBody>
      </p:sp>
      <p:pic>
        <p:nvPicPr>
          <p:cNvPr id="2050" name="Picture 2" descr="Box Of 80 Numicon Shapes">
            <a:extLst>
              <a:ext uri="{FF2B5EF4-FFF2-40B4-BE49-F238E27FC236}">
                <a16:creationId xmlns:a16="http://schemas.microsoft.com/office/drawing/2014/main" id="{A31247F0-E9F3-FD77-52CE-B7E136C65A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" t="17037" r="5407" b="11111"/>
          <a:stretch/>
        </p:blipFill>
        <p:spPr bwMode="auto">
          <a:xfrm>
            <a:off x="8474344" y="224755"/>
            <a:ext cx="3586480" cy="288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Learning Resources Two Color Counters, Red and Yellow, Pack of 200 :  Amazon.co.uk: Stationery &amp; Office Supplies">
            <a:extLst>
              <a:ext uri="{FF2B5EF4-FFF2-40B4-BE49-F238E27FC236}">
                <a16:creationId xmlns:a16="http://schemas.microsoft.com/office/drawing/2014/main" id="{B2E0E266-5B8E-8C5C-E921-911DFD56E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845" y="0"/>
            <a:ext cx="2734945" cy="223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Full Tens Frame High-standard , Funny Framed Pictures">
            <a:extLst>
              <a:ext uri="{FF2B5EF4-FFF2-40B4-BE49-F238E27FC236}">
                <a16:creationId xmlns:a16="http://schemas.microsoft.com/office/drawing/2014/main" id="{61DA11CE-6D72-C79F-DE61-99CC1FCEE2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20" b="24285"/>
          <a:stretch>
            <a:fillRect/>
          </a:stretch>
        </p:blipFill>
        <p:spPr bwMode="auto">
          <a:xfrm>
            <a:off x="333828" y="4905829"/>
            <a:ext cx="3153932" cy="170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What is a part-whole model? | White Rose Education">
            <a:extLst>
              <a:ext uri="{FF2B5EF4-FFF2-40B4-BE49-F238E27FC236}">
                <a16:creationId xmlns:a16="http://schemas.microsoft.com/office/drawing/2014/main" id="{754F1A27-8251-B958-FEA0-28F8239D1D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9449" y="3240106"/>
            <a:ext cx="3381375" cy="33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Extra Counting Bears - Set of 12 Bears | Kids Korner Toys">
            <a:extLst>
              <a:ext uri="{FF2B5EF4-FFF2-40B4-BE49-F238E27FC236}">
                <a16:creationId xmlns:a16="http://schemas.microsoft.com/office/drawing/2014/main" id="{8640A5D3-B51D-4555-CC1F-E6E35EF2C3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58" b="29371"/>
          <a:stretch>
            <a:fillRect/>
          </a:stretch>
        </p:blipFill>
        <p:spPr bwMode="auto">
          <a:xfrm>
            <a:off x="4152715" y="4843751"/>
            <a:ext cx="4321629" cy="189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296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81858" y="-30225"/>
            <a:ext cx="67970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Reading in School: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67C343-AA23-481D-B486-F5C0326B64D9}"/>
              </a:ext>
            </a:extLst>
          </p:cNvPr>
          <p:cNvSpPr txBox="1"/>
          <p:nvPr/>
        </p:nvSpPr>
        <p:spPr>
          <a:xfrm>
            <a:off x="690418" y="1077215"/>
            <a:ext cx="950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phonics lessons, using whole school scheme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Whole class reading lessons 3 times a week supported by guided reading sessions.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Weekly one-to-one reading of reading books.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reading within a variety of lessons and cross-curricular.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Reading corner accessible during free choice time.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39505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81858" y="-30225"/>
            <a:ext cx="64828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Reading at home: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67C343-AA23-481D-B486-F5C0326B64D9}"/>
              </a:ext>
            </a:extLst>
          </p:cNvPr>
          <p:cNvSpPr txBox="1"/>
          <p:nvPr/>
        </p:nvSpPr>
        <p:spPr>
          <a:xfrm>
            <a:off x="690418" y="1270255"/>
            <a:ext cx="903270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Important to continue reading at home and filling in the reading record so we can reward the children in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It can be helpful to encourage the child to read their phonics book to you as well as you reading a book of their choice to them to encourage a love of reading.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Oxford Owls – free to access for parents with a range of books available to access.</a:t>
            </a:r>
          </a:p>
        </p:txBody>
      </p:sp>
    </p:spTree>
    <p:extLst>
      <p:ext uri="{BB962C8B-B14F-4D97-AF65-F5344CB8AC3E}">
        <p14:creationId xmlns:p14="http://schemas.microsoft.com/office/powerpoint/2010/main" val="3291533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985058" y="488272"/>
            <a:ext cx="10743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PE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5C6E22-BADB-48A6-BF5C-4133CED0E143}"/>
              </a:ext>
            </a:extLst>
          </p:cNvPr>
          <p:cNvSpPr txBox="1"/>
          <p:nvPr/>
        </p:nvSpPr>
        <p:spPr>
          <a:xfrm>
            <a:off x="700578" y="2007735"/>
            <a:ext cx="799789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PE days are Monday and Tuesday.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Monday – integrating with year 1 outside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Tuesday – indoor pe.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Children to come to school in PE kit on those days. </a:t>
            </a:r>
          </a:p>
        </p:txBody>
      </p:sp>
      <p:pic>
        <p:nvPicPr>
          <p:cNvPr id="3074" name="Picture 2" descr="Fit Boys Girls Kids Training Doing Sport Exercises Smiling Children  Skipping Rope Spinning Hula Hoop Raising Dumbbells Doing Gymnastics Fitness  Wellness Flat Vector Character Illustration Stock Illustration - Download  Image Now - iStock">
            <a:extLst>
              <a:ext uri="{FF2B5EF4-FFF2-40B4-BE49-F238E27FC236}">
                <a16:creationId xmlns:a16="http://schemas.microsoft.com/office/drawing/2014/main" id="{8A827D36-4262-2DA1-63D1-2A9472A4E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700" y="3581400"/>
            <a:ext cx="58293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084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852978" y="-27261"/>
            <a:ext cx="26791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Topics:</a:t>
            </a:r>
          </a:p>
        </p:txBody>
      </p:sp>
      <p:pic>
        <p:nvPicPr>
          <p:cNvPr id="3074" name="Picture 2" descr="30+ Thousand Four Seasons Concept Royalty-Free Images, Stock Photos &amp;  Pictures | Shutterstock">
            <a:extLst>
              <a:ext uri="{FF2B5EF4-FFF2-40B4-BE49-F238E27FC236}">
                <a16:creationId xmlns:a16="http://schemas.microsoft.com/office/drawing/2014/main" id="{73349814-2C03-9558-12F3-F7397C983B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4" t="4907" r="3713" b="10422"/>
          <a:stretch>
            <a:fillRect/>
          </a:stretch>
        </p:blipFill>
        <p:spPr bwMode="auto">
          <a:xfrm>
            <a:off x="548640" y="1343769"/>
            <a:ext cx="4635387" cy="232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Windmill Project For Kids - Little Bins ...">
            <a:extLst>
              <a:ext uri="{FF2B5EF4-FFF2-40B4-BE49-F238E27FC236}">
                <a16:creationId xmlns:a16="http://schemas.microsoft.com/office/drawing/2014/main" id="{3F62D1FF-5801-D0E5-C075-61C922D9F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272" y="3792772"/>
            <a:ext cx="1792837" cy="2393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ast Or Present? – Writing your first novel-Things you should know">
            <a:extLst>
              <a:ext uri="{FF2B5EF4-FFF2-40B4-BE49-F238E27FC236}">
                <a16:creationId xmlns:a16="http://schemas.microsoft.com/office/drawing/2014/main" id="{341B7B65-AA4C-6B88-314C-0567DC167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338" y="480570"/>
            <a:ext cx="3616684" cy="1753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ifferent Materials">
            <a:extLst>
              <a:ext uri="{FF2B5EF4-FFF2-40B4-BE49-F238E27FC236}">
                <a16:creationId xmlns:a16="http://schemas.microsoft.com/office/drawing/2014/main" id="{24BB5865-844F-F826-C67D-C3783CEDCA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9" t="18405" r="41530" b="11832"/>
          <a:stretch>
            <a:fillRect/>
          </a:stretch>
        </p:blipFill>
        <p:spPr bwMode="auto">
          <a:xfrm>
            <a:off x="7101675" y="2687540"/>
            <a:ext cx="2280816" cy="247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>
            <a:extLst>
              <a:ext uri="{FF2B5EF4-FFF2-40B4-BE49-F238E27FC236}">
                <a16:creationId xmlns:a16="http://schemas.microsoft.com/office/drawing/2014/main" id="{C3F6CC2D-1645-9BF9-A79F-9E6A781D42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25" r="19932" b="30203"/>
          <a:stretch>
            <a:fillRect/>
          </a:stretch>
        </p:blipFill>
        <p:spPr bwMode="auto">
          <a:xfrm>
            <a:off x="9752218" y="2779074"/>
            <a:ext cx="2280756" cy="2655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788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3B168-FD56-A344-DA43-2C23C2511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9104718-884B-C2C7-4292-2C4C61E6FB93}"/>
              </a:ext>
            </a:extLst>
          </p:cNvPr>
          <p:cNvSpPr txBox="1"/>
          <p:nvPr/>
        </p:nvSpPr>
        <p:spPr>
          <a:xfrm>
            <a:off x="852978" y="-27261"/>
            <a:ext cx="26791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Topics:</a:t>
            </a:r>
          </a:p>
        </p:txBody>
      </p:sp>
      <p:pic>
        <p:nvPicPr>
          <p:cNvPr id="4098" name="Picture 2" descr="Glenfield | NatureSpot">
            <a:extLst>
              <a:ext uri="{FF2B5EF4-FFF2-40B4-BE49-F238E27FC236}">
                <a16:creationId xmlns:a16="http://schemas.microsoft.com/office/drawing/2014/main" id="{F92036AA-04E1-CCB4-0F03-6D4258917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72" y="1140626"/>
            <a:ext cx="3675289" cy="187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ree Shapes | Organically Green">
            <a:extLst>
              <a:ext uri="{FF2B5EF4-FFF2-40B4-BE49-F238E27FC236}">
                <a16:creationId xmlns:a16="http://schemas.microsoft.com/office/drawing/2014/main" id="{0C5FAB71-E5DD-EA90-2BC1-75298D5FF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214893"/>
            <a:ext cx="2645217" cy="2649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C1C3FA6-27C4-0D3D-C363-A0787DDE65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8520" y="5081252"/>
            <a:ext cx="3571474" cy="1565449"/>
          </a:xfrm>
          <a:prstGeom prst="rect">
            <a:avLst/>
          </a:prstGeom>
        </p:spPr>
      </p:pic>
      <p:pic>
        <p:nvPicPr>
          <p:cNvPr id="4102" name="Picture 6" descr="King John puts his seal on Magna Carta | June 15, 1215 | HISTORY">
            <a:extLst>
              <a:ext uri="{FF2B5EF4-FFF2-40B4-BE49-F238E27FC236}">
                <a16:creationId xmlns:a16="http://schemas.microsoft.com/office/drawing/2014/main" id="{4D96808F-6F44-AA9C-3A8C-E3D9822F0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142" y="326721"/>
            <a:ext cx="5007086" cy="250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5A8017-9927-388F-313A-1C5F208E35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87241" y="4141864"/>
            <a:ext cx="3020704" cy="2579914"/>
          </a:xfrm>
          <a:prstGeom prst="rect">
            <a:avLst/>
          </a:prstGeom>
        </p:spPr>
      </p:pic>
      <p:pic>
        <p:nvPicPr>
          <p:cNvPr id="4104" name="Picture 8" descr="Names of Human External Body Parts: A ...">
            <a:extLst>
              <a:ext uri="{FF2B5EF4-FFF2-40B4-BE49-F238E27FC236}">
                <a16:creationId xmlns:a16="http://schemas.microsoft.com/office/drawing/2014/main" id="{2E8AEA7A-6D50-53EE-EA0D-B530786CF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608" y="2585357"/>
            <a:ext cx="4065305" cy="228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137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032776-6800-B27C-23EE-417F53864A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8323815-40E6-7B75-8E2D-E70C51A9DFEE}"/>
              </a:ext>
            </a:extLst>
          </p:cNvPr>
          <p:cNvSpPr txBox="1"/>
          <p:nvPr/>
        </p:nvSpPr>
        <p:spPr>
          <a:xfrm>
            <a:off x="852978" y="-27261"/>
            <a:ext cx="26791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Topics:</a:t>
            </a:r>
          </a:p>
        </p:txBody>
      </p:sp>
      <p:pic>
        <p:nvPicPr>
          <p:cNvPr id="5122" name="Picture 2" descr="Shanghai | History, Population, Map, &amp; Facts | Britannica">
            <a:extLst>
              <a:ext uri="{FF2B5EF4-FFF2-40B4-BE49-F238E27FC236}">
                <a16:creationId xmlns:a16="http://schemas.microsoft.com/office/drawing/2014/main" id="{BC408405-3418-0356-75A7-294D1D1AA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972" y="988402"/>
            <a:ext cx="3929970" cy="262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rounding Techniques with Five Senses - Moving on from Trauma - Terri  Samuels, MS, LMHC, NCC">
            <a:extLst>
              <a:ext uri="{FF2B5EF4-FFF2-40B4-BE49-F238E27FC236}">
                <a16:creationId xmlns:a16="http://schemas.microsoft.com/office/drawing/2014/main" id="{928A9B22-4C39-68C8-7419-4E2F79CA9B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4" t="10582" r="10952" b="10370"/>
          <a:stretch>
            <a:fillRect/>
          </a:stretch>
        </p:blipFill>
        <p:spPr bwMode="auto">
          <a:xfrm>
            <a:off x="399143" y="3749298"/>
            <a:ext cx="2690957" cy="262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32EC7F-68B7-804A-EB59-D7E3F99DC0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8319" y="3887185"/>
            <a:ext cx="2727681" cy="2295902"/>
          </a:xfrm>
          <a:prstGeom prst="rect">
            <a:avLst/>
          </a:prstGeom>
        </p:spPr>
      </p:pic>
      <p:pic>
        <p:nvPicPr>
          <p:cNvPr id="5126" name="Picture 6" descr="KS1 History free game - Ibn Battuta, Amelia Earhart and Neil Armstrong for  primary school children - Exciting Explorers - BBC Bitesize">
            <a:extLst>
              <a:ext uri="{FF2B5EF4-FFF2-40B4-BE49-F238E27FC236}">
                <a16:creationId xmlns:a16="http://schemas.microsoft.com/office/drawing/2014/main" id="{64CE9780-2561-CF20-6D7D-2367CCBE29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1" r="12921"/>
          <a:stretch>
            <a:fillRect/>
          </a:stretch>
        </p:blipFill>
        <p:spPr bwMode="auto">
          <a:xfrm>
            <a:off x="6455051" y="188960"/>
            <a:ext cx="3138891" cy="24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Basic Types of Animals and Their Characteristics | YourDictionary">
            <a:extLst>
              <a:ext uri="{FF2B5EF4-FFF2-40B4-BE49-F238E27FC236}">
                <a16:creationId xmlns:a16="http://schemas.microsoft.com/office/drawing/2014/main" id="{A7D74B2D-B3CB-0B4A-45EA-81EF2E7A4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496" y="2354616"/>
            <a:ext cx="4081604" cy="229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A95B8D-3501-9D89-CC18-1E4D483117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5814" y="4585204"/>
            <a:ext cx="3253667" cy="204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935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6292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Route to Resilience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E5AF98-3F79-426E-AAA7-08C5E8BCA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579" y="1503935"/>
            <a:ext cx="9613854" cy="49502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E6C7BBB-6FA1-4F23-9653-AA2129AEB345}"/>
              </a:ext>
            </a:extLst>
          </p:cNvPr>
          <p:cNvSpPr txBox="1"/>
          <p:nvPr/>
        </p:nvSpPr>
        <p:spPr>
          <a:xfrm>
            <a:off x="295341" y="6454227"/>
            <a:ext cx="11601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Children will receive certificates for these in achievement assemblies. Assemblies will be based around these.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970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2500349" y="200957"/>
            <a:ext cx="65028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Zones of Regulation</a:t>
            </a:r>
          </a:p>
        </p:txBody>
      </p:sp>
      <p:pic>
        <p:nvPicPr>
          <p:cNvPr id="1026" name="Picture 2" descr="Zones of Regulation | Exning Primary School">
            <a:extLst>
              <a:ext uri="{FF2B5EF4-FFF2-40B4-BE49-F238E27FC236}">
                <a16:creationId xmlns:a16="http://schemas.microsoft.com/office/drawing/2014/main" id="{1CDD27FD-6917-4497-9FE7-1C09439DA1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16"/>
          <a:stretch/>
        </p:blipFill>
        <p:spPr bwMode="auto">
          <a:xfrm>
            <a:off x="2834178" y="1692621"/>
            <a:ext cx="7156450" cy="44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86093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842318" y="498432"/>
            <a:ext cx="52536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Annual Reviews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944687-EDE0-4966-8B64-E09E8CC27166}"/>
              </a:ext>
            </a:extLst>
          </p:cNvPr>
          <p:cNvSpPr txBox="1"/>
          <p:nvPr/>
        </p:nvSpPr>
        <p:spPr>
          <a:xfrm>
            <a:off x="1091953" y="2290439"/>
            <a:ext cx="86819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Most of the Annual reviews will be completed after Easter.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Invites will be sent out in good time prior to the date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Paperwork will be sent home two weeks before the date</a:t>
            </a:r>
          </a:p>
        </p:txBody>
      </p:sp>
    </p:spTree>
    <p:extLst>
      <p:ext uri="{BB962C8B-B14F-4D97-AF65-F5344CB8AC3E}">
        <p14:creationId xmlns:p14="http://schemas.microsoft.com/office/powerpoint/2010/main" val="3603880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1091953" y="447632"/>
            <a:ext cx="37188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Integration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47F743-4033-480E-886D-C4F47BB97C88}"/>
              </a:ext>
            </a:extLst>
          </p:cNvPr>
          <p:cNvSpPr txBox="1"/>
          <p:nvPr/>
        </p:nvSpPr>
        <p:spPr>
          <a:xfrm>
            <a:off x="1091953" y="2290439"/>
            <a:ext cx="852956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Children will be integrating into mainstream for: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PE lessons – Year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Assemblies – KS1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B</a:t>
            </a:r>
            <a:r>
              <a:rPr lang="en-GB" sz="2800" dirty="0" err="1"/>
              <a:t>reak</a:t>
            </a:r>
            <a:r>
              <a:rPr lang="en-GB" sz="2800" dirty="0"/>
              <a:t> time and lunchtime – KS1</a:t>
            </a:r>
          </a:p>
        </p:txBody>
      </p:sp>
    </p:spTree>
    <p:extLst>
      <p:ext uri="{BB962C8B-B14F-4D97-AF65-F5344CB8AC3E}">
        <p14:creationId xmlns:p14="http://schemas.microsoft.com/office/powerpoint/2010/main" val="19145713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1005841" y="488272"/>
            <a:ext cx="8361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/>
              <a:t>Individual Speech and Language Support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C49C33-E8E6-4C62-8FB3-3B83D4DF4485}"/>
              </a:ext>
            </a:extLst>
          </p:cNvPr>
          <p:cNvSpPr txBox="1"/>
          <p:nvPr/>
        </p:nvSpPr>
        <p:spPr>
          <a:xfrm>
            <a:off x="756673" y="2442838"/>
            <a:ext cx="90274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Regular speech and language support according to EHCP.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Speech and Language Therapist in once a week, followed up by classroom support.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Encouragement to speak in full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Lots of opportunities for oracy throughout the day.</a:t>
            </a:r>
          </a:p>
        </p:txBody>
      </p:sp>
    </p:spTree>
    <p:extLst>
      <p:ext uri="{BB962C8B-B14F-4D97-AF65-F5344CB8AC3E}">
        <p14:creationId xmlns:p14="http://schemas.microsoft.com/office/powerpoint/2010/main" val="8972103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52449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Communication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687A69-F7CD-4B15-89A2-4A20895E0351}"/>
              </a:ext>
            </a:extLst>
          </p:cNvPr>
          <p:cNvSpPr txBox="1"/>
          <p:nvPr/>
        </p:nvSpPr>
        <p:spPr>
          <a:xfrm>
            <a:off x="1146817" y="1668647"/>
            <a:ext cx="935049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hlinkClick r:id="rId2"/>
              </a:rPr>
              <a:t>splprovision@glenfield.leics.sch.uk</a:t>
            </a: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Home-school diaries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Phone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Class Dojo – story and individual messages.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Edukey – SEND Passport and Targets.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School Newsletter.</a:t>
            </a:r>
          </a:p>
        </p:txBody>
      </p:sp>
    </p:spTree>
    <p:extLst>
      <p:ext uri="{BB962C8B-B14F-4D97-AF65-F5344CB8AC3E}">
        <p14:creationId xmlns:p14="http://schemas.microsoft.com/office/powerpoint/2010/main" val="40517688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A66CC17-758B-3599-27B7-08C9F29BF9FF}"/>
              </a:ext>
            </a:extLst>
          </p:cNvPr>
          <p:cNvSpPr txBox="1"/>
          <p:nvPr/>
        </p:nvSpPr>
        <p:spPr>
          <a:xfrm>
            <a:off x="700578" y="488272"/>
            <a:ext cx="40398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Homework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C0314A-B480-B186-30F8-4C36D0AABE16}"/>
              </a:ext>
            </a:extLst>
          </p:cNvPr>
          <p:cNvSpPr txBox="1"/>
          <p:nvPr/>
        </p:nvSpPr>
        <p:spPr>
          <a:xfrm>
            <a:off x="700578" y="1850075"/>
            <a:ext cx="935049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Practise spellings in preparation for a test on Friday.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Read reading book at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err="1"/>
              <a:t>Numbots</a:t>
            </a:r>
            <a:r>
              <a:rPr lang="en-GB" sz="2800" dirty="0"/>
              <a:t> or TT Rockstars.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Sheets sent home to support children to achieve individual targets.</a:t>
            </a:r>
          </a:p>
        </p:txBody>
      </p:sp>
    </p:spTree>
    <p:extLst>
      <p:ext uri="{BB962C8B-B14F-4D97-AF65-F5344CB8AC3E}">
        <p14:creationId xmlns:p14="http://schemas.microsoft.com/office/powerpoint/2010/main" val="33657898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A66CC17-758B-3599-27B7-08C9F29BF9FF}"/>
              </a:ext>
            </a:extLst>
          </p:cNvPr>
          <p:cNvSpPr txBox="1"/>
          <p:nvPr/>
        </p:nvSpPr>
        <p:spPr>
          <a:xfrm>
            <a:off x="700578" y="488272"/>
            <a:ext cx="37273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Key Dates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C0314A-B480-B186-30F8-4C36D0AABE16}"/>
              </a:ext>
            </a:extLst>
          </p:cNvPr>
          <p:cNvSpPr txBox="1"/>
          <p:nvPr/>
        </p:nvSpPr>
        <p:spPr>
          <a:xfrm>
            <a:off x="700579" y="1850075"/>
            <a:ext cx="86496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Thursday 9</a:t>
            </a:r>
            <a:r>
              <a:rPr lang="en-GB" sz="2800" baseline="30000" dirty="0"/>
              <a:t>th</a:t>
            </a:r>
            <a:r>
              <a:rPr lang="en-GB" sz="2800" dirty="0"/>
              <a:t> October – 9am and 2:45pm – Harvest Assembly with year 1.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Monday 13</a:t>
            </a:r>
            <a:r>
              <a:rPr lang="en-GB" sz="2800" baseline="30000" dirty="0"/>
              <a:t>th</a:t>
            </a:r>
            <a:r>
              <a:rPr lang="en-GB" sz="2800" dirty="0"/>
              <a:t>, Tuesday 14</a:t>
            </a:r>
            <a:r>
              <a:rPr lang="en-GB" sz="2800" baseline="30000" dirty="0"/>
              <a:t>th</a:t>
            </a:r>
            <a:r>
              <a:rPr lang="en-GB" sz="2800" dirty="0"/>
              <a:t>, Wednesday 15</a:t>
            </a:r>
            <a:r>
              <a:rPr lang="en-GB" sz="2800" baseline="30000" dirty="0"/>
              <a:t>th</a:t>
            </a:r>
            <a:r>
              <a:rPr lang="en-GB" sz="2800" dirty="0"/>
              <a:t> October – Parents Evening – sign up nearer the time.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Tuesday 16</a:t>
            </a:r>
            <a:r>
              <a:rPr lang="en-GB" sz="2800" baseline="30000" dirty="0"/>
              <a:t>th</a:t>
            </a:r>
            <a:r>
              <a:rPr lang="en-GB" sz="2800" dirty="0"/>
              <a:t> December – Craft and Cake – 2-3pm. </a:t>
            </a:r>
          </a:p>
        </p:txBody>
      </p:sp>
    </p:spTree>
    <p:extLst>
      <p:ext uri="{BB962C8B-B14F-4D97-AF65-F5344CB8AC3E}">
        <p14:creationId xmlns:p14="http://schemas.microsoft.com/office/powerpoint/2010/main" val="24857481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3117207" y="2346100"/>
            <a:ext cx="57581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Any questions???</a:t>
            </a:r>
          </a:p>
        </p:txBody>
      </p:sp>
    </p:spTree>
    <p:extLst>
      <p:ext uri="{BB962C8B-B14F-4D97-AF65-F5344CB8AC3E}">
        <p14:creationId xmlns:p14="http://schemas.microsoft.com/office/powerpoint/2010/main" val="415287637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b55928f-eb5a-406f-a12f-3473716bded9">
      <Terms xmlns="http://schemas.microsoft.com/office/infopath/2007/PartnerControls"/>
    </lcf76f155ced4ddcb4097134ff3c332f>
    <TaxCatchAll xmlns="ffd53066-35f3-4750-a749-bdfeb1215f1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D0F7B20A97B445825B7DBF2F735D2E" ma:contentTypeVersion="19" ma:contentTypeDescription="Create a new document." ma:contentTypeScope="" ma:versionID="e0374b690a12333016b41f1ef83aca99">
  <xsd:schema xmlns:xsd="http://www.w3.org/2001/XMLSchema" xmlns:xs="http://www.w3.org/2001/XMLSchema" xmlns:p="http://schemas.microsoft.com/office/2006/metadata/properties" xmlns:ns2="0b55928f-eb5a-406f-a12f-3473716bded9" xmlns:ns3="ffd53066-35f3-4750-a749-bdfeb1215f1c" targetNamespace="http://schemas.microsoft.com/office/2006/metadata/properties" ma:root="true" ma:fieldsID="c092a8d53dab66f6d68b7e24c687810e" ns2:_="" ns3:_="">
    <xsd:import namespace="0b55928f-eb5a-406f-a12f-3473716bded9"/>
    <xsd:import namespace="ffd53066-35f3-4750-a749-bdfeb1215f1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55928f-eb5a-406f-a12f-3473716bded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3954c4b-6ed7-412c-90ef-9893432994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d53066-35f3-4750-a749-bdfeb1215f1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03f28db-0fad-4245-b92a-c3334661c402}" ma:internalName="TaxCatchAll" ma:showField="CatchAllData" ma:web="ffd53066-35f3-4750-a749-bdfeb1215f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987CE5-354B-4050-BCC6-A7E07B13EA71}">
  <ds:schemaRefs>
    <ds:schemaRef ds:uri="http://schemas.microsoft.com/office/2006/metadata/properties"/>
    <ds:schemaRef ds:uri="http://purl.org/dc/elements/1.1/"/>
    <ds:schemaRef ds:uri="ffd53066-35f3-4750-a749-bdfeb1215f1c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0b55928f-eb5a-406f-a12f-3473716bded9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3F43238-5F3F-401C-A3E4-4C7779F097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55928f-eb5a-406f-a12f-3473716bded9"/>
    <ds:schemaRef ds:uri="ffd53066-35f3-4750-a749-bdfeb1215f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8455AA6-D54E-4A5B-9177-316D97356D8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69934a8c-8628-40ed-ae5e-e712a0105d87}" enabled="0" method="" siteId="{69934a8c-8628-40ed-ae5e-e712a0105d87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2742</TotalTime>
  <Words>548</Words>
  <Application>Microsoft Office PowerPoint</Application>
  <PresentationFormat>Widescreen</PresentationFormat>
  <Paragraphs>104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Nathan Squires</dc:creator>
  <cp:lastModifiedBy>Jazzmyn Lyons</cp:lastModifiedBy>
  <cp:revision>12</cp:revision>
  <dcterms:created xsi:type="dcterms:W3CDTF">2022-08-31T18:40:23Z</dcterms:created>
  <dcterms:modified xsi:type="dcterms:W3CDTF">2025-09-09T16:08:19Z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0x01010088D0F7B20A97B445825B7DBF2F735D2E</vt:lpwstr>
  </property>
  <property fmtid="{D5CDD505-2E9C-101B-9397-08002B2CF9AE}" pid="3" name="MediaServiceImageTags">
    <vt:lpwstr/>
  </property>
</Properties>
</file>